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24005-420F-4893-90F8-A74091777F63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4E8F-0EBA-4BD9-9BC9-90882C7689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fontAlgn="base">
              <a:spcBef>
                <a:spcPct val="0"/>
              </a:spcBef>
              <a:spcAft>
                <a:spcPct val="0"/>
              </a:spcAft>
              <a:defRPr/>
            </a:pPr>
            <a:fld id="{219D0A70-C6D9-42F1-9ABF-76E967A1751E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fontAlgn="base">
              <a:spcBef>
                <a:spcPct val="0"/>
              </a:spcBef>
              <a:spcAft>
                <a:spcPct val="0"/>
              </a:spcAft>
              <a:defRPr/>
            </a:pPr>
            <a:fld id="{C8380E54-D4AF-4F0A-B306-4761F9A75D8A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fontAlgn="base">
              <a:spcBef>
                <a:spcPct val="0"/>
              </a:spcBef>
              <a:spcAft>
                <a:spcPct val="0"/>
              </a:spcAft>
              <a:defRPr/>
            </a:pPr>
            <a:fld id="{BDB26250-F37C-4204-9678-87EBB0FD4B43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139952" y="6309320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Rev. </a:t>
            </a:r>
            <a:r>
              <a:rPr lang="it-IT" i="1" dirty="0" smtClean="0"/>
              <a:t>2022</a:t>
            </a:r>
            <a:endParaRPr lang="it-IT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31640" y="1268760"/>
            <a:ext cx="1293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>
                    <a:lumMod val="65000"/>
                  </a:schemeClr>
                </a:solidFill>
              </a:rPr>
              <a:t>PRP 2021-2025</a:t>
            </a:r>
            <a:endParaRPr lang="it-IT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878650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620713"/>
            <a:ext cx="7848600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400" b="1" dirty="0" smtClean="0">
                <a:solidFill>
                  <a:srgbClr val="000000"/>
                </a:solidFill>
                <a:ea typeface="+mj-ea"/>
                <a:cs typeface="Times New Roman" pitchFamily="18" charset="0"/>
              </a:rPr>
              <a:t>AGENTI BIOLOGICI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2492375"/>
            <a:ext cx="6400800" cy="22590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 err="1">
                <a:cs typeface="+mn-cs"/>
              </a:rPr>
              <a:t>D.Lgs.</a:t>
            </a:r>
            <a:r>
              <a:rPr lang="it-IT" sz="3200" b="1" dirty="0">
                <a:cs typeface="+mn-cs"/>
              </a:rPr>
              <a:t> 81/08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>
                <a:cs typeface="+mn-cs"/>
              </a:rPr>
              <a:t>TITOLO X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>
                <a:cs typeface="+mn-cs"/>
              </a:rPr>
              <a:t>ESPOSIZIONE AD AGENTI BIOLOGICI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RISCHI BIOLOGICI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339725" y="1346200"/>
            <a:ext cx="8335963" cy="218598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sz="1700" b="1">
                <a:ea typeface="ＭＳ Ｐゴシック" pitchFamily="34" charset="-128"/>
              </a:rPr>
              <a:t>Parassiti: zoonosi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sz="1700" b="1">
                <a:ea typeface="ＭＳ Ｐゴシック" pitchFamily="34" charset="-128"/>
              </a:rPr>
              <a:t>Spore e muffe: patologie polmonari ( restrittive ed ostruttive) – alveoliti allergiche - asma – interstiziopatie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sz="1700" b="1">
                <a:ea typeface="ＭＳ Ｐゴシック" pitchFamily="34" charset="-128"/>
              </a:rPr>
              <a:t>Eiezione di animali: allergopatie ( cutanee e polmonari)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sz="1700" b="1">
                <a:ea typeface="ＭＳ Ｐゴシック" pitchFamily="34" charset="-128"/>
              </a:rPr>
              <a:t>Materiale biologico (sangue, tessuti  e fluidi biologici): malattie trasmissibili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sz="1700" b="1">
                <a:ea typeface="ＭＳ Ｐゴシック" pitchFamily="34" charset="-128"/>
              </a:rPr>
              <a:t>Scarichi fognari: malattie trasmissibili</a:t>
            </a: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301625" y="828675"/>
            <a:ext cx="2808288" cy="401638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FATTORI DI RISCHIO</a:t>
            </a:r>
          </a:p>
        </p:txBody>
      </p:sp>
      <p:graphicFrame>
        <p:nvGraphicFramePr>
          <p:cNvPr id="10" name="Group 36"/>
          <p:cNvGraphicFramePr>
            <a:graphicFrameLocks noGrp="1"/>
          </p:cNvGraphicFramePr>
          <p:nvPr/>
        </p:nvGraphicFramePr>
        <p:xfrm>
          <a:off x="323850" y="3716338"/>
          <a:ext cx="8353425" cy="2544812"/>
        </p:xfrm>
        <a:graphic>
          <a:graphicData uri="http://schemas.openxmlformats.org/drawingml/2006/table">
            <a:tbl>
              <a:tblPr/>
              <a:tblGrid>
                <a:gridCol w="3384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688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58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OPERAZIONI A RISCHIO</a:t>
                      </a:r>
                    </a:p>
                  </a:txBody>
                  <a:tcPr marL="91445" marR="91445"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RISCHI</a:t>
                      </a:r>
                    </a:p>
                  </a:txBody>
                  <a:tcPr marL="91445" marR="91445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Cura e attività con animali</a:t>
                      </a:r>
                    </a:p>
                  </a:txBody>
                  <a:tcPr marL="91445" marR="91445"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contatto cutaneo con animali e con eventuali parassiti, morsicature e graffi</a:t>
                      </a:r>
                    </a:p>
                  </a:txBody>
                  <a:tcPr marL="91445" marR="91445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Manutenzione reti fognarie</a:t>
                      </a:r>
                    </a:p>
                  </a:txBody>
                  <a:tcPr marL="91445" marR="91445"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schizzi e imbrattamento con acqua contaminata (liquami, letami, fosse biologiche)</a:t>
                      </a:r>
                    </a:p>
                  </a:txBody>
                  <a:tcPr marL="91445" marR="91445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Esperimenti con materiale biologico</a:t>
                      </a:r>
                    </a:p>
                  </a:txBody>
                  <a:tcPr marL="91445" marR="91445"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contatto con </a:t>
                      </a:r>
                      <a:r>
                        <a:rPr lang="it-IT" altLang="it-IT" sz="1600" b="1" dirty="0" smtClean="0">
                          <a:latin typeface="Arial" charset="0"/>
                          <a:ea typeface="ＭＳ Ｐゴシック" pitchFamily="34" charset="-128"/>
                        </a:rPr>
                        <a:t>sangue, tessuti  e fluidi biologici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Edifici abbandonati, rifiuti</a:t>
                      </a:r>
                    </a:p>
                  </a:txBody>
                  <a:tcPr marL="91445" marR="91445"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contatto con spore, muffe, parassiti (scabbia)</a:t>
                      </a:r>
                    </a:p>
                  </a:txBody>
                  <a:tcPr marL="91445" marR="91445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RISCHI BIOLOGICI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47107" name="Rectangle 12"/>
          <p:cNvSpPr>
            <a:spLocks noChangeArrowheads="1"/>
          </p:cNvSpPr>
          <p:nvPr/>
        </p:nvSpPr>
        <p:spPr bwMode="auto">
          <a:xfrm>
            <a:off x="339725" y="1419225"/>
            <a:ext cx="8335963" cy="354013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it-IT" altLang="it-IT" sz="1700" b="1"/>
              <a:t>Principali zoonosi trasmissibili all’uomo</a:t>
            </a:r>
            <a:endParaRPr lang="en-US" altLang="it-IT" sz="1700" b="1"/>
          </a:p>
        </p:txBody>
      </p:sp>
      <p:sp>
        <p:nvSpPr>
          <p:cNvPr id="4103" name="Rectangle 18"/>
          <p:cNvSpPr>
            <a:spLocks noChangeArrowheads="1"/>
          </p:cNvSpPr>
          <p:nvPr/>
        </p:nvSpPr>
        <p:spPr bwMode="auto">
          <a:xfrm>
            <a:off x="301625" y="828675"/>
            <a:ext cx="2808288" cy="401638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ZOONOSI</a:t>
            </a:r>
          </a:p>
        </p:txBody>
      </p:sp>
      <p:graphicFrame>
        <p:nvGraphicFramePr>
          <p:cNvPr id="9" name="Group 58"/>
          <p:cNvGraphicFramePr>
            <a:graphicFrameLocks noGrp="1"/>
          </p:cNvGraphicFramePr>
          <p:nvPr/>
        </p:nvGraphicFramePr>
        <p:xfrm>
          <a:off x="339725" y="2133600"/>
          <a:ext cx="8335963" cy="2803551"/>
        </p:xfrm>
        <a:graphic>
          <a:graphicData uri="http://schemas.openxmlformats.org/drawingml/2006/table">
            <a:tbl>
              <a:tblPr/>
              <a:tblGrid>
                <a:gridCol w="3655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0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9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AGENTI BIOLOGICI</a:t>
                      </a:r>
                    </a:p>
                  </a:txBody>
                  <a:tcPr marL="91432" marR="91432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FONTI DI RISCHIO</a:t>
                      </a:r>
                    </a:p>
                  </a:txBody>
                  <a:tcPr marL="91432" marR="9143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7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BRUCELLA ABORTUS, MELITENSIS, SUIS</a:t>
                      </a:r>
                    </a:p>
                  </a:txBody>
                  <a:tcPr marL="91432" marR="91432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latte crudo contaminato</a:t>
                      </a:r>
                    </a:p>
                  </a:txBody>
                  <a:tcPr marL="91432" marR="9143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MYCOBACTERIUM BOVIS,AVIUM, TUBERCOLOSIS, LYSTERIA MONOCYTOGENES</a:t>
                      </a:r>
                    </a:p>
                  </a:txBody>
                  <a:tcPr marL="91432" marR="91432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Feci</a:t>
                      </a:r>
                      <a:r>
                        <a:rPr kumimoji="0" lang="it-IT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, Letame, aerosol </a:t>
                      </a: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contaminato</a:t>
                      </a:r>
                    </a:p>
                  </a:txBody>
                  <a:tcPr marL="91432" marR="9143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CLOSTRIDIUM TETANI</a:t>
                      </a:r>
                    </a:p>
                  </a:txBody>
                  <a:tcPr marL="91432" marR="91432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Terreno o punte acuminate contaminati da spore</a:t>
                      </a:r>
                    </a:p>
                  </a:txBody>
                  <a:tcPr marL="91432" marR="9143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BORRELIA BURGDORFERI</a:t>
                      </a:r>
                    </a:p>
                  </a:txBody>
                  <a:tcPr marL="91432" marR="91432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Puntura di zecche</a:t>
                      </a:r>
                    </a:p>
                  </a:txBody>
                  <a:tcPr marL="91432" marR="9143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RISCHI BIOLOGICI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301625" y="828675"/>
            <a:ext cx="4175125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MISURE DI PREVENZIONE</a:t>
            </a:r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 cstate="print"/>
          <a:srcRect l="68134"/>
          <a:stretch>
            <a:fillRect/>
          </a:stretch>
        </p:blipFill>
        <p:spPr bwMode="auto">
          <a:xfrm>
            <a:off x="7967663" y="3614738"/>
            <a:ext cx="7794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ttangolo 1"/>
          <p:cNvSpPr>
            <a:spLocks noChangeArrowheads="1"/>
          </p:cNvSpPr>
          <p:nvPr/>
        </p:nvSpPr>
        <p:spPr bwMode="auto">
          <a:xfrm>
            <a:off x="306388" y="2128838"/>
            <a:ext cx="7624762" cy="27082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t-IT" altLang="it-IT" sz="1700" b="1"/>
              <a:t>I materiali utilizzati per la costruzione dei locali di stabulazione e in particolare dei recinti e delle attrezzature con i quali gli animali vengono in contatto devono essere accuratamente puliti e disinfettati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altLang="it-IT" sz="1700" b="1"/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altLang="it-IT" sz="1700" b="1"/>
              <a:t>Eventuali esperimenti con materiale biologico devono essere eseguiti sotto la sorveglianza del professore e con DPI adeguati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altLang="it-IT" sz="1700" b="1"/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altLang="it-IT" sz="1700" b="1"/>
              <a:t>deve essere curato lo smaltimento di eventuali rifiuti a rischio biologico derivante dai laboratori o da medicazioni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altLang="it-IT" sz="1700" b="1"/>
              <a:t>....</a:t>
            </a:r>
          </a:p>
        </p:txBody>
      </p:sp>
      <p:sp>
        <p:nvSpPr>
          <p:cNvPr id="48134" name="Rectangle 12"/>
          <p:cNvSpPr>
            <a:spLocks noChangeArrowheads="1"/>
          </p:cNvSpPr>
          <p:nvPr/>
        </p:nvSpPr>
        <p:spPr bwMode="auto">
          <a:xfrm>
            <a:off x="280988" y="1389063"/>
            <a:ext cx="8335962" cy="354012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it-IT" altLang="it-IT" sz="1700" b="1"/>
              <a:t>ORDINE E PULIZIA dei luoghi di lavoro</a:t>
            </a:r>
            <a:endParaRPr lang="en-US" altLang="it-IT" sz="1700" b="1"/>
          </a:p>
        </p:txBody>
      </p:sp>
      <p:sp>
        <p:nvSpPr>
          <p:cNvPr id="7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5763" y="1693863"/>
            <a:ext cx="8289925" cy="2814637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lIns="92075" tIns="46038" rIns="92075" bIns="46038">
            <a:sp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altLang="it-IT" sz="1700" b="1" dirty="0"/>
              <a:t>INFORMAZIONE PREVENTIVA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altLang="it-IT" sz="1700" b="1" dirty="0"/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altLang="it-IT" sz="1700" b="1" dirty="0"/>
              <a:t>Gli operatori dovrebbero essere adeguatamente informati sulla opportunità che nell’espletamento dell’attività a rischio biologico: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altLang="it-IT" sz="1700" b="1" dirty="0"/>
              <a:t>le unghie siano tenute sempre corte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altLang="it-IT" sz="1700" b="1" dirty="0"/>
              <a:t>sia evitato l’uso di anelli e bracciali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altLang="it-IT" sz="1700" b="1" dirty="0"/>
              <a:t>le mani non siano mai portate alla bocca o agli occhi, anche con guanti</a:t>
            </a:r>
          </a:p>
          <a:p>
            <a:pPr marL="285750" indent="-28575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altLang="it-IT" sz="1700" b="1" dirty="0"/>
              <a:t>non si fumi né siano consumati cibi o bevande senza aver tolto i </a:t>
            </a:r>
            <a:r>
              <a:rPr lang="it-IT" altLang="it-IT" sz="1700" b="1" dirty="0" err="1"/>
              <a:t>guabti</a:t>
            </a:r>
            <a:r>
              <a:rPr lang="it-IT" altLang="it-IT" sz="1700" b="1" dirty="0"/>
              <a:t> e lavato precedentemente le mani</a:t>
            </a:r>
          </a:p>
        </p:txBody>
      </p:sp>
      <p:sp>
        <p:nvSpPr>
          <p:cNvPr id="7174" name="Rectangle 4"/>
          <p:cNvSpPr txBox="1">
            <a:spLocks noChangeArrowheads="1"/>
          </p:cNvSpPr>
          <p:nvPr/>
        </p:nvSpPr>
        <p:spPr bwMode="auto">
          <a:xfrm>
            <a:off x="304800" y="120650"/>
            <a:ext cx="8382000" cy="461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Arial" charset="0"/>
              </a:rPr>
              <a:t>RISCHI BIOLOGICI</a:t>
            </a:r>
            <a:endParaRPr lang="it-IT" sz="2400" b="1" dirty="0">
              <a:solidFill>
                <a:schemeClr val="tx2"/>
              </a:solidFill>
              <a:latin typeface="Arial" charset="0"/>
              <a:cs typeface="+mn-cs"/>
            </a:endParaRPr>
          </a:p>
        </p:txBody>
      </p: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301625" y="828675"/>
            <a:ext cx="4175125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MISURE DI PREVENZIONE</a:t>
            </a:r>
          </a:p>
        </p:txBody>
      </p:sp>
      <p:sp>
        <p:nvSpPr>
          <p:cNvPr id="5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 txBox="1">
            <a:spLocks noChangeArrowheads="1"/>
          </p:cNvSpPr>
          <p:nvPr/>
        </p:nvSpPr>
        <p:spPr bwMode="auto">
          <a:xfrm>
            <a:off x="304800" y="120650"/>
            <a:ext cx="8382000" cy="461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altLang="it-IT" sz="2400" b="1"/>
              <a:t>RISCHI BIOLOGICI</a:t>
            </a:r>
            <a:endParaRPr lang="it-IT" altLang="it-IT" sz="2400" b="1">
              <a:solidFill>
                <a:schemeClr val="tx2"/>
              </a:solidFill>
            </a:endParaRPr>
          </a:p>
        </p:txBody>
      </p:sp>
      <p:sp>
        <p:nvSpPr>
          <p:cNvPr id="8195" name="Rectangle 18"/>
          <p:cNvSpPr>
            <a:spLocks noChangeArrowheads="1"/>
          </p:cNvSpPr>
          <p:nvPr/>
        </p:nvSpPr>
        <p:spPr bwMode="auto">
          <a:xfrm>
            <a:off x="301625" y="828675"/>
            <a:ext cx="4175125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MISURE DI PROTEZIONE</a:t>
            </a: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 cstate="print"/>
          <a:srcRect l="68134"/>
          <a:stretch>
            <a:fillRect/>
          </a:stretch>
        </p:blipFill>
        <p:spPr bwMode="auto">
          <a:xfrm>
            <a:off x="7880350" y="2071688"/>
            <a:ext cx="77946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Rettangolo 1"/>
          <p:cNvSpPr>
            <a:spLocks noChangeArrowheads="1"/>
          </p:cNvSpPr>
          <p:nvPr/>
        </p:nvSpPr>
        <p:spPr bwMode="auto">
          <a:xfrm>
            <a:off x="376238" y="1773238"/>
            <a:ext cx="7291387" cy="20129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t-IT" altLang="it-IT" sz="1700" b="1">
                <a:solidFill>
                  <a:srgbClr val="000000"/>
                </a:solidFill>
              </a:rPr>
              <a:t>lavaggio delle mani, anche con appositi disinfettanti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t-IT" altLang="it-IT" sz="1700" b="1">
                <a:solidFill>
                  <a:srgbClr val="000000"/>
                </a:solidFill>
              </a:rPr>
              <a:t>uso di dispositivi di protezione delle mani (guanti)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t-IT" altLang="it-IT" sz="1700" b="1">
                <a:solidFill>
                  <a:srgbClr val="000000"/>
                </a:solidFill>
              </a:rPr>
              <a:t>uso di indumenti di protezione (camici o tute)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t-IT" altLang="it-IT" sz="1700" b="1">
                <a:solidFill>
                  <a:srgbClr val="000000"/>
                </a:solidFill>
              </a:rPr>
              <a:t>uso di dispositivi di protezione delle vie respiratorie e degli occhi (maschere, occhiali, visiere)</a:t>
            </a:r>
            <a:endParaRPr lang="it-IT" altLang="it-IT">
              <a:latin typeface="Calibri" pitchFamily="34" charset="0"/>
            </a:endParaRPr>
          </a:p>
        </p:txBody>
      </p:sp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38068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50183" name="CasellaDiTesto 2"/>
          <p:cNvSpPr txBox="1">
            <a:spLocks noChangeArrowheads="1"/>
          </p:cNvSpPr>
          <p:nvPr/>
        </p:nvSpPr>
        <p:spPr bwMode="auto">
          <a:xfrm>
            <a:off x="3779838" y="4376738"/>
            <a:ext cx="44815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/>
              <a:t>Segnaletica:</a:t>
            </a:r>
          </a:p>
          <a:p>
            <a:r>
              <a:rPr lang="it-IT" altLang="it-IT" sz="2000"/>
              <a:t>Pittogramma di rischio biologico</a:t>
            </a:r>
          </a:p>
        </p:txBody>
      </p:sp>
      <p:sp>
        <p:nvSpPr>
          <p:cNvPr id="9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403</Words>
  <Application>Microsoft Office PowerPoint</Application>
  <PresentationFormat>Presentazione su schermo (4:3)</PresentationFormat>
  <Paragraphs>68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DALLA SCUOLA UN LAVORO SICURO   ”FORMAZIONE SPECIFICA  Salute e Sicurezza  nei Luoghi di Lavoro” 8 ore</vt:lpstr>
      <vt:lpstr>Diapositiva 2</vt:lpstr>
      <vt:lpstr>RISCHI BIOLOGICI</vt:lpstr>
      <vt:lpstr>RISCHI BIOLOGICI</vt:lpstr>
      <vt:lpstr>RISCHI BIOLOGICI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Grossi Paola</dc:creator>
  <cp:lastModifiedBy>a.camagni</cp:lastModifiedBy>
  <cp:revision>5</cp:revision>
  <dcterms:created xsi:type="dcterms:W3CDTF">2022-04-01T12:47:33Z</dcterms:created>
  <dcterms:modified xsi:type="dcterms:W3CDTF">2022-12-22T09:02:25Z</dcterms:modified>
</cp:coreProperties>
</file>