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3A91-E7E8-4EF6-A7C3-CC6B19AA47D1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85168-5172-4CD8-BC60-07920A6F52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ADA70-541E-4435-AE15-0CD796C67DE4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fontAlgn="base">
              <a:spcBef>
                <a:spcPct val="0"/>
              </a:spcBef>
              <a:spcAft>
                <a:spcPct val="0"/>
              </a:spcAft>
              <a:defRPr/>
            </a:pPr>
            <a:fld id="{4DE856DA-5761-4441-9D5C-5B9A0EFE9E97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139952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Rev. </a:t>
            </a:r>
            <a:r>
              <a:rPr lang="it-IT" i="1" dirty="0" smtClean="0"/>
              <a:t>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382461852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20713"/>
            <a:ext cx="7848600" cy="461962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AGENTI CANCEROGENI</a:t>
            </a:r>
            <a:endParaRPr lang="it-IT" altLang="it-IT" b="1" dirty="0" smtClean="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375"/>
            <a:ext cx="6400800" cy="1766637"/>
          </a:xfrm>
          <a:solidFill>
            <a:srgbClr val="FFCC9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b="1" dirty="0" err="1" smtClean="0">
                <a:solidFill>
                  <a:schemeClr val="tx1"/>
                </a:solidFill>
                <a:latin typeface="Arial" pitchFamily="34" charset="0"/>
              </a:rPr>
              <a:t>D.Lgs.</a:t>
            </a:r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 81/08</a:t>
            </a:r>
          </a:p>
          <a:p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TITOLO IX</a:t>
            </a:r>
          </a:p>
          <a:p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SOSTANZE PERICOLOSE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AGENTI CANCEROGENI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73063" y="838200"/>
            <a:ext cx="26860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FORMALDEIDE</a:t>
            </a:r>
          </a:p>
        </p:txBody>
      </p:sp>
      <p:sp>
        <p:nvSpPr>
          <p:cNvPr id="41988" name="Rectangle 12"/>
          <p:cNvSpPr>
            <a:spLocks noChangeArrowheads="1"/>
          </p:cNvSpPr>
          <p:nvPr/>
        </p:nvSpPr>
        <p:spPr bwMode="auto">
          <a:xfrm>
            <a:off x="409575" y="1341438"/>
            <a:ext cx="8208963" cy="877887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è una sostanza chimica pericolosa e classificata cancerogena che può essere utilizzata </a:t>
            </a:r>
            <a:r>
              <a:rPr lang="it-IT" altLang="it-IT" sz="1700" b="1" u="sng"/>
              <a:t>quale componente</a:t>
            </a:r>
            <a:r>
              <a:rPr lang="it-IT" altLang="it-IT" sz="1700" b="1"/>
              <a:t> di prodotti formulati, in basse concentrazioni, o in prodotti autorizzati quali presidi medico chirurgici.</a:t>
            </a:r>
            <a:endParaRPr lang="en-US" altLang="it-IT" sz="1700" b="1"/>
          </a:p>
        </p:txBody>
      </p:sp>
      <p:pic>
        <p:nvPicPr>
          <p:cNvPr id="4198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26543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CasellaDiTesto 1"/>
          <p:cNvSpPr txBox="1">
            <a:spLocks noChangeArrowheads="1"/>
          </p:cNvSpPr>
          <p:nvPr/>
        </p:nvSpPr>
        <p:spPr bwMode="auto">
          <a:xfrm>
            <a:off x="1882775" y="2565400"/>
            <a:ext cx="67532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700" b="1"/>
              <a:t>Scheda dei dati di sicurezza</a:t>
            </a:r>
          </a:p>
          <a:p>
            <a:r>
              <a:rPr lang="it-IT" altLang="it-IT" sz="1700" b="1"/>
              <a:t>IDENTIFICAZIONE DEL PRODOTTO E DELLA SOCIETA‘: 	</a:t>
            </a:r>
          </a:p>
          <a:p>
            <a:r>
              <a:rPr lang="it-IT" altLang="it-IT" sz="1700" b="1"/>
              <a:t>                è indicato l’uso specifico a cui è destinata</a:t>
            </a:r>
          </a:p>
        </p:txBody>
      </p:sp>
      <p:sp>
        <p:nvSpPr>
          <p:cNvPr id="41991" name="CasellaDiTesto 22"/>
          <p:cNvSpPr txBox="1">
            <a:spLocks noChangeArrowheads="1"/>
          </p:cNvSpPr>
          <p:nvPr/>
        </p:nvSpPr>
        <p:spPr bwMode="auto">
          <a:xfrm>
            <a:off x="1911350" y="3435350"/>
            <a:ext cx="67532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700" b="1"/>
              <a:t>IDENTIFICAZIONE DEI PERICOLI:</a:t>
            </a:r>
          </a:p>
        </p:txBody>
      </p:sp>
      <p:sp>
        <p:nvSpPr>
          <p:cNvPr id="29" name="Ovale 28"/>
          <p:cNvSpPr/>
          <p:nvPr/>
        </p:nvSpPr>
        <p:spPr>
          <a:xfrm>
            <a:off x="869950" y="3176588"/>
            <a:ext cx="792163" cy="72072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rgbClr val="FF0000"/>
                </a:solidFill>
              </a:rPr>
              <a:t>SDS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2195513" y="3332163"/>
            <a:ext cx="57626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9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797425"/>
            <a:ext cx="21605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482758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6" name="Rettangolo 14"/>
          <p:cNvSpPr>
            <a:spLocks noChangeArrowheads="1"/>
          </p:cNvSpPr>
          <p:nvPr/>
        </p:nvSpPr>
        <p:spPr bwMode="auto">
          <a:xfrm>
            <a:off x="3492500" y="3940175"/>
            <a:ext cx="5364163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/>
              <a:t>H 350 – può provocare il cancro</a:t>
            </a:r>
          </a:p>
          <a:p>
            <a:r>
              <a:rPr lang="it-IT" altLang="it-IT"/>
              <a:t>H 341 – sospettato di provocare alterazioni genetiche</a:t>
            </a:r>
          </a:p>
          <a:p>
            <a:r>
              <a:rPr lang="it-IT" altLang="it-IT"/>
              <a:t>H 301 – tossico se ingerito</a:t>
            </a:r>
          </a:p>
          <a:p>
            <a:r>
              <a:rPr lang="it-IT" altLang="it-IT"/>
              <a:t>H 311 – tossico per contatto con la pelle</a:t>
            </a:r>
          </a:p>
          <a:p>
            <a:r>
              <a:rPr lang="it-IT" altLang="it-IT"/>
              <a:t>H 331 – tossico se inalato</a:t>
            </a:r>
          </a:p>
          <a:p>
            <a:r>
              <a:rPr lang="it-IT" altLang="it-IT"/>
              <a:t>H 314 – provoca gravi ustioni cutanee e gravi lesioni oculari</a:t>
            </a:r>
          </a:p>
          <a:p>
            <a:r>
              <a:rPr lang="it-IT" altLang="it-IT"/>
              <a:t>H 317 – può provocare reazione allergica cutanea </a:t>
            </a:r>
          </a:p>
        </p:txBody>
      </p:sp>
      <p:sp>
        <p:nvSpPr>
          <p:cNvPr id="13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4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5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ChangeArrowheads="1"/>
          </p:cNvSpPr>
          <p:nvPr/>
        </p:nvSpPr>
        <p:spPr bwMode="auto">
          <a:xfrm>
            <a:off x="323850" y="769938"/>
            <a:ext cx="26860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GAS DI SCARICO</a:t>
            </a:r>
          </a:p>
        </p:txBody>
      </p:sp>
      <p:sp>
        <p:nvSpPr>
          <p:cNvPr id="43011" name="AutoShape 6"/>
          <p:cNvSpPr>
            <a:spLocks noChangeArrowheads="1"/>
          </p:cNvSpPr>
          <p:nvPr/>
        </p:nvSpPr>
        <p:spPr bwMode="auto">
          <a:xfrm>
            <a:off x="5003800" y="836613"/>
            <a:ext cx="3889375" cy="2646362"/>
          </a:xfrm>
          <a:prstGeom prst="cloudCallout">
            <a:avLst>
              <a:gd name="adj1" fmla="val -33940"/>
              <a:gd name="adj2" fmla="val 46218"/>
            </a:avLst>
          </a:prstGeom>
          <a:gradFill rotWithShape="0">
            <a:gsLst>
              <a:gs pos="0">
                <a:srgbClr val="181818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altLang="it-IT">
              <a:latin typeface="Calibri" pitchFamily="34" charset="0"/>
            </a:endParaRPr>
          </a:p>
        </p:txBody>
      </p:sp>
      <p:pic>
        <p:nvPicPr>
          <p:cNvPr id="43012" name="Picture 6" descr="C:\Users\Utente\AppData\Local\Microsoft\Windows\INetCache\IE\WMZA77UK\200px-Four_stroke_cycle_pow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997200"/>
            <a:ext cx="2162175" cy="2952750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7578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AGENTI CANCEROGENI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43014" name="Rectangle 18"/>
          <p:cNvSpPr>
            <a:spLocks noChangeArrowheads="1"/>
          </p:cNvSpPr>
          <p:nvPr/>
        </p:nvSpPr>
        <p:spPr bwMode="auto">
          <a:xfrm>
            <a:off x="395288" y="1412875"/>
            <a:ext cx="3816350" cy="1662113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I gas di scarico dei motori a combustione interna emettono particelle incombuste, tra queste gli </a:t>
            </a:r>
            <a:r>
              <a:rPr lang="it-IT" altLang="it-IT" sz="1700" b="1">
                <a:solidFill>
                  <a:srgbClr val="FF0000"/>
                </a:solidFill>
              </a:rPr>
              <a:t>IPA</a:t>
            </a:r>
            <a:r>
              <a:rPr lang="it-IT" altLang="it-IT" sz="1700" b="1"/>
              <a:t> (</a:t>
            </a:r>
            <a:r>
              <a:rPr lang="it-IT" altLang="it-IT" sz="1700" b="1">
                <a:solidFill>
                  <a:srgbClr val="FF0000"/>
                </a:solidFill>
              </a:rPr>
              <a:t>I</a:t>
            </a:r>
            <a:r>
              <a:rPr lang="it-IT" altLang="it-IT" sz="1700" b="1"/>
              <a:t>drocarburi </a:t>
            </a:r>
            <a:r>
              <a:rPr lang="it-IT" altLang="it-IT" sz="1700" b="1">
                <a:solidFill>
                  <a:srgbClr val="FF0000"/>
                </a:solidFill>
              </a:rPr>
              <a:t>P</a:t>
            </a:r>
            <a:r>
              <a:rPr lang="it-IT" altLang="it-IT" sz="1700" b="1"/>
              <a:t>oliciclici </a:t>
            </a:r>
            <a:r>
              <a:rPr lang="it-IT" altLang="it-IT" sz="1700" b="1">
                <a:solidFill>
                  <a:srgbClr val="FF0000"/>
                </a:solidFill>
              </a:rPr>
              <a:t>A</a:t>
            </a:r>
            <a:r>
              <a:rPr lang="it-IT" altLang="it-IT" sz="1700" b="1"/>
              <a:t>romatici) come il </a:t>
            </a:r>
            <a:r>
              <a:rPr lang="it-IT" altLang="it-IT" sz="1700" b="1">
                <a:solidFill>
                  <a:srgbClr val="FF0000"/>
                </a:solidFill>
              </a:rPr>
              <a:t>BENZOaPIRENE</a:t>
            </a:r>
            <a:r>
              <a:rPr lang="it-IT" altLang="it-IT" sz="1700" b="1"/>
              <a:t> possono provocare il cancro </a:t>
            </a:r>
          </a:p>
        </p:txBody>
      </p:sp>
      <p:sp>
        <p:nvSpPr>
          <p:cNvPr id="43015" name="Rectangle 18"/>
          <p:cNvSpPr>
            <a:spLocks noChangeArrowheads="1"/>
          </p:cNvSpPr>
          <p:nvPr/>
        </p:nvSpPr>
        <p:spPr bwMode="auto">
          <a:xfrm>
            <a:off x="395288" y="3429000"/>
            <a:ext cx="3816350" cy="831850"/>
          </a:xfrm>
          <a:prstGeom prst="rect">
            <a:avLst/>
          </a:prstGeom>
          <a:noFill/>
          <a:ln w="28575">
            <a:solidFill>
              <a:srgbClr val="FF7C8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600" b="1"/>
              <a:t>È opportuno </a:t>
            </a:r>
            <a:r>
              <a:rPr lang="it-IT" altLang="it-IT" sz="1600" b="1" u="sng">
                <a:solidFill>
                  <a:srgbClr val="FF0000"/>
                </a:solidFill>
              </a:rPr>
              <a:t>NON</a:t>
            </a:r>
            <a:r>
              <a:rPr lang="it-IT" altLang="it-IT" sz="1600" b="1"/>
              <a:t> lasciare accesi a lungo i motori all’interno di locali chiusi – nemmeno a finestre aperte</a:t>
            </a:r>
          </a:p>
        </p:txBody>
      </p:sp>
      <p:sp>
        <p:nvSpPr>
          <p:cNvPr id="18443" name="Rectangle 18"/>
          <p:cNvSpPr>
            <a:spLocks noChangeArrowheads="1"/>
          </p:cNvSpPr>
          <p:nvPr/>
        </p:nvSpPr>
        <p:spPr bwMode="auto">
          <a:xfrm>
            <a:off x="395288" y="4724400"/>
            <a:ext cx="3816350" cy="1325563"/>
          </a:xfrm>
          <a:prstGeom prst="rect">
            <a:avLst/>
          </a:prstGeom>
          <a:solidFill>
            <a:schemeClr val="accent1">
              <a:lumMod val="8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Arial" charset="0"/>
                <a:cs typeface="+mn-cs"/>
              </a:rPr>
              <a:t>I motori di seghe, decespugliatori, </a:t>
            </a:r>
            <a:r>
              <a:rPr lang="it-IT" sz="1600" b="1" dirty="0" err="1">
                <a:latin typeface="Arial" charset="0"/>
                <a:cs typeface="+mn-cs"/>
              </a:rPr>
              <a:t>ecc</a:t>
            </a:r>
            <a:r>
              <a:rPr lang="it-IT" sz="1600" b="1" dirty="0">
                <a:latin typeface="Arial" charset="0"/>
                <a:cs typeface="+mn-cs"/>
              </a:rPr>
              <a:t>, con piccoli motori a due tempi che funzionano a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+mn-cs"/>
              </a:rPr>
              <a:t>MISCELA</a:t>
            </a:r>
            <a:r>
              <a:rPr lang="it-IT" sz="1600" b="1" dirty="0">
                <a:latin typeface="Arial" charset="0"/>
                <a:cs typeface="+mn-cs"/>
              </a:rPr>
              <a:t> hanno più alta emissione di IPA e lo scarico più vicino al viso</a:t>
            </a:r>
          </a:p>
        </p:txBody>
      </p:sp>
      <p:pic>
        <p:nvPicPr>
          <p:cNvPr id="43017" name="Picture 2"/>
          <p:cNvPicPr>
            <a:picLocks noChangeAspect="1" noChangeArrowheads="1"/>
          </p:cNvPicPr>
          <p:nvPr/>
        </p:nvPicPr>
        <p:blipFill>
          <a:blip r:embed="rId3" cstate="print"/>
          <a:srcRect r="66377"/>
          <a:stretch>
            <a:fillRect/>
          </a:stretch>
        </p:blipFill>
        <p:spPr bwMode="auto">
          <a:xfrm>
            <a:off x="4284663" y="3429000"/>
            <a:ext cx="8223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1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2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Utente\AppData\Local\Microsoft\Windows\INetCache\IE\WMZA77UK\alber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925" y="3230563"/>
            <a:ext cx="46291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AGENTI CANCEROGENI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323850" y="836613"/>
            <a:ext cx="2663825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POLVERI DI LEGNO</a:t>
            </a:r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323850" y="1412875"/>
            <a:ext cx="8424863" cy="87788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Segando alcune specie di alberi, comuni anche nel territorio emiliano-romagnolo,  si liberano polveri di legno che hanno effetto cancerogeno sulle prime vie nasali.</a:t>
            </a:r>
          </a:p>
        </p:txBody>
      </p:sp>
      <p:sp>
        <p:nvSpPr>
          <p:cNvPr id="19465" name="Rectangle 18"/>
          <p:cNvSpPr>
            <a:spLocks noChangeArrowheads="1"/>
          </p:cNvSpPr>
          <p:nvPr/>
        </p:nvSpPr>
        <p:spPr bwMode="auto">
          <a:xfrm>
            <a:off x="323850" y="2525713"/>
            <a:ext cx="3743325" cy="8318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>
                <a:latin typeface="Arial" charset="0"/>
                <a:cs typeface="+mn-cs"/>
              </a:rPr>
              <a:t>Il rischio cancerogeno può essere presente nella manutenzione del verde o nel taglio di legna secca</a:t>
            </a:r>
          </a:p>
        </p:txBody>
      </p:sp>
      <p:sp>
        <p:nvSpPr>
          <p:cNvPr id="44039" name="Rettangolo 11"/>
          <p:cNvSpPr>
            <a:spLocks noChangeArrowheads="1"/>
          </p:cNvSpPr>
          <p:nvPr/>
        </p:nvSpPr>
        <p:spPr bwMode="auto">
          <a:xfrm>
            <a:off x="215900" y="5661025"/>
            <a:ext cx="7164388" cy="52387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/>
              <a:t>Verifica l’elenco completo su:</a:t>
            </a:r>
          </a:p>
          <a:p>
            <a:r>
              <a:rPr lang="it-IT" altLang="it-IT" sz="1200"/>
              <a:t>http://www.inail.it/internet_web/wcm/idc/groups/internet/documents/document/ucm_portstg_093075.pdf</a:t>
            </a: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5003800" y="2492375"/>
            <a:ext cx="3744913" cy="8318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>
                <a:latin typeface="Arial" charset="0"/>
                <a:cs typeface="+mn-cs"/>
              </a:rPr>
              <a:t>Si tratta di: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>
                <a:latin typeface="Arial" charset="0"/>
                <a:cs typeface="+mn-cs"/>
              </a:rPr>
              <a:t>Pioppo, Noce, Ciliegio, Frassino, Quercia, Betulla, ecc.</a:t>
            </a:r>
          </a:p>
        </p:txBody>
      </p:sp>
      <p:sp>
        <p:nvSpPr>
          <p:cNvPr id="19468" name="Freccia a destra 14"/>
          <p:cNvSpPr>
            <a:spLocks noChangeArrowheads="1"/>
          </p:cNvSpPr>
          <p:nvPr/>
        </p:nvSpPr>
        <p:spPr bwMode="auto">
          <a:xfrm>
            <a:off x="4211638" y="2349500"/>
            <a:ext cx="647700" cy="11509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85000"/>
            </a:schemeClr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200" b="1">
              <a:latin typeface="Arial" charset="0"/>
              <a:cs typeface="+mn-cs"/>
            </a:endParaRPr>
          </a:p>
        </p:txBody>
      </p:sp>
      <p:grpSp>
        <p:nvGrpSpPr>
          <p:cNvPr id="2" name="Gruppo 20"/>
          <p:cNvGrpSpPr>
            <a:grpSpLocks/>
          </p:cNvGrpSpPr>
          <p:nvPr/>
        </p:nvGrpSpPr>
        <p:grpSpPr bwMode="auto">
          <a:xfrm>
            <a:off x="1331913" y="3429000"/>
            <a:ext cx="2808287" cy="2160588"/>
            <a:chOff x="1691680" y="1412776"/>
            <a:chExt cx="6480720" cy="3914652"/>
          </a:xfrm>
        </p:grpSpPr>
        <p:grpSp>
          <p:nvGrpSpPr>
            <p:cNvPr id="3" name="Gruppo 18"/>
            <p:cNvGrpSpPr>
              <a:grpSpLocks/>
            </p:cNvGrpSpPr>
            <p:nvPr/>
          </p:nvGrpSpPr>
          <p:grpSpPr bwMode="auto">
            <a:xfrm>
              <a:off x="1691680" y="1412776"/>
              <a:ext cx="6480720" cy="3914652"/>
              <a:chOff x="0" y="810491"/>
              <a:chExt cx="9144000" cy="5237018"/>
            </a:xfrm>
          </p:grpSpPr>
          <p:pic>
            <p:nvPicPr>
              <p:cNvPr id="44045" name="Picture 3" descr="C:\Users\Utente\AppData\Local\Microsoft\Windows\INetCache\IE\5RMNMV8I\sega-elettrica-black-decker[1]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810491"/>
                <a:ext cx="9144000" cy="5237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Parallelogramma 17"/>
              <p:cNvSpPr/>
              <p:nvPr/>
            </p:nvSpPr>
            <p:spPr bwMode="auto">
              <a:xfrm>
                <a:off x="3633822" y="3861891"/>
                <a:ext cx="940762" cy="573339"/>
              </a:xfrm>
              <a:prstGeom prst="parallelogram">
                <a:avLst>
                  <a:gd name="adj" fmla="val 56746"/>
                </a:avLst>
              </a:prstGeom>
              <a:solidFill>
                <a:schemeClr val="accent6">
                  <a:lumMod val="1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2075" tIns="46038" rIns="92075" bIns="46038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200" b="1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20" name="Torta 19"/>
            <p:cNvSpPr/>
            <p:nvPr/>
          </p:nvSpPr>
          <p:spPr bwMode="auto">
            <a:xfrm rot="5400000">
              <a:off x="7272284" y="2530738"/>
              <a:ext cx="503354" cy="718045"/>
            </a:xfrm>
            <a:prstGeom prst="pie">
              <a:avLst>
                <a:gd name="adj1" fmla="val 5216064"/>
                <a:gd name="adj2" fmla="val 1620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2075" tIns="46038" rIns="92075" bIns="46038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200" b="1">
                <a:latin typeface="Arial" charset="0"/>
                <a:cs typeface="+mn-cs"/>
              </a:endParaRPr>
            </a:p>
          </p:txBody>
        </p:sp>
      </p:grpSp>
      <p:sp>
        <p:nvSpPr>
          <p:cNvPr id="21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22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Presentazione su schermo 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DALLA SCUOLA UN LAVORO SICURO   ”FORMAZIONE SPECIFICA  Salute e Sicurezza  nei Luoghi di Lavoro” 8 ore</vt:lpstr>
      <vt:lpstr>AGENTI CANCEROGENI</vt:lpstr>
      <vt:lpstr>AGENTI CANCEROGENI</vt:lpstr>
      <vt:lpstr>AGENTI CANCEROGENI</vt:lpstr>
      <vt:lpstr>AGENTI CANCEROGENI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AGENTI CANCEROGENI</dc:title>
  <dc:creator>Grossi Paola</dc:creator>
  <cp:lastModifiedBy>a.camagni</cp:lastModifiedBy>
  <cp:revision>4</cp:revision>
  <dcterms:created xsi:type="dcterms:W3CDTF">2022-04-01T12:43:02Z</dcterms:created>
  <dcterms:modified xsi:type="dcterms:W3CDTF">2022-12-22T09:03:22Z</dcterms:modified>
</cp:coreProperties>
</file>