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D5E89-1844-4B31-B2A6-40CE5C67E55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ACF0A-4A8C-46D1-9364-F82B08F25A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2BC212-2342-4612-980E-D4BC8BF22C63}" type="slidenum">
              <a:rPr lang="it-IT" altLang="it-IT" smtClean="0"/>
              <a:pPr>
                <a:defRPr/>
              </a:pPr>
              <a:t>2</a:t>
            </a:fld>
            <a:endParaRPr lang="it-IT" altLang="it-IT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762000" fontAlgn="base">
              <a:spcBef>
                <a:spcPct val="0"/>
              </a:spcBef>
              <a:spcAft>
                <a:spcPct val="0"/>
              </a:spcAft>
              <a:defRPr/>
            </a:pPr>
            <a:fld id="{FD7E5771-DA99-4BB2-93DD-1C0EA84B4910}" type="slidenum">
              <a:rPr lang="it-IT" sz="1000" smtClean="0">
                <a:solidFill>
                  <a:srgbClr val="000000"/>
                </a:solidFill>
                <a:latin typeface="Times New Roman" pitchFamily="18" charset="0"/>
              </a:rPr>
              <a:pPr defTabSz="762000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sz="10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C8CEB7-7B2A-4CA1-A7D6-05E5B2751232}" type="slidenum">
              <a:rPr lang="it-IT" altLang="it-IT" smtClean="0"/>
              <a:pPr>
                <a:defRPr/>
              </a:pPr>
              <a:t>3</a:t>
            </a:fld>
            <a:endParaRPr lang="it-IT" altLang="it-IT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CF9706-67F2-41E6-87F3-E9CD6F7C13C7}" type="slidenum">
              <a:rPr lang="it-IT" altLang="it-IT" smtClean="0"/>
              <a:pPr>
                <a:defRPr/>
              </a:pPr>
              <a:t>4</a:t>
            </a:fld>
            <a:endParaRPr lang="it-IT" altLang="it-IT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508C31-810A-4D27-AB21-615E80C10AFF}" type="slidenum">
              <a:rPr lang="it-IT" altLang="it-IT" smtClean="0"/>
              <a:pPr>
                <a:defRPr/>
              </a:pPr>
              <a:t>5</a:t>
            </a:fld>
            <a:endParaRPr lang="it-IT" altLang="it-IT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112711-06BE-42BC-BA29-90AFA37C340C}" type="slidenum">
              <a:rPr lang="it-IT" altLang="it-IT" smtClean="0"/>
              <a:pPr>
                <a:defRPr/>
              </a:pPr>
              <a:t>6</a:t>
            </a:fld>
            <a:endParaRPr lang="it-IT" altLang="it-IT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0C7CBB-C03D-4911-B915-165F8234046F}" type="slidenum">
              <a:rPr lang="it-IT" altLang="it-IT" smtClean="0"/>
              <a:pPr>
                <a:defRPr/>
              </a:pPr>
              <a:t>7</a:t>
            </a:fld>
            <a:endParaRPr lang="it-IT" altLang="it-IT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4C4317-5400-478A-8472-84E9A21495E0}" type="slidenum">
              <a:rPr lang="it-IT" sz="1000" smtClean="0">
                <a:solidFill>
                  <a:srgbClr val="000000"/>
                </a:solidFill>
                <a:latin typeface="Times New Roman" pitchFamily="18" charset="0"/>
              </a:rPr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sz="10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83F2B87-E7F0-4238-9F36-586AB504B2B2}" type="slidenum">
              <a:rPr lang="it-IT" sz="1000" smtClean="0">
                <a:solidFill>
                  <a:srgbClr val="000000"/>
                </a:solidFill>
                <a:latin typeface="Times New Roman" pitchFamily="18" charset="0"/>
              </a:rPr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sz="10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083E9A0-F65A-4FD6-8083-73F86CBE3162}" type="slidenum">
              <a:rPr lang="it-IT" sz="1000" smtClean="0">
                <a:solidFill>
                  <a:srgbClr val="000000"/>
                </a:solidFill>
                <a:latin typeface="Times New Roman" pitchFamily="18" charset="0"/>
              </a:rPr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sz="10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22/12/2022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2783493"/>
            <a:ext cx="7916862" cy="3354765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r>
              <a:rPr lang="it-IT" altLang="it-IT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DALLA SCUOLA UN LAVORO SICURO </a:t>
            </a:r>
            <a:br>
              <a:rPr lang="it-IT" altLang="it-IT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it-IT" altLang="it-IT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it-IT" altLang="it-IT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it-IT" altLang="it-IT" b="1" dirty="0" smtClean="0">
                <a:latin typeface="Arial" panose="020B0604020202020204" pitchFamily="34" charset="0"/>
              </a:rPr>
              <a:t>”FORMAZIONE SPECIFICA  </a:t>
            </a:r>
            <a:r>
              <a:rPr lang="it-IT" altLang="it-IT" sz="4000" b="1" dirty="0" smtClean="0">
                <a:latin typeface="Arial" panose="020B0604020202020204" pitchFamily="34" charset="0"/>
              </a:rPr>
              <a:t>Salute e Sicurezza </a:t>
            </a:r>
            <a:br>
              <a:rPr lang="it-IT" altLang="it-IT" sz="4000" b="1" dirty="0" smtClean="0">
                <a:latin typeface="Arial" panose="020B0604020202020204" pitchFamily="34" charset="0"/>
              </a:rPr>
            </a:br>
            <a:r>
              <a:rPr lang="it-IT" altLang="it-IT" sz="4000" b="1" dirty="0" smtClean="0">
                <a:latin typeface="Arial" panose="020B0604020202020204" pitchFamily="34" charset="0"/>
              </a:rPr>
              <a:t>nei Luoghi di Lavoro”</a:t>
            </a:r>
            <a:br>
              <a:rPr lang="it-IT" altLang="it-IT" sz="4000" b="1" dirty="0" smtClean="0">
                <a:latin typeface="Arial" panose="020B0604020202020204" pitchFamily="34" charset="0"/>
              </a:rPr>
            </a:br>
            <a:r>
              <a:rPr lang="it-IT" altLang="it-IT" sz="4000" b="1" dirty="0" smtClean="0">
                <a:latin typeface="Arial" panose="020B0604020202020204" pitchFamily="34" charset="0"/>
              </a:rPr>
              <a:t>8 ore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1116013" y="1844675"/>
            <a:ext cx="6761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it-IT" altLang="it-IT" sz="1800" b="0">
                <a:latin typeface="Arial" panose="020B0604020202020204" pitchFamily="34" charset="0"/>
              </a:rPr>
              <a:t>Dipartimenti Sanità Pubblica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it-IT" altLang="it-IT" sz="1800">
                <a:latin typeface="Arial" panose="020B0604020202020204" pitchFamily="34" charset="0"/>
              </a:rPr>
              <a:t>SERVIZI PREVENZIONE SICUREZZA AMBIENTI DI LAVORO</a:t>
            </a:r>
            <a:endParaRPr lang="it-IT" altLang="it-IT" sz="1800"/>
          </a:p>
        </p:txBody>
      </p:sp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84163"/>
            <a:ext cx="5886450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43213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4139952" y="6309320"/>
            <a:ext cx="1081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Rev. </a:t>
            </a:r>
            <a:r>
              <a:rPr lang="it-IT" i="1" dirty="0" smtClean="0"/>
              <a:t>2022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xmlns="" val="2698675379"/>
      </p:ext>
    </p:extLst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20650"/>
            <a:ext cx="8382000" cy="463550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it-IT" altLang="it-IT" sz="2400" b="1" smtClean="0">
                <a:latin typeface="Arial" pitchFamily="34" charset="0"/>
              </a:rPr>
              <a:t>ETICHETTATURA</a:t>
            </a:r>
            <a:endParaRPr lang="it-IT" altLang="it-IT" sz="1600" b="1" smtClean="0">
              <a:latin typeface="Arial" pitchFamily="34" charset="0"/>
            </a:endParaRPr>
          </a:p>
        </p:txBody>
      </p:sp>
      <p:sp>
        <p:nvSpPr>
          <p:cNvPr id="5126" name="Rectangle 18"/>
          <p:cNvSpPr>
            <a:spLocks noChangeArrowheads="1"/>
          </p:cNvSpPr>
          <p:nvPr/>
        </p:nvSpPr>
        <p:spPr bwMode="auto">
          <a:xfrm>
            <a:off x="323850" y="679450"/>
            <a:ext cx="3549650" cy="400050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NUOVA ETICHETTATURA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323850" y="1268413"/>
          <a:ext cx="8351838" cy="5040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259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78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1342">
                <a:tc>
                  <a:txBody>
                    <a:bodyPr/>
                    <a:lstStyle/>
                    <a:p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SIMBOLO</a:t>
                      </a:r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CATEGORIA DI PERICOLO DEI PRODOTTI FITOSANITARI</a:t>
                      </a:r>
                      <a:endParaRPr lang="it-IT" sz="10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AVVERTENZA</a:t>
                      </a:r>
                    </a:p>
                  </a:txBody>
                  <a:tcPr marL="36190" marR="36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3689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CORROSIVI  DI CATEGORIA 1A, 1B, 1C,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GRAVI LESIONI OCULARI DI CATEGORIA 1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PERICOLO</a:t>
                      </a:r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824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LIQUIDI INFIAMMABILI DI CATEGORIA 2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SOLIDI  INFIAMMABILI DI CATEGORIA 1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PERICOLO</a:t>
                      </a:r>
                    </a:p>
                    <a:p>
                      <a:pPr algn="ctr"/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1939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LIQUIDI INFIAMMABILI DI CATEGORIA 3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SOLIDI  INFIAMMABILI DI CATEGORIA 2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ATTENZIONE</a:t>
                      </a: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53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LIQUIDI COMBURENTI DI </a:t>
                      </a:r>
                      <a:r>
                        <a:rPr lang="it-IT" sz="1000" kern="120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CATEGORIA 1 E</a:t>
                      </a:r>
                      <a:r>
                        <a:rPr lang="it-IT" sz="1000" kern="1200" baseline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it-IT" sz="1000" kern="120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it-IT" sz="100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SOLIDI COMBURENTI DI CATEGORIA 1 E 2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PERICOLO</a:t>
                      </a: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1995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LIQUIDI COMBURENTI DI CATEGORIA 3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SOLIDI COMBURENTI DI CATEGORIA 3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ATTENZIONE</a:t>
                      </a: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91995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PERICOLOSI PER</a:t>
                      </a:r>
                      <a:r>
                        <a:rPr lang="it-IT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L’AMBIENTE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ATTENZIONE</a:t>
                      </a:r>
                    </a:p>
                  </a:txBody>
                  <a:tcPr marL="91428" marR="91428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39974" name="Immagine 11" descr="Descrizione: Descrizione: GHS 05_corrosione"/>
          <p:cNvPicPr>
            <a:picLocks noChangeAspect="1" noChangeArrowheads="1"/>
          </p:cNvPicPr>
          <p:nvPr/>
        </p:nvPicPr>
        <p:blipFill>
          <a:blip r:embed="rId3" cstate="print"/>
          <a:srcRect l="2818"/>
          <a:stretch>
            <a:fillRect/>
          </a:stretch>
        </p:blipFill>
        <p:spPr bwMode="auto">
          <a:xfrm>
            <a:off x="468313" y="1624013"/>
            <a:ext cx="6381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5" name="Immagine 12" descr="Descrizione: Descrizione: GHS 02_fiamm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6563" y="2349500"/>
            <a:ext cx="7239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6" name="Immagine 13" descr="Descrizione: Descrizione: GHS 02_fiamm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325" y="3213100"/>
            <a:ext cx="7239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7" name="Immagine 15" descr="Descrizione: Descrizione: GHS 03_fiamma con cerchi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4749800"/>
            <a:ext cx="6953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8" name="Immagine 16" descr="Descrizione: Descrizione: GHS 03_fiamma con cerchi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9900" y="4005263"/>
            <a:ext cx="6953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9" name="Immagin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263" y="5588000"/>
            <a:ext cx="7381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2" name="AutoShape 1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3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2663" y="1412875"/>
            <a:ext cx="4351337" cy="430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18"/>
          <p:cNvSpPr>
            <a:spLocks noChangeArrowheads="1"/>
          </p:cNvSpPr>
          <p:nvPr/>
        </p:nvSpPr>
        <p:spPr bwMode="auto">
          <a:xfrm>
            <a:off x="304800" y="842963"/>
            <a:ext cx="8451850" cy="339725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it-IT" altLang="it-IT" sz="1600" b="1"/>
              <a:t>diverse sostanze e prodotti di uso comune possono provocare il cancro:</a:t>
            </a:r>
          </a:p>
        </p:txBody>
      </p:sp>
      <p:sp>
        <p:nvSpPr>
          <p:cNvPr id="15368" name="Rectangle 18"/>
          <p:cNvSpPr>
            <a:spLocks noChangeArrowheads="1"/>
          </p:cNvSpPr>
          <p:nvPr/>
        </p:nvSpPr>
        <p:spPr bwMode="auto">
          <a:xfrm>
            <a:off x="684213" y="2205038"/>
            <a:ext cx="2686050" cy="400050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FORMALDEIDE</a:t>
            </a:r>
          </a:p>
        </p:txBody>
      </p:sp>
      <p:sp>
        <p:nvSpPr>
          <p:cNvPr id="15369" name="Rectangle 18"/>
          <p:cNvSpPr>
            <a:spLocks noChangeArrowheads="1"/>
          </p:cNvSpPr>
          <p:nvPr/>
        </p:nvSpPr>
        <p:spPr bwMode="auto">
          <a:xfrm>
            <a:off x="684213" y="3141663"/>
            <a:ext cx="2686050" cy="400050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BENZINA VERDE</a:t>
            </a:r>
          </a:p>
        </p:txBody>
      </p:sp>
      <p:sp>
        <p:nvSpPr>
          <p:cNvPr id="15370" name="Rectangle 18"/>
          <p:cNvSpPr>
            <a:spLocks noChangeArrowheads="1"/>
          </p:cNvSpPr>
          <p:nvPr/>
        </p:nvSpPr>
        <p:spPr bwMode="auto">
          <a:xfrm>
            <a:off x="684213" y="4240213"/>
            <a:ext cx="2686050" cy="400050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Gas di scarico</a:t>
            </a:r>
          </a:p>
        </p:txBody>
      </p:sp>
      <p:sp>
        <p:nvSpPr>
          <p:cNvPr id="15371" name="Rectangle 18"/>
          <p:cNvSpPr>
            <a:spLocks noChangeArrowheads="1"/>
          </p:cNvSpPr>
          <p:nvPr/>
        </p:nvSpPr>
        <p:spPr bwMode="auto">
          <a:xfrm>
            <a:off x="3563938" y="4005263"/>
            <a:ext cx="2686050" cy="400050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Motori Diesel</a:t>
            </a:r>
          </a:p>
        </p:txBody>
      </p:sp>
      <p:sp>
        <p:nvSpPr>
          <p:cNvPr id="15372" name="Rectangle 18"/>
          <p:cNvSpPr>
            <a:spLocks noChangeArrowheads="1"/>
          </p:cNvSpPr>
          <p:nvPr/>
        </p:nvSpPr>
        <p:spPr bwMode="auto">
          <a:xfrm>
            <a:off x="3563938" y="4508500"/>
            <a:ext cx="4895850" cy="401638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Motori a benzina a due e quattro tempi</a:t>
            </a:r>
          </a:p>
        </p:txBody>
      </p:sp>
      <p:sp>
        <p:nvSpPr>
          <p:cNvPr id="15373" name="Rectangle 18"/>
          <p:cNvSpPr>
            <a:spLocks noChangeArrowheads="1"/>
          </p:cNvSpPr>
          <p:nvPr/>
        </p:nvSpPr>
        <p:spPr bwMode="auto">
          <a:xfrm>
            <a:off x="684213" y="5260975"/>
            <a:ext cx="4175125" cy="400050"/>
          </a:xfrm>
          <a:prstGeom prst="rect">
            <a:avLst/>
          </a:pr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Polveri di alcuni tipi di legno</a:t>
            </a:r>
          </a:p>
        </p:txBody>
      </p:sp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304800" y="120650"/>
            <a:ext cx="8382000" cy="4635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>
                <a:latin typeface="Arial" charset="0"/>
                <a:cs typeface="+mn-cs"/>
              </a:rPr>
              <a:t>AGENTI CANCEROGENI</a:t>
            </a:r>
            <a:endParaRPr lang="it-IT" sz="1600" b="1">
              <a:latin typeface="Arial" charset="0"/>
              <a:cs typeface="+mn-cs"/>
            </a:endParaRPr>
          </a:p>
        </p:txBody>
      </p:sp>
      <p:sp>
        <p:nvSpPr>
          <p:cNvPr id="12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3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693863"/>
            <a:ext cx="7848600" cy="460375"/>
          </a:xfrm>
          <a:solidFill>
            <a:srgbClr val="FFFF99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DALLA SCUOLA UN LAVORO SICURO</a:t>
            </a:r>
            <a:endParaRPr lang="it-IT" altLang="it-IT" b="1" smtClean="0">
              <a:latin typeface="Arial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924175"/>
            <a:ext cx="6400800" cy="1176338"/>
          </a:xfrm>
          <a:solidFill>
            <a:srgbClr val="FFCC99"/>
          </a:solidFill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b="1" smtClean="0">
                <a:solidFill>
                  <a:schemeClr val="tx1"/>
                </a:solidFill>
                <a:latin typeface="Arial" pitchFamily="34" charset="0"/>
              </a:rPr>
              <a:t>D.Lgs. 81/08</a:t>
            </a:r>
          </a:p>
          <a:p>
            <a:pPr>
              <a:defRPr/>
            </a:pPr>
            <a:r>
              <a:rPr lang="it-IT" altLang="it-IT" b="1" smtClean="0">
                <a:solidFill>
                  <a:schemeClr val="tx1"/>
                </a:solidFill>
                <a:latin typeface="Arial" pitchFamily="34" charset="0"/>
              </a:rPr>
              <a:t>LABORATORIO CHIMICA</a:t>
            </a:r>
          </a:p>
        </p:txBody>
      </p:sp>
      <p:sp>
        <p:nvSpPr>
          <p:cNvPr id="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5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6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7800"/>
            <a:ext cx="8077200" cy="469900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latin typeface="Arial" pitchFamily="34" charset="0"/>
                <a:cs typeface="Times New Roman" pitchFamily="18" charset="0"/>
              </a:rPr>
              <a:t>IL LABORATORIO DI CHIMICA</a:t>
            </a:r>
          </a:p>
        </p:txBody>
      </p:sp>
      <p:sp>
        <p:nvSpPr>
          <p:cNvPr id="64515" name="Text Box 6"/>
          <p:cNvSpPr txBox="1">
            <a:spLocks noChangeArrowheads="1"/>
          </p:cNvSpPr>
          <p:nvPr/>
        </p:nvSpPr>
        <p:spPr bwMode="auto">
          <a:xfrm>
            <a:off x="533400" y="914400"/>
            <a:ext cx="5334000" cy="457200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just" eaLnBrk="0" hangingPunct="0">
              <a:defRPr/>
            </a:pPr>
            <a:r>
              <a:rPr lang="it-IT" altLang="it-IT" sz="2400">
                <a:cs typeface="Times New Roman" pitchFamily="18" charset="0"/>
              </a:rPr>
              <a:t>I PRINCIPALI RISCHI</a:t>
            </a: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250825" y="1557338"/>
            <a:ext cx="8677275" cy="251936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87325" indent="-187325" algn="just" eaLnBrk="0" hangingPunct="0">
              <a:buFont typeface="Wingdings" pitchFamily="2" charset="2"/>
              <a:buNone/>
              <a:tabLst>
                <a:tab pos="266700" algn="l"/>
              </a:tabLst>
            </a:pPr>
            <a:r>
              <a:rPr lang="it-IT" altLang="it-IT" sz="1000">
                <a:cs typeface="Times New Roman" pitchFamily="18" charset="0"/>
              </a:rPr>
              <a:t> </a:t>
            </a:r>
          </a:p>
          <a:p>
            <a:pPr marL="187325" indent="-187325" algn="just" eaLnBrk="0" hangingPunct="0">
              <a:buFont typeface="Wingdings" pitchFamily="2" charset="2"/>
              <a:buChar char="§"/>
              <a:tabLst>
                <a:tab pos="266700" algn="l"/>
              </a:tabLst>
            </a:pPr>
            <a:r>
              <a:rPr lang="it-IT" altLang="it-IT" sz="2000" i="1">
                <a:cs typeface="Times New Roman" pitchFamily="18" charset="0"/>
              </a:rPr>
              <a:t>Rischi di lesioni </a:t>
            </a:r>
            <a:r>
              <a:rPr lang="it-IT" altLang="it-IT" sz="2000" i="1"/>
              <a:t>dovute a:</a:t>
            </a:r>
          </a:p>
          <a:p>
            <a:pPr marL="0" lvl="1" algn="just" eaLnBrk="0" hangingPunct="0">
              <a:buFont typeface="Arial" pitchFamily="34" charset="0"/>
              <a:buChar char="•"/>
              <a:tabLst>
                <a:tab pos="266700" algn="l"/>
              </a:tabLst>
            </a:pPr>
            <a:r>
              <a:rPr lang="it-IT" altLang="it-IT" sz="2000"/>
              <a:t> attrezzature in vetro che in caso di rottura possono causare ferite</a:t>
            </a:r>
          </a:p>
          <a:p>
            <a:pPr marL="0" lvl="1" algn="just" eaLnBrk="0" hangingPunct="0">
              <a:buFont typeface="Arial" pitchFamily="34" charset="0"/>
              <a:buChar char="•"/>
              <a:tabLst>
                <a:tab pos="266700" algn="l"/>
              </a:tabLst>
            </a:pPr>
            <a:r>
              <a:rPr lang="it-IT" altLang="it-IT" sz="2000"/>
              <a:t> apparecchiature di riscaldamento che possono causare ustioni</a:t>
            </a:r>
          </a:p>
          <a:p>
            <a:pPr marL="0" lvl="1" algn="just" eaLnBrk="0" hangingPunct="0">
              <a:buFont typeface="Arial" pitchFamily="34" charset="0"/>
              <a:buChar char="•"/>
              <a:tabLst>
                <a:tab pos="266700" algn="l"/>
              </a:tabLst>
            </a:pPr>
            <a:r>
              <a:rPr lang="it-IT" altLang="it-IT" sz="2000"/>
              <a:t> l’uso sbagliato di apparecchiature sotto pressione</a:t>
            </a:r>
            <a:endParaRPr lang="it-IT" altLang="it-IT" sz="2000">
              <a:cs typeface="Times New Roman" pitchFamily="18" charset="0"/>
            </a:endParaRPr>
          </a:p>
          <a:p>
            <a:pPr marL="0" lvl="1" algn="just" eaLnBrk="0" hangingPunct="0">
              <a:buFont typeface="Arial" pitchFamily="34" charset="0"/>
              <a:buChar char="•"/>
              <a:tabLst>
                <a:tab pos="266700" algn="l"/>
              </a:tabLst>
            </a:pPr>
            <a:r>
              <a:rPr lang="it-IT" altLang="it-IT" sz="2000">
                <a:cs typeface="Times New Roman" pitchFamily="18" charset="0"/>
              </a:rPr>
              <a:t> l’</a:t>
            </a:r>
            <a:r>
              <a:rPr lang="it-IT" altLang="it-IT" sz="2000"/>
              <a:t>impianto elettrico in cattive condizioni (elettrocuzione)</a:t>
            </a:r>
          </a:p>
          <a:p>
            <a:pPr marL="0" lvl="1" algn="just" eaLnBrk="0" hangingPunct="0">
              <a:buFont typeface="Arial" pitchFamily="34" charset="0"/>
              <a:buChar char="•"/>
              <a:tabLst>
                <a:tab pos="266700" algn="l"/>
              </a:tabLst>
            </a:pPr>
            <a:r>
              <a:rPr lang="it-IT" altLang="it-IT" sz="2000"/>
              <a:t> la manipolazione di sostanze chimiche, che possono anche causare irritazioni e intossicazioni per contatto con la pelle e/o inalazione.</a:t>
            </a:r>
          </a:p>
        </p:txBody>
      </p:sp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437112"/>
            <a:ext cx="2159496" cy="214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7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8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7800"/>
            <a:ext cx="8077200" cy="469900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latin typeface="Arial" pitchFamily="34" charset="0"/>
                <a:cs typeface="Times New Roman" pitchFamily="18" charset="0"/>
              </a:rPr>
              <a:t>IL LABORATORIO DI CHIMICA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39750" y="1562100"/>
            <a:ext cx="7766050" cy="244316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87325" indent="-187325" algn="just" eaLnBrk="0" hangingPunct="0">
              <a:buFont typeface="Wingdings" pitchFamily="2" charset="2"/>
              <a:buNone/>
              <a:tabLst>
                <a:tab pos="266700" algn="l"/>
              </a:tabLst>
            </a:pPr>
            <a:r>
              <a:rPr lang="it-IT" altLang="it-IT" sz="1000">
                <a:cs typeface="Times New Roman" pitchFamily="18" charset="0"/>
              </a:rPr>
              <a:t> </a:t>
            </a:r>
          </a:p>
          <a:p>
            <a:pPr marL="187325" indent="-187325" algn="just" eaLnBrk="0" hangingPunct="0">
              <a:buFont typeface="Wingdings" pitchFamily="2" charset="2"/>
              <a:buChar char="§"/>
              <a:tabLst>
                <a:tab pos="266700" algn="l"/>
              </a:tabLst>
            </a:pPr>
            <a:r>
              <a:rPr lang="it-IT" altLang="it-IT" sz="2000" i="1">
                <a:cs typeface="Times New Roman" pitchFamily="18" charset="0"/>
              </a:rPr>
              <a:t>Il laboratorio è un vero e proprio ambiente di lavoro nel quale è sempre possibile infortunarsi o intossicarsi; seguite sempre le indicazioni e le istruzioni operative che vi vengono impartite</a:t>
            </a:r>
          </a:p>
          <a:p>
            <a:pPr marL="187325" indent="-187325" algn="just" eaLnBrk="0" hangingPunct="0">
              <a:buFont typeface="Wingdings" pitchFamily="2" charset="2"/>
              <a:buChar char="§"/>
              <a:tabLst>
                <a:tab pos="266700" algn="l"/>
              </a:tabLst>
            </a:pPr>
            <a:endParaRPr lang="it-IT" altLang="it-IT" sz="800" i="1">
              <a:cs typeface="Times New Roman" pitchFamily="18" charset="0"/>
            </a:endParaRPr>
          </a:p>
          <a:p>
            <a:pPr marL="187325" indent="-187325" algn="just" eaLnBrk="0" hangingPunct="0">
              <a:buFont typeface="Wingdings" pitchFamily="2" charset="2"/>
              <a:buChar char="§"/>
              <a:tabLst>
                <a:tab pos="266700" algn="l"/>
              </a:tabLst>
            </a:pPr>
            <a:r>
              <a:rPr lang="it-IT" altLang="it-IT" sz="2000" i="1">
                <a:cs typeface="Times New Roman" pitchFamily="18" charset="0"/>
              </a:rPr>
              <a:t>Non inventatevi “Piccoli Chimici”  e fate molta attenzione ad ogni operazione che dovere svolgere; NE VA DELLA VOSTRA SALUTE E DI QUELLA DEI VOSTRI COMPAGNI!</a:t>
            </a:r>
            <a:endParaRPr lang="it-IT" altLang="it-IT" sz="2000"/>
          </a:p>
        </p:txBody>
      </p:sp>
      <p:sp>
        <p:nvSpPr>
          <p:cNvPr id="65540" name="Text Box 6"/>
          <p:cNvSpPr txBox="1">
            <a:spLocks noChangeArrowheads="1"/>
          </p:cNvSpPr>
          <p:nvPr/>
        </p:nvSpPr>
        <p:spPr bwMode="auto">
          <a:xfrm>
            <a:off x="533400" y="914400"/>
            <a:ext cx="5334000" cy="457200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just" eaLnBrk="0" hangingPunct="0">
              <a:defRPr/>
            </a:pPr>
            <a:r>
              <a:rPr lang="it-IT" altLang="it-IT" sz="2400">
                <a:cs typeface="Times New Roman" pitchFamily="18" charset="0"/>
              </a:rPr>
              <a:t>LE MISURE DI PREVENZIONE</a:t>
            </a: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554038" y="4292600"/>
            <a:ext cx="4511675" cy="1931988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87325" indent="-187325" algn="just" eaLnBrk="0" hangingPunct="0">
              <a:buFont typeface="Wingdings" pitchFamily="2" charset="2"/>
              <a:buNone/>
              <a:tabLst>
                <a:tab pos="266700" algn="l"/>
              </a:tabLst>
            </a:pPr>
            <a:r>
              <a:rPr lang="it-IT" altLang="it-IT" sz="1000">
                <a:cs typeface="Times New Roman" pitchFamily="18" charset="0"/>
              </a:rPr>
              <a:t> </a:t>
            </a:r>
          </a:p>
          <a:p>
            <a:pPr marL="187325" indent="-187325" algn="just" eaLnBrk="0" hangingPunct="0">
              <a:buFont typeface="Wingdings" pitchFamily="2" charset="2"/>
              <a:buChar char="§"/>
              <a:tabLst>
                <a:tab pos="266700" algn="l"/>
              </a:tabLst>
            </a:pPr>
            <a:r>
              <a:rPr lang="it-IT" altLang="it-IT" sz="2000">
                <a:cs typeface="Times New Roman" pitchFamily="18" charset="0"/>
              </a:rPr>
              <a:t>NELLE PAGINE CHE SEGUONO TROVERETE LE PRINCIPALI NORME DA APPLICARE PER RIDURRE I RISCHI PRESENTI NEI LABORATORI </a:t>
            </a:r>
            <a:endParaRPr lang="it-IT" altLang="it-IT" sz="2000"/>
          </a:p>
        </p:txBody>
      </p:sp>
      <p:pic>
        <p:nvPicPr>
          <p:cNvPr id="32774" name="Picture 9" descr="pazzoid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4292600"/>
            <a:ext cx="3313112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8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9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6050"/>
            <a:ext cx="8077200" cy="835025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latin typeface="Arial" pitchFamily="34" charset="0"/>
                <a:cs typeface="Times New Roman" pitchFamily="18" charset="0"/>
              </a:rPr>
              <a:t>ALCUNI SUGGERIMENTI PER LAVORARE IN SICUREZZA IN LABORATORIO </a:t>
            </a:r>
          </a:p>
        </p:txBody>
      </p:sp>
      <p:sp>
        <p:nvSpPr>
          <p:cNvPr id="615429" name="Rectangle 5"/>
          <p:cNvSpPr>
            <a:spLocks noChangeArrowheads="1"/>
          </p:cNvSpPr>
          <p:nvPr/>
        </p:nvSpPr>
        <p:spPr bwMode="auto">
          <a:xfrm>
            <a:off x="215900" y="1365250"/>
            <a:ext cx="8678863" cy="466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ctr" eaLnBrk="0" hangingPunct="0"/>
            <a:r>
              <a:rPr lang="it-IT" altLang="it-IT" sz="2000">
                <a:solidFill>
                  <a:srgbClr val="FF0000"/>
                </a:solidFill>
              </a:rPr>
              <a:t>Sono proibiti scherzi, burle, ecc.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E’ vietato bere, mangiare, fumare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Non portare niente alla bocca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E’ vietato pipettare con la bocca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usare sempre la propipetta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I capelli lunghi devono essere racchiusi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in cuffie o almeno legati dietro la nuca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I camici devono essere ben allacciati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Non portare in tasca forbici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o altri oggetti taglienti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E’ sconsigliato l’uso di lenti a contatto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Utilizzare sempre i Dispositivi di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Protezione Individuale quando previsti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Sono proibiti esperimenti non autorizzati</a:t>
            </a:r>
            <a:r>
              <a:rPr lang="it-IT" altLang="it-IT" sz="2000">
                <a:sym typeface="Symbol" pitchFamily="18" charset="2"/>
              </a:rPr>
              <a:t> </a:t>
            </a:r>
          </a:p>
          <a:p>
            <a:pPr algn="ctr" eaLnBrk="0" hangingPunct="0"/>
            <a:endParaRPr lang="it-IT" altLang="it-IT" sz="2000">
              <a:sym typeface="Symbol" pitchFamily="18" charset="2"/>
            </a:endParaRPr>
          </a:p>
        </p:txBody>
      </p:sp>
      <p:sp>
        <p:nvSpPr>
          <p:cNvPr id="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5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6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1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61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1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61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15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615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15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154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500" fill="hold"/>
                                        <p:tgtEl>
                                          <p:spTgt spid="615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6154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615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615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615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500" fill="hold"/>
                                        <p:tgtEl>
                                          <p:spTgt spid="615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6154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500" fill="hold"/>
                                        <p:tgtEl>
                                          <p:spTgt spid="6154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6154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6154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7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500" fill="hold"/>
                                        <p:tgtEl>
                                          <p:spTgt spid="6154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500" fill="hold"/>
                                        <p:tgtEl>
                                          <p:spTgt spid="6154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6154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500" fill="hold"/>
                                        <p:tgtEl>
                                          <p:spTgt spid="6154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6154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6154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500" fill="hold"/>
                                        <p:tgtEl>
                                          <p:spTgt spid="6154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500" fill="hold"/>
                                        <p:tgtEl>
                                          <p:spTgt spid="6154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6154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500" fill="hold"/>
                                        <p:tgtEl>
                                          <p:spTgt spid="6154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7488"/>
            <a:ext cx="8077200" cy="835025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latin typeface="Arial" pitchFamily="34" charset="0"/>
                <a:cs typeface="Times New Roman" pitchFamily="18" charset="0"/>
              </a:rPr>
              <a:t>ALCUNI SUGGERIMENTI PER LAVORARE IN SICUREZZA IN LABORATORIO</a:t>
            </a:r>
          </a:p>
        </p:txBody>
      </p:sp>
      <p:sp>
        <p:nvSpPr>
          <p:cNvPr id="617477" name="Rectangle 5"/>
          <p:cNvSpPr>
            <a:spLocks noChangeArrowheads="1"/>
          </p:cNvSpPr>
          <p:nvPr/>
        </p:nvSpPr>
        <p:spPr bwMode="auto">
          <a:xfrm>
            <a:off x="215900" y="1060450"/>
            <a:ext cx="8678863" cy="4968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ctr" eaLnBrk="0" hangingPunct="0"/>
            <a:endParaRPr lang="it-IT" altLang="it-IT" sz="2000">
              <a:sym typeface="Symbol" pitchFamily="18" charset="2"/>
            </a:endParaRP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Leggere sempre ed attentamente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le etichette sui contenitori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Non abbandonare materiale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non identificabile nelle aree di lavoro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etichettare sempre i contenitori </a:t>
            </a:r>
          </a:p>
          <a:p>
            <a:pPr algn="ctr" eaLnBrk="0" hangingPunct="0"/>
            <a:r>
              <a:rPr lang="it-IT" altLang="it-IT" sz="2000">
                <a:sym typeface="Symbol" pitchFamily="18" charset="2"/>
              </a:rPr>
              <a:t> </a:t>
            </a:r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Mantenere sempre perfettamente chiusi 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i contenitori con i prodotti chimici</a:t>
            </a:r>
            <a:r>
              <a:rPr lang="it-IT" altLang="it-IT" sz="2000">
                <a:sym typeface="Symbol" pitchFamily="18" charset="2"/>
              </a:rPr>
              <a:t> 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Mantenere ordine e pulizia sul banco di lavoro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Rimuovere prontamente dal banco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 la vetreria non utilizzata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Non appoggiare recipienti o bottiglie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o apparecchi vicino al bordo del banco</a:t>
            </a:r>
            <a:r>
              <a:rPr lang="it-IT" altLang="it-IT">
                <a:solidFill>
                  <a:schemeClr val="hlink"/>
                </a:solidFill>
                <a:sym typeface="Symbol" pitchFamily="18" charset="2"/>
              </a:rPr>
              <a:t> 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Bonificare ed asciugare subito le superfici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su cui siano cadute sostanze chimiche</a:t>
            </a:r>
            <a:r>
              <a:rPr lang="it-IT" altLang="it-IT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it-IT" altLang="it-IT" sz="2000">
              <a:solidFill>
                <a:srgbClr val="FF0000"/>
              </a:solidFill>
              <a:sym typeface="Symbol" pitchFamily="18" charset="2"/>
            </a:endParaRPr>
          </a:p>
          <a:p>
            <a:pPr algn="ctr" eaLnBrk="0" hangingPunct="0"/>
            <a:endParaRPr lang="it-IT" altLang="it-IT" sz="20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5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6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17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17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617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617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17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17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174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617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617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6174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6174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6174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500" fill="hold"/>
                                        <p:tgtEl>
                                          <p:spTgt spid="6174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500" fill="hold"/>
                                        <p:tgtEl>
                                          <p:spTgt spid="6174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6174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500" fill="hold"/>
                                        <p:tgtEl>
                                          <p:spTgt spid="6174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6174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6174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500" fill="hold"/>
                                        <p:tgtEl>
                                          <p:spTgt spid="6174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500" fill="hold"/>
                                        <p:tgtEl>
                                          <p:spTgt spid="6174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6174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6174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180000" y="1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500" fill="hold"/>
                                        <p:tgtEl>
                                          <p:spTgt spid="6174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500" fill="hold"/>
                                        <p:tgtEl>
                                          <p:spTgt spid="6174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6174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61747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1000" fill="hold"/>
                                        <p:tgtEl>
                                          <p:spTgt spid="6174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61747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7488"/>
            <a:ext cx="8077200" cy="835025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smtClean="0">
                <a:latin typeface="Arial" pitchFamily="34" charset="0"/>
                <a:cs typeface="Times New Roman" pitchFamily="18" charset="0"/>
              </a:rPr>
              <a:t>ALCUNI SUGGERIMENTI PER LAVORARE IN SICUREZZA IN LABORATORIO</a:t>
            </a:r>
          </a:p>
        </p:txBody>
      </p:sp>
      <p:sp>
        <p:nvSpPr>
          <p:cNvPr id="619526" name="Rectangle 6"/>
          <p:cNvSpPr>
            <a:spLocks noChangeArrowheads="1"/>
          </p:cNvSpPr>
          <p:nvPr/>
        </p:nvSpPr>
        <p:spPr bwMode="auto">
          <a:xfrm>
            <a:off x="215900" y="1668463"/>
            <a:ext cx="8678863" cy="3749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Non toccare le maniglie delle porte con i guanti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sporchi di prodotti chimici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E’ vietato indossare i guanti fuori del laboratorio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Raccogliere, separare ed eliminare in modo corretto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 i rifiuti chimici, solidi e liquidi, prodotti nel laboratorio</a:t>
            </a:r>
            <a:r>
              <a:rPr lang="it-IT" altLang="it-IT">
                <a:solidFill>
                  <a:schemeClr val="hlink"/>
                </a:solidFill>
                <a:sym typeface="Symbol" pitchFamily="18" charset="2"/>
              </a:rPr>
              <a:t> </a:t>
            </a:r>
            <a:endParaRPr lang="it-IT" altLang="it-IT" sz="2000">
              <a:solidFill>
                <a:schemeClr val="hlink"/>
              </a:solidFill>
              <a:sym typeface="Symbol" pitchFamily="18" charset="2"/>
            </a:endParaRP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Non introdurre in laboratorio sostanze ed oggetti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 estranei all’attività (es. cappotti, zaini, ecc.)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I cassetti e gli armadietti dei banchi vanno tenuti chiusi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Non ostruire l’accesso alle attrezzature antincendio </a:t>
            </a:r>
          </a:p>
          <a:p>
            <a:pPr algn="ctr" eaLnBrk="0" hangingPunct="0"/>
            <a:r>
              <a:rPr lang="it-IT" altLang="it-IT" sz="2000">
                <a:solidFill>
                  <a:srgbClr val="FF0000"/>
                </a:solidFill>
                <a:sym typeface="Symbol" pitchFamily="18" charset="2"/>
              </a:rPr>
              <a:t>o di soccorso e alle uscite di emergenza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Se vi capita qualsiasi tipo di incidente,</a:t>
            </a:r>
          </a:p>
          <a:p>
            <a:pPr algn="ctr" eaLnBrk="0" hangingPunct="0"/>
            <a:r>
              <a:rPr lang="it-IT" altLang="it-IT" sz="2000">
                <a:solidFill>
                  <a:schemeClr val="hlink"/>
                </a:solidFill>
                <a:sym typeface="Symbol" pitchFamily="18" charset="2"/>
              </a:rPr>
              <a:t>riferite subito al preposto</a:t>
            </a:r>
          </a:p>
        </p:txBody>
      </p:sp>
      <p:sp>
        <p:nvSpPr>
          <p:cNvPr id="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5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6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19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195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619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6195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19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500" fill="hold"/>
                                        <p:tgtEl>
                                          <p:spTgt spid="619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619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619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619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500" fill="hold"/>
                                        <p:tgtEl>
                                          <p:spTgt spid="619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6195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619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500" fill="hold"/>
                                        <p:tgtEl>
                                          <p:spTgt spid="6195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619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6195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500" fill="hold"/>
                                        <p:tgtEl>
                                          <p:spTgt spid="6195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6195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6195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500" fill="hold"/>
                                        <p:tgtEl>
                                          <p:spTgt spid="6195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500" fill="hold"/>
                                        <p:tgtEl>
                                          <p:spTgt spid="6195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6195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6195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6195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500" fill="hold"/>
                                        <p:tgtEl>
                                          <p:spTgt spid="6195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20650"/>
            <a:ext cx="8382000" cy="463550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it-IT" altLang="it-IT" sz="2400" b="1" smtClean="0">
                <a:latin typeface="Arial" pitchFamily="34" charset="0"/>
              </a:rPr>
              <a:t>ETICHETTATURA</a:t>
            </a:r>
            <a:endParaRPr lang="it-IT" altLang="it-IT" sz="1600" b="1" smtClean="0">
              <a:latin typeface="Arial" pitchFamily="34" charset="0"/>
            </a:endParaRPr>
          </a:p>
        </p:txBody>
      </p:sp>
      <p:sp>
        <p:nvSpPr>
          <p:cNvPr id="2054" name="Rectangle 18"/>
          <p:cNvSpPr>
            <a:spLocks noChangeArrowheads="1"/>
          </p:cNvSpPr>
          <p:nvPr/>
        </p:nvSpPr>
        <p:spPr bwMode="auto">
          <a:xfrm>
            <a:off x="323850" y="679450"/>
            <a:ext cx="3549650" cy="400050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VECCHIA ETICHETTATURA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323850" y="1268413"/>
          <a:ext cx="8351838" cy="4344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259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78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1370">
                <a:tc>
                  <a:txBody>
                    <a:bodyPr/>
                    <a:lstStyle/>
                    <a:p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SIMBOLO</a:t>
                      </a:r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CATEGORIA DI PERICOLO DEI PRODOTTI FITOSANITARI</a:t>
                      </a:r>
                      <a:endParaRPr lang="it-IT" sz="10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INDICAZIONE</a:t>
                      </a:r>
                      <a:endParaRPr lang="it-IT" sz="10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190" marR="36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3767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MOLTO TOSSICO</a:t>
                      </a: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T+</a:t>
                      </a: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906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TOSSICO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TOSSICO PER IL CICLO RIPRODUTTIVO DI CATEGORIA 1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6906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NOCIVO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SENSIBILIZZANTE PER VIA INALATORIA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CANCEROGENO, MUTAGENO, TOSSICO PER IL CICLO RIPRODUTTIVO DI CATEGORIA 3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NOCIVO: PUO’ CAUSARE DANNI AI POLMONI IN CASO DI INGESTIONE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 smtClean="0">
                          <a:latin typeface="Arial" pitchFamily="34" charset="0"/>
                          <a:cs typeface="Arial" pitchFamily="34" charset="0"/>
                        </a:rPr>
                        <a:t>Xn</a:t>
                      </a:r>
                      <a:endParaRPr lang="it-IT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018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IRRITANTE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SENSIBILIZZANTE PER CONTATTO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 smtClean="0">
                          <a:latin typeface="Arial" pitchFamily="34" charset="0"/>
                          <a:cs typeface="Arial" pitchFamily="34" charset="0"/>
                        </a:rPr>
                        <a:t>Xi</a:t>
                      </a:r>
                      <a:endParaRPr lang="it-IT" sz="1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402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CORROSIVO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91428" marR="91428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368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582738"/>
            <a:ext cx="719137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3213100"/>
            <a:ext cx="70643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9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428875"/>
            <a:ext cx="7191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90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4041775"/>
            <a:ext cx="70643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90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488" y="4868863"/>
            <a:ext cx="715962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1" name="AutoShape 1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2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20650"/>
            <a:ext cx="8382000" cy="463550"/>
          </a:xfrm>
          <a:solidFill>
            <a:srgbClr val="FFFF99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it-IT" altLang="it-IT" sz="2400" b="1" smtClean="0">
                <a:latin typeface="Arial" pitchFamily="34" charset="0"/>
              </a:rPr>
              <a:t>ETICHETTATURA</a:t>
            </a:r>
            <a:endParaRPr lang="it-IT" altLang="it-IT" sz="1600" b="1" smtClean="0">
              <a:latin typeface="Arial" pitchFamily="34" charset="0"/>
            </a:endParaRPr>
          </a:p>
        </p:txBody>
      </p:sp>
      <p:sp>
        <p:nvSpPr>
          <p:cNvPr id="3078" name="Rectangle 18"/>
          <p:cNvSpPr>
            <a:spLocks noChangeArrowheads="1"/>
          </p:cNvSpPr>
          <p:nvPr/>
        </p:nvSpPr>
        <p:spPr bwMode="auto">
          <a:xfrm>
            <a:off x="323850" y="679450"/>
            <a:ext cx="3549650" cy="400050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>
                <a:latin typeface="Arial" charset="0"/>
                <a:cs typeface="+mn-cs"/>
              </a:rPr>
              <a:t>VECCHIA ETICHETTATURA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323850" y="1268413"/>
          <a:ext cx="8351838" cy="4602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259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78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1413">
                <a:tc>
                  <a:txBody>
                    <a:bodyPr/>
                    <a:lstStyle/>
                    <a:p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SIMBOLO</a:t>
                      </a:r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CATEGORIA DI PERICOLO DEI PRODOTTI FITOSANITARI</a:t>
                      </a:r>
                      <a:endParaRPr lang="it-IT" sz="10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INDICAZIONE</a:t>
                      </a:r>
                      <a:endParaRPr lang="it-IT" sz="10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190" marR="36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415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FACILMENTE INFIAMMABILE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415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INFIAMMABILE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R10</a:t>
                      </a: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415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COMBURENTE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415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ALTAMENTE TOSSICI PER GLI ORGANISMI ACQUATICI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TOSSICI PER GLI ORGANISMI ACQUATICI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PERICOLOSI</a:t>
                      </a:r>
                      <a:r>
                        <a:rPr lang="it-IT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PER LO STRATO DI OZONO</a:t>
                      </a: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4150">
                <a:tc>
                  <a:txBody>
                    <a:bodyPr/>
                    <a:lstStyle/>
                    <a:p>
                      <a:endParaRPr lang="it-IT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8" marR="91428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NOCIVI PER GLI ORGANISMI ACQUATICI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EFFETTI</a:t>
                      </a:r>
                      <a:r>
                        <a:rPr lang="it-IT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NEGATVI A LUNGO TERMINE</a:t>
                      </a:r>
                      <a:endParaRPr lang="it-IT" sz="100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it-IT" sz="1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R52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latin typeface="Arial" pitchFamily="34" charset="0"/>
                          <a:cs typeface="Arial" pitchFamily="34" charset="0"/>
                        </a:rPr>
                        <a:t>R53</a:t>
                      </a:r>
                    </a:p>
                  </a:txBody>
                  <a:tcPr marL="91428" marR="9142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37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628775"/>
            <a:ext cx="719137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00" y="3357563"/>
            <a:ext cx="7207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2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500" y="4221163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94750" y="6510338"/>
            <a:ext cx="349250" cy="342900"/>
          </a:xfrm>
          <a:prstGeom prst="actionButtonForwardNex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9" name="AutoShape 1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72425" y="6511925"/>
            <a:ext cx="784225" cy="346075"/>
          </a:xfrm>
          <a:prstGeom prst="actionButtonReturn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  <p:sp>
        <p:nvSpPr>
          <p:cNvPr id="10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62850" y="6510338"/>
            <a:ext cx="368300" cy="342900"/>
          </a:xfrm>
          <a:prstGeom prst="actionButtonBackPrevious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Office PowerPoint</Application>
  <PresentationFormat>Presentazione su schermo (4:3)</PresentationFormat>
  <Paragraphs>147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DALLA SCUOLA UN LAVORO SICURO   ”FORMAZIONE SPECIFICA  Salute e Sicurezza  nei Luoghi di Lavoro” 8 ore</vt:lpstr>
      <vt:lpstr>DALLA SCUOLA UN LAVORO SICURO</vt:lpstr>
      <vt:lpstr>IL LABORATORIO DI CHIMICA</vt:lpstr>
      <vt:lpstr>IL LABORATORIO DI CHIMICA</vt:lpstr>
      <vt:lpstr>ALCUNI SUGGERIMENTI PER LAVORARE IN SICUREZZA IN LABORATORIO </vt:lpstr>
      <vt:lpstr>ALCUNI SUGGERIMENTI PER LAVORARE IN SICUREZZA IN LABORATORIO</vt:lpstr>
      <vt:lpstr>ALCUNI SUGGERIMENTI PER LAVORARE IN SICUREZZA IN LABORATORIO</vt:lpstr>
      <vt:lpstr>ETICHETTATURA</vt:lpstr>
      <vt:lpstr>ETICHETTATURA</vt:lpstr>
      <vt:lpstr>ETICHETTATURA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DALLA SCUOLA UN LAVORO SICURO</dc:title>
  <dc:creator>Grossi Paola</dc:creator>
  <cp:lastModifiedBy>a.camagni</cp:lastModifiedBy>
  <cp:revision>3</cp:revision>
  <dcterms:created xsi:type="dcterms:W3CDTF">2022-04-01T12:39:46Z</dcterms:created>
  <dcterms:modified xsi:type="dcterms:W3CDTF">2022-12-22T09:38:55Z</dcterms:modified>
</cp:coreProperties>
</file>