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0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Relationship Id="rId4" Type="http://schemas.openxmlformats.org/officeDocument/2006/relationships/image" Target="../media/image6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3813D-8070-49F3-B503-6127ABC429EE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81086-DADD-4896-97C6-63869777DBD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40CA96-9090-4165-B123-5EE38B5FF8B8}" type="slidenum">
              <a:rPr lang="it-IT" altLang="it-IT" smtClean="0"/>
              <a:pPr>
                <a:defRPr/>
              </a:pPr>
              <a:t>2</a:t>
            </a:fld>
            <a:endParaRPr lang="it-IT" altLang="it-IT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30670E-DDC0-47FD-B952-E3E2E40082D1}" type="slidenum">
              <a:rPr lang="it-IT" altLang="it-IT" smtClean="0"/>
              <a:pPr>
                <a:defRPr/>
              </a:pPr>
              <a:t>11</a:t>
            </a:fld>
            <a:endParaRPr lang="it-IT" altLang="it-IT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073BD7-5B7D-4D98-A5B1-26BA8776B0E4}" type="slidenum">
              <a:rPr lang="it-IT" altLang="it-IT" smtClean="0"/>
              <a:pPr>
                <a:defRPr/>
              </a:pPr>
              <a:t>12</a:t>
            </a:fld>
            <a:endParaRPr lang="it-IT" altLang="it-IT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910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5C9343-2EFF-4C7F-B158-9852F5D73118}" type="slidenum">
              <a:rPr lang="it-IT" altLang="it-IT" smtClean="0"/>
              <a:pPr>
                <a:defRPr/>
              </a:pPr>
              <a:t>13</a:t>
            </a:fld>
            <a:endParaRPr lang="it-IT" altLang="it-IT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17E91-5DE9-4196-B979-C71E218FF906}" type="slidenum">
              <a:rPr lang="it-IT" altLang="it-IT" smtClean="0"/>
              <a:pPr>
                <a:defRPr/>
              </a:pPr>
              <a:t>14</a:t>
            </a:fld>
            <a:endParaRPr lang="it-IT" altLang="it-IT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BB35BF-3E3C-40E4-A523-0FFBF79B15B1}" type="slidenum">
              <a:rPr lang="it-IT" altLang="it-IT" smtClean="0"/>
              <a:pPr>
                <a:defRPr/>
              </a:pPr>
              <a:t>15</a:t>
            </a:fld>
            <a:endParaRPr lang="it-IT" altLang="it-IT" smtClean="0"/>
          </a:p>
        </p:txBody>
      </p:sp>
      <p:sp>
        <p:nvSpPr>
          <p:cNvPr id="839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66292-EED3-41AD-AFF3-AA2E27871DC8}" type="slidenum">
              <a:rPr lang="it-IT" altLang="it-IT" smtClean="0"/>
              <a:pPr>
                <a:defRPr/>
              </a:pPr>
              <a:t>16</a:t>
            </a:fld>
            <a:endParaRPr lang="it-IT" altLang="it-IT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7ED7A4-036C-4647-BAF1-0662ADBE0B9D}" type="slidenum">
              <a:rPr lang="it-IT" altLang="it-IT" smtClean="0"/>
              <a:pPr>
                <a:defRPr/>
              </a:pPr>
              <a:t>17</a:t>
            </a:fld>
            <a:endParaRPr lang="it-IT" altLang="it-IT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910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9D584A-47DC-41C1-A4A9-1B3673C75EC0}" type="slidenum">
              <a:rPr lang="it-IT" altLang="it-IT" smtClean="0"/>
              <a:pPr>
                <a:defRPr/>
              </a:pPr>
              <a:t>18</a:t>
            </a:fld>
            <a:endParaRPr lang="it-IT" altLang="it-IT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03B5F5-C82E-4D48-A999-74B1B271928F}" type="slidenum">
              <a:rPr lang="it-IT" altLang="it-IT" smtClean="0"/>
              <a:pPr>
                <a:defRPr/>
              </a:pPr>
              <a:t>19</a:t>
            </a:fld>
            <a:endParaRPr lang="it-IT" altLang="it-IT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2E45AB-E575-461F-8CD4-0A84FE410206}" type="slidenum">
              <a:rPr lang="it-IT" altLang="it-IT" smtClean="0"/>
              <a:pPr>
                <a:defRPr/>
              </a:pPr>
              <a:t>20</a:t>
            </a:fld>
            <a:endParaRPr lang="it-IT" altLang="it-IT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6E77AF-7868-4AE9-8CE4-DB67C6F10CAC}" type="slidenum">
              <a:rPr lang="it-IT" altLang="it-IT" smtClean="0"/>
              <a:pPr>
                <a:defRPr/>
              </a:pPr>
              <a:t>3</a:t>
            </a:fld>
            <a:endParaRPr lang="it-IT" altLang="it-IT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2B0CBC-7058-445D-8455-DAF0A32415E1}" type="slidenum">
              <a:rPr lang="it-IT" altLang="it-IT" smtClean="0"/>
              <a:pPr>
                <a:defRPr/>
              </a:pPr>
              <a:t>21</a:t>
            </a:fld>
            <a:endParaRPr lang="it-IT" altLang="it-IT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910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56AD2A-DCBD-4160-A1EA-C7CA8608FB4B}" type="slidenum">
              <a:rPr lang="it-IT" altLang="it-IT" smtClean="0"/>
              <a:pPr>
                <a:defRPr/>
              </a:pPr>
              <a:t>22</a:t>
            </a:fld>
            <a:endParaRPr lang="it-IT" altLang="it-IT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DE0D1-348A-4024-91BE-8AC2B1B38593}" type="slidenum">
              <a:rPr lang="it-IT" altLang="it-IT" smtClean="0"/>
              <a:pPr>
                <a:defRPr/>
              </a:pPr>
              <a:t>23</a:t>
            </a:fld>
            <a:endParaRPr lang="it-IT" altLang="it-IT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EBF07-A2B6-452F-BD33-C5F1C1861A8B}" type="slidenum">
              <a:rPr lang="it-IT" altLang="it-IT" smtClean="0"/>
              <a:pPr>
                <a:defRPr/>
              </a:pPr>
              <a:t>24</a:t>
            </a:fld>
            <a:endParaRPr lang="it-IT" altLang="it-IT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E6A3E-1DB8-43CD-806E-D1EC005F303C}" type="slidenum">
              <a:rPr lang="it-IT" altLang="it-IT" smtClean="0"/>
              <a:pPr>
                <a:defRPr/>
              </a:pPr>
              <a:t>25</a:t>
            </a:fld>
            <a:endParaRPr lang="it-IT" altLang="it-IT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17F51D-E521-47D8-976F-8A6EB6113259}" type="slidenum">
              <a:rPr lang="it-IT" altLang="it-IT" smtClean="0"/>
              <a:pPr>
                <a:defRPr/>
              </a:pPr>
              <a:t>26</a:t>
            </a:fld>
            <a:endParaRPr lang="it-IT" altLang="it-IT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F65606-2BFC-47AD-8886-9465F8B9376B}" type="slidenum">
              <a:rPr lang="it-IT" altLang="it-IT" smtClean="0"/>
              <a:pPr>
                <a:defRPr/>
              </a:pPr>
              <a:t>27</a:t>
            </a:fld>
            <a:endParaRPr lang="it-IT" altLang="it-IT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E3CFF9-278B-4B0F-8BA8-41BE65B5ACFD}" type="slidenum">
              <a:rPr lang="it-IT" altLang="it-IT" smtClean="0"/>
              <a:pPr>
                <a:defRPr/>
              </a:pPr>
              <a:t>28</a:t>
            </a:fld>
            <a:endParaRPr lang="it-IT" altLang="it-IT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3E84F-8697-4437-92AB-14D9A20BB915}" type="slidenum">
              <a:rPr lang="it-IT" altLang="it-IT" smtClean="0"/>
              <a:pPr>
                <a:defRPr/>
              </a:pPr>
              <a:t>29</a:t>
            </a:fld>
            <a:endParaRPr lang="it-IT" altLang="it-IT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910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D865CB-DA59-49C0-81FF-8139C99C6DA8}" type="slidenum">
              <a:rPr lang="it-IT" altLang="it-IT" smtClean="0"/>
              <a:pPr>
                <a:defRPr/>
              </a:pPr>
              <a:t>30</a:t>
            </a:fld>
            <a:endParaRPr lang="it-IT" altLang="it-IT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910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60B95B-BEDC-4069-9188-3C0779264866}" type="slidenum">
              <a:rPr lang="it-IT" altLang="it-IT" smtClean="0"/>
              <a:pPr>
                <a:defRPr/>
              </a:pPr>
              <a:t>4</a:t>
            </a:fld>
            <a:endParaRPr lang="it-IT" altLang="it-IT" smtClean="0"/>
          </a:p>
        </p:txBody>
      </p:sp>
      <p:sp>
        <p:nvSpPr>
          <p:cNvPr id="72707" name="Rectangle 5"/>
          <p:cNvSpPr txBox="1">
            <a:spLocks noGrp="1" noChangeArrowheads="1"/>
          </p:cNvSpPr>
          <p:nvPr/>
        </p:nvSpPr>
        <p:spPr bwMode="auto">
          <a:xfrm>
            <a:off x="3900488" y="8656638"/>
            <a:ext cx="29892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0" hangingPunct="0"/>
            <a:fld id="{EFEFCD8B-87DE-4DED-BE1C-E1BCF8936B46}" type="slidenum">
              <a:rPr lang="it-IT" altLang="it-IT" sz="1000" i="1">
                <a:latin typeface="Times New Roman" pitchFamily="18" charset="0"/>
              </a:rPr>
              <a:pPr algn="r" defTabSz="762000" eaLnBrk="0" hangingPunct="0"/>
              <a:t>4</a:t>
            </a:fld>
            <a:endParaRPr lang="it-IT" altLang="it-IT" sz="1000" i="1">
              <a:latin typeface="Times New Roman" pitchFamily="18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C04031-E119-4F6E-864F-340A403DA47D}" type="slidenum">
              <a:rPr lang="it-IT" altLang="it-IT" smtClean="0"/>
              <a:pPr>
                <a:defRPr/>
              </a:pPr>
              <a:t>31</a:t>
            </a:fld>
            <a:endParaRPr lang="it-IT" altLang="it-IT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BC83C-35B8-4918-A4AB-D21E441F2444}" type="slidenum">
              <a:rPr lang="it-IT" altLang="it-IT" smtClean="0"/>
              <a:pPr>
                <a:defRPr/>
              </a:pPr>
              <a:t>32</a:t>
            </a:fld>
            <a:endParaRPr lang="it-IT" altLang="it-IT" smtClean="0"/>
          </a:p>
        </p:txBody>
      </p:sp>
      <p:sp>
        <p:nvSpPr>
          <p:cNvPr id="101379" name="Rectangle 614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614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DCDD9-0C9E-486E-8D1E-7B7FEA2ECFC1}" type="slidenum">
              <a:rPr lang="it-IT" altLang="it-IT" smtClean="0"/>
              <a:pPr>
                <a:defRPr/>
              </a:pPr>
              <a:t>33</a:t>
            </a:fld>
            <a:endParaRPr lang="it-IT" altLang="it-IT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59C84F-F2F4-43A5-8423-CDA51D9BDEC4}" type="slidenum">
              <a:rPr lang="it-IT" altLang="it-IT" smtClean="0"/>
              <a:pPr>
                <a:defRPr/>
              </a:pPr>
              <a:t>34</a:t>
            </a:fld>
            <a:endParaRPr lang="it-IT" altLang="it-IT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910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A139D-E3EE-4794-B6CC-DF72F171A32C}" type="slidenum">
              <a:rPr lang="it-IT" altLang="it-IT" smtClean="0"/>
              <a:pPr>
                <a:defRPr/>
              </a:pPr>
              <a:t>35</a:t>
            </a:fld>
            <a:endParaRPr lang="it-IT" altLang="it-IT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910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it-IT" alt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19A1A1-C787-4C67-B991-848C1636D7DC}" type="slidenum">
              <a:rPr lang="it-IT" altLang="it-IT" smtClean="0"/>
              <a:pPr>
                <a:defRPr/>
              </a:pPr>
              <a:t>36</a:t>
            </a:fld>
            <a:endParaRPr lang="it-IT" altLang="it-IT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910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90500" indent="-190500" algn="just"/>
            <a:endParaRPr lang="it-IT" alt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979F77-33EA-4A69-9B61-E184AFB0FF66}" type="slidenum">
              <a:rPr lang="it-IT" altLang="it-IT" smtClean="0"/>
              <a:pPr>
                <a:defRPr/>
              </a:pPr>
              <a:t>37</a:t>
            </a:fld>
            <a:endParaRPr lang="it-IT" altLang="it-IT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9E44AB-88C0-4D97-A30C-75CBCFF8A98D}" type="slidenum">
              <a:rPr lang="it-IT" altLang="it-IT" smtClean="0"/>
              <a:pPr>
                <a:defRPr/>
              </a:pPr>
              <a:t>38</a:t>
            </a:fld>
            <a:endParaRPr lang="it-IT" altLang="it-IT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910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7341F-00EC-4A75-A353-7606487B041F}" type="slidenum">
              <a:rPr lang="it-IT" altLang="it-IT" smtClean="0"/>
              <a:pPr>
                <a:defRPr/>
              </a:pPr>
              <a:t>39</a:t>
            </a:fld>
            <a:endParaRPr lang="it-IT" altLang="it-IT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6B2EB9-65BF-4D3C-8AC3-E24B3D1AEFE5}" type="slidenum">
              <a:rPr lang="it-IT" altLang="it-IT" smtClean="0"/>
              <a:pPr>
                <a:defRPr/>
              </a:pPr>
              <a:t>40</a:t>
            </a:fld>
            <a:endParaRPr lang="it-IT" altLang="it-IT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910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E4A069-9BB5-4DB4-95AC-199BB51FED48}" type="slidenum">
              <a:rPr lang="it-IT" altLang="it-IT" smtClean="0"/>
              <a:pPr>
                <a:defRPr/>
              </a:pPr>
              <a:t>5</a:t>
            </a:fld>
            <a:endParaRPr lang="it-IT" altLang="it-IT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D7844-3312-481D-9D18-6DE0242BBC70}" type="slidenum">
              <a:rPr lang="it-IT" altLang="it-IT" smtClean="0"/>
              <a:pPr>
                <a:defRPr/>
              </a:pPr>
              <a:t>41</a:t>
            </a:fld>
            <a:endParaRPr lang="it-IT" altLang="it-IT" smtClean="0"/>
          </a:p>
        </p:txBody>
      </p:sp>
      <p:sp>
        <p:nvSpPr>
          <p:cNvPr id="11059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910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E41F44-C6C9-4080-B242-BB96C0677959}" type="slidenum">
              <a:rPr lang="it-IT" altLang="it-IT" smtClean="0"/>
              <a:pPr>
                <a:defRPr/>
              </a:pPr>
              <a:t>42</a:t>
            </a:fld>
            <a:endParaRPr lang="it-IT" altLang="it-IT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910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it-IT" alt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89FAB-1AE6-4F1B-8689-69156977F130}" type="slidenum">
              <a:rPr lang="it-IT" altLang="it-IT" smtClean="0"/>
              <a:pPr>
                <a:defRPr/>
              </a:pPr>
              <a:t>43</a:t>
            </a:fld>
            <a:endParaRPr lang="it-IT" altLang="it-IT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910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90500" indent="-190500" algn="just"/>
            <a:endParaRPr lang="it-IT" alt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18BADB-7035-4A2C-98D5-90A4DE478654}" type="slidenum">
              <a:rPr lang="it-IT" altLang="it-IT" smtClean="0"/>
              <a:pPr>
                <a:defRPr/>
              </a:pPr>
              <a:t>44</a:t>
            </a:fld>
            <a:endParaRPr lang="it-IT" altLang="it-IT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9996ED-416A-49C8-9BB4-CA3CAC000817}" type="slidenum">
              <a:rPr lang="it-IT" altLang="it-IT" smtClean="0"/>
              <a:pPr>
                <a:defRPr/>
              </a:pPr>
              <a:t>45</a:t>
            </a:fld>
            <a:endParaRPr lang="it-IT" altLang="it-IT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DD923C-573E-4049-B354-C6F06AA46398}" type="slidenum">
              <a:rPr lang="it-IT" altLang="it-IT" smtClean="0"/>
              <a:pPr>
                <a:defRPr/>
              </a:pPr>
              <a:t>46</a:t>
            </a:fld>
            <a:endParaRPr lang="it-IT" altLang="it-IT" smtClean="0"/>
          </a:p>
        </p:txBody>
      </p:sp>
      <p:sp>
        <p:nvSpPr>
          <p:cNvPr id="1157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910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it-IT" altLang="it-I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AC836A-B236-48F6-AC32-7E87BEE84056}" type="slidenum">
              <a:rPr lang="it-IT" altLang="it-IT" smtClean="0"/>
              <a:pPr>
                <a:defRPr/>
              </a:pPr>
              <a:t>47</a:t>
            </a:fld>
            <a:endParaRPr lang="it-IT" altLang="it-IT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910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it-IT" alt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5A975-81C2-44E1-8B63-1C8463F8D57E}" type="slidenum">
              <a:rPr lang="it-IT" altLang="it-IT" smtClean="0"/>
              <a:pPr>
                <a:defRPr/>
              </a:pPr>
              <a:t>48</a:t>
            </a:fld>
            <a:endParaRPr lang="it-IT" altLang="it-IT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5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762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A24795FB-3471-48BC-9E1E-DBEBEC957FB3}" type="slidenum">
              <a:rPr lang="it-IT" altLang="it-IT" sz="1000" smtClean="0"/>
              <a:pPr>
                <a:spcBef>
                  <a:spcPct val="0"/>
                </a:spcBef>
                <a:defRPr/>
              </a:pPr>
              <a:t>49</a:t>
            </a:fld>
            <a:endParaRPr lang="it-IT" altLang="it-IT" sz="10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74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6575"/>
            <a:ext cx="5030787" cy="38496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712D3-7EDD-43F3-B8A4-5CC12F1C8DE5}" type="slidenum">
              <a:rPr lang="it-IT" altLang="it-IT" smtClean="0"/>
              <a:pPr>
                <a:defRPr/>
              </a:pPr>
              <a:t>6</a:t>
            </a:fld>
            <a:endParaRPr lang="it-IT" altLang="it-IT" smtClean="0"/>
          </a:p>
        </p:txBody>
      </p:sp>
      <p:sp>
        <p:nvSpPr>
          <p:cNvPr id="74755" name="Rectangle 5"/>
          <p:cNvSpPr txBox="1">
            <a:spLocks noGrp="1" noChangeArrowheads="1"/>
          </p:cNvSpPr>
          <p:nvPr/>
        </p:nvSpPr>
        <p:spPr bwMode="auto">
          <a:xfrm>
            <a:off x="3900488" y="8656638"/>
            <a:ext cx="29892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0" hangingPunct="0"/>
            <a:fld id="{86C33098-5471-4682-8945-AA9CA66FD811}" type="slidenum">
              <a:rPr lang="it-IT" altLang="it-IT" sz="1000" i="1">
                <a:latin typeface="Times New Roman" pitchFamily="18" charset="0"/>
              </a:rPr>
              <a:pPr algn="r" defTabSz="762000" eaLnBrk="0" hangingPunct="0"/>
              <a:t>6</a:t>
            </a:fld>
            <a:endParaRPr lang="it-IT" altLang="it-IT" sz="1000" i="1">
              <a:latin typeface="Times New Roman" pitchFamily="18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DF23D3-10CE-420F-8E47-7D8064D3C6D3}" type="slidenum">
              <a:rPr lang="it-IT" altLang="it-IT" smtClean="0"/>
              <a:pPr>
                <a:defRPr/>
              </a:pPr>
              <a:t>7</a:t>
            </a:fld>
            <a:endParaRPr lang="it-IT" altLang="it-IT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380D14-7087-4D83-86FE-27DF83A8865B}" type="slidenum">
              <a:rPr lang="it-IT" altLang="it-IT" smtClean="0"/>
              <a:pPr>
                <a:defRPr/>
              </a:pPr>
              <a:t>8</a:t>
            </a:fld>
            <a:endParaRPr lang="it-IT" altLang="it-IT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7AC8A2-0838-4EC6-AAD3-29DCC6ECC131}" type="slidenum">
              <a:rPr lang="it-IT" altLang="it-IT" smtClean="0"/>
              <a:pPr>
                <a:defRPr/>
              </a:pPr>
              <a:t>9</a:t>
            </a:fld>
            <a:endParaRPr lang="it-IT" altLang="it-IT" smtClean="0"/>
          </a:p>
        </p:txBody>
      </p:sp>
      <p:sp>
        <p:nvSpPr>
          <p:cNvPr id="77827" name="Rectangle 5"/>
          <p:cNvSpPr txBox="1">
            <a:spLocks noGrp="1" noChangeArrowheads="1"/>
          </p:cNvSpPr>
          <p:nvPr/>
        </p:nvSpPr>
        <p:spPr bwMode="auto">
          <a:xfrm>
            <a:off x="3900488" y="8656638"/>
            <a:ext cx="29892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0" hangingPunct="0"/>
            <a:fld id="{AC10779B-CBD1-4EE3-AD08-FD39C94ACC03}" type="slidenum">
              <a:rPr lang="it-IT" altLang="it-IT" sz="1000" i="1">
                <a:latin typeface="Times New Roman" pitchFamily="18" charset="0"/>
              </a:rPr>
              <a:pPr algn="r" defTabSz="762000" eaLnBrk="0" hangingPunct="0"/>
              <a:t>9</a:t>
            </a:fld>
            <a:endParaRPr lang="it-IT" altLang="it-IT" sz="1000" i="1">
              <a:latin typeface="Times New Roman" pitchFamily="18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460F95-4E29-4159-BDCD-7662A4187BB4}" type="slidenum">
              <a:rPr lang="it-IT" altLang="it-IT" smtClean="0"/>
              <a:pPr>
                <a:defRPr/>
              </a:pPr>
              <a:t>10</a:t>
            </a:fld>
            <a:endParaRPr lang="it-IT" altLang="it-IT" smtClean="0"/>
          </a:p>
        </p:txBody>
      </p:sp>
      <p:sp>
        <p:nvSpPr>
          <p:cNvPr id="78851" name="Rectangle 5"/>
          <p:cNvSpPr txBox="1">
            <a:spLocks noGrp="1" noChangeArrowheads="1"/>
          </p:cNvSpPr>
          <p:nvPr/>
        </p:nvSpPr>
        <p:spPr bwMode="auto">
          <a:xfrm>
            <a:off x="3900488" y="8656638"/>
            <a:ext cx="29892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0" hangingPunct="0"/>
            <a:fld id="{4015E274-AF25-4019-90AB-49837A24939F}" type="slidenum">
              <a:rPr lang="it-IT" altLang="it-IT" sz="1000" i="1">
                <a:latin typeface="Times New Roman" pitchFamily="18" charset="0"/>
              </a:rPr>
              <a:pPr algn="r" defTabSz="762000" eaLnBrk="0" hangingPunct="0"/>
              <a:t>10</a:t>
            </a:fld>
            <a:endParaRPr lang="it-IT" altLang="it-IT" sz="1000" i="1">
              <a:latin typeface="Times New Roman" pitchFamily="18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slide" Target="slide3.xml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slide" Target="slide3.xml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9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slide" Target="slide3.xml"/><Relationship Id="rId5" Type="http://schemas.openxmlformats.org/officeDocument/2006/relationships/image" Target="../media/image43.jpeg"/><Relationship Id="rId10" Type="http://schemas.openxmlformats.org/officeDocument/2006/relationships/image" Target="../media/image47.jpe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slide" Target="slide3.xml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3.xml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76.png"/><Relationship Id="rId4" Type="http://schemas.openxmlformats.org/officeDocument/2006/relationships/image" Target="../media/image6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slide" Target="slide3.x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slide" Target="slide3.xml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76.png"/><Relationship Id="rId4" Type="http://schemas.openxmlformats.org/officeDocument/2006/relationships/image" Target="../media/image7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slide" Target="slide3.xml"/><Relationship Id="rId4" Type="http://schemas.openxmlformats.org/officeDocument/2006/relationships/oleObject" Target="../embeddings/oleObject1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slide" Target="slide3.xml"/><Relationship Id="rId4" Type="http://schemas.openxmlformats.org/officeDocument/2006/relationships/oleObject" Target="../embeddings/oleObject1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2783493"/>
            <a:ext cx="7916862" cy="335476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DALLA SCUOLA UN LAVORO SICURO </a:t>
            </a:r>
            <a:b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it-IT" altLang="it-IT" b="1" dirty="0" smtClean="0">
                <a:latin typeface="Arial" panose="020B0604020202020204" pitchFamily="34" charset="0"/>
              </a:rPr>
              <a:t>”FORMAZIONE SPECIFICA  </a:t>
            </a:r>
            <a:r>
              <a:rPr lang="it-IT" altLang="it-IT" sz="4000" b="1" dirty="0" smtClean="0">
                <a:latin typeface="Arial" panose="020B0604020202020204" pitchFamily="34" charset="0"/>
              </a:rPr>
              <a:t>Salute e Sicurezza </a:t>
            </a:r>
            <a:br>
              <a:rPr lang="it-IT" altLang="it-IT" sz="4000" b="1" dirty="0" smtClean="0">
                <a:latin typeface="Arial" panose="020B0604020202020204" pitchFamily="34" charset="0"/>
              </a:rPr>
            </a:br>
            <a:r>
              <a:rPr lang="it-IT" altLang="it-IT" sz="4000" b="1" dirty="0" smtClean="0">
                <a:latin typeface="Arial" panose="020B0604020202020204" pitchFamily="34" charset="0"/>
              </a:rPr>
              <a:t>nei Luoghi di Lavoro”</a:t>
            </a:r>
            <a:br>
              <a:rPr lang="it-IT" altLang="it-IT" sz="4000" b="1" dirty="0" smtClean="0">
                <a:latin typeface="Arial" panose="020B0604020202020204" pitchFamily="34" charset="0"/>
              </a:rPr>
            </a:br>
            <a:r>
              <a:rPr lang="it-IT" altLang="it-IT" sz="4000" b="1" dirty="0" smtClean="0">
                <a:latin typeface="Arial" panose="020B0604020202020204" pitchFamily="34" charset="0"/>
              </a:rPr>
              <a:t>8 ore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16013" y="1844675"/>
            <a:ext cx="6761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800" b="0">
                <a:latin typeface="Arial" panose="020B0604020202020204" pitchFamily="34" charset="0"/>
              </a:rPr>
              <a:t>Dipartimenti Sanità Pubblica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SERVIZI PREVENZIONE SICUREZZA AMBIENTI DI LAVORO</a:t>
            </a:r>
            <a:endParaRPr lang="it-IT" altLang="it-IT" sz="1800"/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4163"/>
            <a:ext cx="58864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139952" y="6309320"/>
            <a:ext cx="108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1" dirty="0" smtClean="0"/>
              <a:t>Rev. 2022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xmlns="" val="283990400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/>
          <p:cNvSpPr>
            <a:spLocks noChangeArrowheads="1"/>
          </p:cNvSpPr>
          <p:nvPr/>
        </p:nvSpPr>
        <p:spPr bwMode="auto">
          <a:xfrm>
            <a:off x="468313" y="1341438"/>
            <a:ext cx="3733800" cy="3786187"/>
          </a:xfrm>
          <a:prstGeom prst="foldedCorner">
            <a:avLst>
              <a:gd name="adj" fmla="val 17602"/>
            </a:avLst>
          </a:prstGeom>
          <a:solidFill>
            <a:srgbClr val="FFCC99"/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800" i="1">
                <a:latin typeface="Arial" pitchFamily="34" charset="0"/>
                <a:cs typeface="Arial" pitchFamily="34" charset="0"/>
              </a:rPr>
              <a:t>D.Lgs. 81/08</a:t>
            </a:r>
          </a:p>
          <a:p>
            <a:pPr>
              <a:defRPr/>
            </a:pPr>
            <a:endParaRPr lang="it-IT" altLang="it-IT" sz="2400" i="1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altLang="it-IT" sz="2400" i="1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altLang="it-IT" sz="2200" i="1">
                <a:latin typeface="Arial" pitchFamily="34" charset="0"/>
                <a:cs typeface="Arial" pitchFamily="34" charset="0"/>
              </a:rPr>
              <a:t>INFORMAZIONE</a:t>
            </a:r>
            <a:br>
              <a:rPr lang="it-IT" altLang="it-IT" sz="2200" i="1">
                <a:latin typeface="Arial" pitchFamily="34" charset="0"/>
                <a:cs typeface="Arial" pitchFamily="34" charset="0"/>
              </a:rPr>
            </a:br>
            <a:endParaRPr lang="it-IT" altLang="it-IT" sz="2200" i="1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altLang="it-IT" sz="2200" i="1">
                <a:latin typeface="Arial" pitchFamily="34" charset="0"/>
                <a:cs typeface="Arial" pitchFamily="34" charset="0"/>
              </a:rPr>
              <a:t>FORMAZIONE TEORICA</a:t>
            </a:r>
          </a:p>
          <a:p>
            <a:pPr>
              <a:buFont typeface="Wingdings" pitchFamily="2" charset="2"/>
              <a:buNone/>
              <a:defRPr/>
            </a:pPr>
            <a:endParaRPr lang="it-IT" altLang="it-IT" sz="2200" i="1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altLang="it-IT" sz="2200" i="1">
                <a:latin typeface="Arial" pitchFamily="34" charset="0"/>
                <a:cs typeface="Arial" pitchFamily="34" charset="0"/>
              </a:rPr>
              <a:t>ADDESTRAMENTO </a:t>
            </a:r>
          </a:p>
          <a:p>
            <a:pPr>
              <a:defRPr/>
            </a:pPr>
            <a:endParaRPr lang="it-IT" altLang="it-IT" sz="2200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AutoShape 3"/>
          <p:cNvSpPr>
            <a:spLocks noChangeArrowheads="1"/>
          </p:cNvSpPr>
          <p:nvPr/>
        </p:nvSpPr>
        <p:spPr bwMode="auto">
          <a:xfrm>
            <a:off x="4953000" y="1447800"/>
            <a:ext cx="3733800" cy="4953000"/>
          </a:xfrm>
          <a:prstGeom prst="foldedCorner">
            <a:avLst>
              <a:gd name="adj" fmla="val 12500"/>
            </a:avLst>
          </a:prstGeom>
          <a:solidFill>
            <a:srgbClr val="FFCC99"/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marL="190500" indent="-190500">
              <a:defRPr/>
            </a:pPr>
            <a:r>
              <a:rPr lang="it-IT" altLang="it-IT" sz="2800" i="1">
                <a:latin typeface="Arial" pitchFamily="34" charset="0"/>
                <a:cs typeface="Arial" pitchFamily="34" charset="0"/>
              </a:rPr>
              <a:t>NORMA UNI 10720</a:t>
            </a:r>
          </a:p>
          <a:p>
            <a:pPr marL="190500" indent="-190500">
              <a:defRPr/>
            </a:pPr>
            <a:endParaRPr lang="it-IT" altLang="it-IT" sz="2200" i="1">
              <a:latin typeface="Arial" pitchFamily="34" charset="0"/>
              <a:cs typeface="Arial" pitchFamily="34" charset="0"/>
            </a:endParaRPr>
          </a:p>
          <a:p>
            <a:pPr marL="190500" indent="-190500">
              <a:buFont typeface="Wingdings" pitchFamily="2" charset="2"/>
              <a:buChar char="Ø"/>
              <a:defRPr/>
            </a:pPr>
            <a:r>
              <a:rPr lang="it-IT" altLang="it-IT" sz="2200" i="1">
                <a:latin typeface="Arial" pitchFamily="34" charset="0"/>
                <a:cs typeface="Arial" pitchFamily="34" charset="0"/>
              </a:rPr>
              <a:t>FORMAZIONE TEORICA</a:t>
            </a:r>
          </a:p>
          <a:p>
            <a:pPr marL="190500" indent="-190500">
              <a:defRPr/>
            </a:pPr>
            <a:r>
              <a:rPr lang="it-IT" altLang="it-IT" sz="2200" i="1">
                <a:latin typeface="Arial" pitchFamily="34" charset="0"/>
                <a:cs typeface="Arial" pitchFamily="34" charset="0"/>
              </a:rPr>
              <a:t>	Contenuti</a:t>
            </a:r>
          </a:p>
          <a:p>
            <a:pPr marL="190500" indent="-190500">
              <a:defRPr/>
            </a:pPr>
            <a:r>
              <a:rPr lang="it-IT" altLang="it-IT" sz="2200" i="1">
                <a:latin typeface="Arial" pitchFamily="34" charset="0"/>
                <a:cs typeface="Arial" pitchFamily="34" charset="0"/>
              </a:rPr>
              <a:t>	Durata 8-20 h </a:t>
            </a:r>
            <a:r>
              <a:rPr lang="it-IT" altLang="it-IT" i="1">
                <a:latin typeface="Arial" pitchFamily="34" charset="0"/>
                <a:cs typeface="Arial" pitchFamily="34" charset="0"/>
              </a:rPr>
              <a:t>(autorespiratori)</a:t>
            </a:r>
          </a:p>
          <a:p>
            <a:pPr marL="190500" indent="-190500">
              <a:defRPr/>
            </a:pPr>
            <a:r>
              <a:rPr lang="it-IT" altLang="it-IT" sz="2200" i="1">
                <a:latin typeface="Arial" pitchFamily="34" charset="0"/>
                <a:cs typeface="Arial" pitchFamily="34" charset="0"/>
              </a:rPr>
              <a:t>	Aggiornamenti 1-2  all’anno</a:t>
            </a:r>
          </a:p>
          <a:p>
            <a:pPr marL="190500" indent="-190500">
              <a:defRPr/>
            </a:pPr>
            <a:endParaRPr lang="it-IT" altLang="it-IT" sz="2200" i="1">
              <a:latin typeface="Arial" pitchFamily="34" charset="0"/>
              <a:cs typeface="Arial" pitchFamily="34" charset="0"/>
            </a:endParaRPr>
          </a:p>
          <a:p>
            <a:pPr marL="190500" indent="-190500">
              <a:buFont typeface="Wingdings" pitchFamily="2" charset="2"/>
              <a:buChar char="Ø"/>
              <a:defRPr/>
            </a:pPr>
            <a:r>
              <a:rPr lang="it-IT" altLang="it-IT" sz="2200" i="1">
                <a:latin typeface="Arial" pitchFamily="34" charset="0"/>
                <a:cs typeface="Arial" pitchFamily="34" charset="0"/>
              </a:rPr>
              <a:t>ADDESTRAMENTO</a:t>
            </a:r>
          </a:p>
          <a:p>
            <a:pPr marL="190500" indent="-190500">
              <a:defRPr/>
            </a:pPr>
            <a:endParaRPr lang="it-IT" altLang="it-IT" sz="2200" i="1">
              <a:latin typeface="Arial" pitchFamily="34" charset="0"/>
              <a:cs typeface="Arial" pitchFamily="34" charset="0"/>
            </a:endParaRPr>
          </a:p>
          <a:p>
            <a:pPr marL="190500" indent="-190500">
              <a:buFont typeface="Wingdings" pitchFamily="2" charset="2"/>
              <a:buChar char="Ø"/>
              <a:defRPr/>
            </a:pPr>
            <a:r>
              <a:rPr lang="it-IT" altLang="it-IT" sz="2200" i="1">
                <a:latin typeface="Arial" pitchFamily="34" charset="0"/>
                <a:cs typeface="Arial" pitchFamily="34" charset="0"/>
              </a:rPr>
              <a:t>FORMATORE</a:t>
            </a:r>
          </a:p>
          <a:p>
            <a:pPr marL="190500" indent="-190500">
              <a:defRPr/>
            </a:pPr>
            <a:r>
              <a:rPr lang="it-IT" altLang="it-IT" sz="2200" i="1">
                <a:latin typeface="Arial" pitchFamily="34" charset="0"/>
                <a:cs typeface="Arial" pitchFamily="34" charset="0"/>
              </a:rPr>
              <a:t>	Competente, formato e </a:t>
            </a:r>
          </a:p>
          <a:p>
            <a:pPr marL="190500" indent="-190500">
              <a:defRPr/>
            </a:pPr>
            <a:r>
              <a:rPr lang="it-IT" altLang="it-IT" sz="2200" i="1">
                <a:latin typeface="Arial" pitchFamily="34" charset="0"/>
                <a:cs typeface="Arial" pitchFamily="34" charset="0"/>
              </a:rPr>
              <a:t>	segue aggiornamenti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60350"/>
            <a:ext cx="7772400" cy="831850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INFORMAZIONE, FORMAZIONE, ADDESTRAMENTO</a:t>
            </a:r>
            <a:br>
              <a:rPr lang="it-IT" altLang="it-IT" sz="2400" b="1" smtClean="0">
                <a:latin typeface="Arial" pitchFamily="34" charset="0"/>
              </a:rPr>
            </a:br>
            <a:r>
              <a:rPr lang="it-IT" altLang="it-IT" sz="2400" b="1" smtClean="0">
                <a:latin typeface="Arial" pitchFamily="34" charset="0"/>
              </a:rPr>
              <a:t>ALL’USO DEI D.P.I. di 3</a:t>
            </a:r>
            <a:r>
              <a:rPr lang="it-IT" altLang="it-IT" sz="2400" b="1" baseline="30000" smtClean="0">
                <a:latin typeface="Arial" pitchFamily="34" charset="0"/>
              </a:rPr>
              <a:t>A</a:t>
            </a:r>
            <a:r>
              <a:rPr lang="it-IT" altLang="it-IT" sz="2400" b="1" smtClean="0">
                <a:latin typeface="Arial" pitchFamily="34" charset="0"/>
              </a:rPr>
              <a:t> CATEGORIA</a:t>
            </a:r>
          </a:p>
        </p:txBody>
      </p:sp>
      <p:sp>
        <p:nvSpPr>
          <p:cNvPr id="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7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pivari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057400"/>
            <a:ext cx="13843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924800" cy="914400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it-IT" altLang="it-IT" sz="27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D.P.I.</a:t>
            </a:r>
            <a:br>
              <a:rPr lang="it-IT" altLang="it-IT" sz="27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r>
              <a:rPr lang="it-IT" altLang="it-IT" sz="27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DISPOSITIVI DI PROTEZIONE INDIVIDUALI</a:t>
            </a:r>
            <a:endParaRPr lang="it-IT" altLang="it-IT" sz="2700" b="1" smtClean="0">
              <a:latin typeface="Arial" pitchFamily="34" charset="0"/>
              <a:hlinkClick r:id="" action="ppaction://macro?name=prova"/>
            </a:endParaRPr>
          </a:p>
        </p:txBody>
      </p:sp>
      <p:pic>
        <p:nvPicPr>
          <p:cNvPr id="28676" name="Picture 7" descr="obbligo cuffie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200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obbligo dpi respiratorie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048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obbligo guanti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 descr="obbligo occhiali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152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1" descr="obbligo scarpe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4876800"/>
            <a:ext cx="998538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2" descr="obbligo casco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1600200"/>
            <a:ext cx="10191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13"/>
          <p:cNvSpPr txBox="1">
            <a:spLocks noChangeArrowheads="1"/>
          </p:cNvSpPr>
          <p:nvPr/>
        </p:nvSpPr>
        <p:spPr bwMode="auto">
          <a:xfrm>
            <a:off x="5562600" y="2514600"/>
            <a:ext cx="241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>
                <a:hlinkClick r:id="" action="ppaction://noaction"/>
              </a:rPr>
              <a:t>Protezione degli occhi</a:t>
            </a:r>
            <a:endParaRPr lang="it-IT" altLang="it-IT"/>
          </a:p>
        </p:txBody>
      </p:sp>
      <p:sp>
        <p:nvSpPr>
          <p:cNvPr id="28683" name="Text Box 14"/>
          <p:cNvSpPr txBox="1">
            <a:spLocks noChangeArrowheads="1"/>
          </p:cNvSpPr>
          <p:nvPr/>
        </p:nvSpPr>
        <p:spPr bwMode="auto">
          <a:xfrm>
            <a:off x="1295400" y="2514600"/>
            <a:ext cx="220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>
                <a:hlinkClick r:id="" action="ppaction://noaction"/>
              </a:rPr>
              <a:t>Protezione del capo</a:t>
            </a:r>
            <a:endParaRPr lang="it-IT" altLang="it-IT"/>
          </a:p>
        </p:txBody>
      </p:sp>
      <p:sp>
        <p:nvSpPr>
          <p:cNvPr id="28684" name="Text Box 15"/>
          <p:cNvSpPr txBox="1">
            <a:spLocks noChangeArrowheads="1"/>
          </p:cNvSpPr>
          <p:nvPr/>
        </p:nvSpPr>
        <p:spPr bwMode="auto">
          <a:xfrm>
            <a:off x="914400" y="4191000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>
                <a:hlinkClick r:id="" action="ppaction://noaction"/>
              </a:rPr>
              <a:t>Protezione dell’udito</a:t>
            </a:r>
            <a:endParaRPr lang="it-IT" altLang="it-IT"/>
          </a:p>
        </p:txBody>
      </p:sp>
      <p:sp>
        <p:nvSpPr>
          <p:cNvPr id="28685" name="Text Box 16"/>
          <p:cNvSpPr txBox="1">
            <a:spLocks noChangeArrowheads="1"/>
          </p:cNvSpPr>
          <p:nvPr/>
        </p:nvSpPr>
        <p:spPr bwMode="auto">
          <a:xfrm>
            <a:off x="1752600" y="5791200"/>
            <a:ext cx="219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>
                <a:hlinkClick r:id="" action="ppaction://noaction"/>
              </a:rPr>
              <a:t>Protezione dei piedi</a:t>
            </a:r>
            <a:endParaRPr lang="it-IT" altLang="it-IT"/>
          </a:p>
        </p:txBody>
      </p:sp>
      <p:sp>
        <p:nvSpPr>
          <p:cNvPr id="28686" name="Text Box 17"/>
          <p:cNvSpPr txBox="1">
            <a:spLocks noChangeArrowheads="1"/>
          </p:cNvSpPr>
          <p:nvPr/>
        </p:nvSpPr>
        <p:spPr bwMode="auto">
          <a:xfrm>
            <a:off x="6705600" y="4038600"/>
            <a:ext cx="217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>
                <a:hlinkClick r:id="" action="ppaction://noaction"/>
              </a:rPr>
              <a:t>Protezione delle vie</a:t>
            </a:r>
          </a:p>
          <a:p>
            <a:r>
              <a:rPr lang="it-IT" altLang="it-IT">
                <a:hlinkClick r:id="" action="ppaction://noaction"/>
              </a:rPr>
              <a:t>respiratorie</a:t>
            </a:r>
            <a:endParaRPr lang="it-IT" altLang="it-IT"/>
          </a:p>
        </p:txBody>
      </p:sp>
      <p:sp>
        <p:nvSpPr>
          <p:cNvPr id="28687" name="AutoShape 18"/>
          <p:cNvSpPr>
            <a:spLocks noChangeArrowheads="1"/>
          </p:cNvSpPr>
          <p:nvPr/>
        </p:nvSpPr>
        <p:spPr bwMode="auto">
          <a:xfrm>
            <a:off x="6226175" y="5694363"/>
            <a:ext cx="2428875" cy="40798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>
                <a:hlinkClick r:id="" action="ppaction://noaction"/>
              </a:rPr>
              <a:t>Protezione delle mani</a:t>
            </a:r>
            <a:endParaRPr lang="it-IT" altLang="it-IT"/>
          </a:p>
        </p:txBody>
      </p:sp>
      <p:sp>
        <p:nvSpPr>
          <p:cNvPr id="1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7" name="AutoShape 1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8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1938"/>
            <a:ext cx="8763000" cy="923925"/>
          </a:xfrm>
          <a:solidFill>
            <a:srgbClr val="FFFF99"/>
          </a:solidFill>
          <a:ln>
            <a:solidFill>
              <a:schemeClr val="tx2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700" b="1" smtClean="0">
                <a:latin typeface="Arial" pitchFamily="34" charset="0"/>
              </a:rPr>
              <a:t>DISPOSITIVI DI PROTEZIONE DELLE VIE RESPIRATORIE</a:t>
            </a:r>
          </a:p>
        </p:txBody>
      </p:sp>
      <p:pic>
        <p:nvPicPr>
          <p:cNvPr id="109571" name="Picture 3" descr="semimaschera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1292" t="5240" r="6682" b="11589"/>
          <a:stretch>
            <a:fillRect/>
          </a:stretch>
        </p:blipFill>
        <p:spPr bwMode="auto">
          <a:xfrm>
            <a:off x="2971800" y="2286000"/>
            <a:ext cx="3429000" cy="33131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</p:pic>
      <p:sp>
        <p:nvSpPr>
          <p:cNvPr id="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5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69900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headEnd type="none" w="sm" len="sm"/>
            <a:tailEnd type="none" w="sm" len="sm"/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RESPIRATORI A FILTRO</a:t>
            </a: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auto">
          <a:xfrm>
            <a:off x="457200" y="990600"/>
            <a:ext cx="8229600" cy="762000"/>
          </a:xfrm>
          <a:prstGeom prst="flowChartProcess">
            <a:avLst/>
          </a:prstGeom>
          <a:solidFill>
            <a:srgbClr val="FFCC99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Respiratori a filtro non assistiti</a:t>
            </a:r>
          </a:p>
          <a:p>
            <a:pPr algn="ctr">
              <a:defRPr/>
            </a:pPr>
            <a:r>
              <a:rPr lang="it-IT" altLang="it-IT" sz="2000">
                <a:latin typeface="Arial" pitchFamily="34" charset="0"/>
                <a:cs typeface="Arial" pitchFamily="34" charset="0"/>
              </a:rPr>
              <a:t>Dipendenti dall’atmosfera ambiente </a:t>
            </a:r>
          </a:p>
        </p:txBody>
      </p:sp>
      <p:pic>
        <p:nvPicPr>
          <p:cNvPr id="30724" name="Picture 4" descr="maschera intera e filtro combinato"/>
          <p:cNvPicPr>
            <a:picLocks noChangeAspect="1" noChangeArrowheads="1"/>
          </p:cNvPicPr>
          <p:nvPr/>
        </p:nvPicPr>
        <p:blipFill>
          <a:blip r:embed="rId3" cstate="print"/>
          <a:srcRect b="10947"/>
          <a:stretch>
            <a:fillRect/>
          </a:stretch>
        </p:blipFill>
        <p:spPr bwMode="auto">
          <a:xfrm>
            <a:off x="5949950" y="2909888"/>
            <a:ext cx="1287463" cy="11128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158750" y="2033588"/>
            <a:ext cx="2209800" cy="609600"/>
          </a:xfrm>
          <a:prstGeom prst="flowChartProcess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it-IT" altLang="it-IT" sz="2000"/>
              <a:t>Contro polveri</a:t>
            </a:r>
            <a:endParaRPr lang="it-IT" altLang="it-IT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749550" y="2033588"/>
            <a:ext cx="2667000" cy="609600"/>
          </a:xfrm>
          <a:prstGeom prst="flowChartProcess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it-IT" altLang="it-IT" sz="2000"/>
              <a:t>Contro gas e vapori</a:t>
            </a:r>
            <a:endParaRPr lang="it-IT" altLang="it-IT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5645150" y="2033588"/>
            <a:ext cx="3352800" cy="609600"/>
          </a:xfrm>
          <a:prstGeom prst="flowChartProcess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it-IT" altLang="it-IT" sz="2000"/>
              <a:t>Combinati:</a:t>
            </a:r>
          </a:p>
          <a:p>
            <a:pPr algn="ctr"/>
            <a:r>
              <a:rPr lang="it-IT" altLang="it-IT" sz="2000"/>
              <a:t>contro gas, vapori e polveri</a:t>
            </a:r>
            <a:endParaRPr lang="it-IT" altLang="it-IT"/>
          </a:p>
        </p:txBody>
      </p:sp>
      <p:pic>
        <p:nvPicPr>
          <p:cNvPr id="30728" name="Picture 8" descr="ffp2s"/>
          <p:cNvPicPr>
            <a:picLocks noChangeAspect="1" noChangeArrowheads="1"/>
          </p:cNvPicPr>
          <p:nvPr/>
        </p:nvPicPr>
        <p:blipFill>
          <a:blip r:embed="rId4" cstate="print">
            <a:lum bright="-20000" contrast="8000"/>
          </a:blip>
          <a:srcRect/>
          <a:stretch>
            <a:fillRect/>
          </a:stretch>
        </p:blipFill>
        <p:spPr bwMode="auto">
          <a:xfrm>
            <a:off x="1371600" y="2914650"/>
            <a:ext cx="1047750" cy="11001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0729" name="Picture 9" descr="semimaschera e filtro per ammonia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150" y="2909888"/>
            <a:ext cx="1447800" cy="11128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0730" name="Picture 10" descr="ff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3950" y="2909888"/>
            <a:ext cx="1219200" cy="11128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0731" name="Picture 11" descr="semimaschera"/>
          <p:cNvPicPr>
            <a:picLocks noChangeAspect="1" noChangeArrowheads="1"/>
          </p:cNvPicPr>
          <p:nvPr/>
        </p:nvPicPr>
        <p:blipFill>
          <a:blip r:embed="rId7" cstate="print"/>
          <a:srcRect l="1292" t="5240" r="6682" b="11589"/>
          <a:stretch>
            <a:fillRect/>
          </a:stretch>
        </p:blipFill>
        <p:spPr bwMode="auto">
          <a:xfrm>
            <a:off x="149225" y="2914650"/>
            <a:ext cx="1136650" cy="11001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cxnSp>
        <p:nvCxnSpPr>
          <p:cNvPr id="30732" name="AutoShape 12"/>
          <p:cNvCxnSpPr>
            <a:cxnSpLocks noChangeShapeType="1"/>
            <a:stCxn id="110595" idx="2"/>
            <a:endCxn id="30725" idx="0"/>
          </p:cNvCxnSpPr>
          <p:nvPr/>
        </p:nvCxnSpPr>
        <p:spPr bwMode="auto">
          <a:xfrm rot="5400000">
            <a:off x="2777331" y="238919"/>
            <a:ext cx="280988" cy="3308350"/>
          </a:xfrm>
          <a:prstGeom prst="bentConnector3">
            <a:avLst>
              <a:gd name="adj1" fmla="val 4971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3" name="AutoShape 13"/>
          <p:cNvCxnSpPr>
            <a:cxnSpLocks noChangeShapeType="1"/>
            <a:stCxn id="110595" idx="2"/>
            <a:endCxn id="30726" idx="0"/>
          </p:cNvCxnSpPr>
          <p:nvPr/>
        </p:nvCxnSpPr>
        <p:spPr bwMode="auto">
          <a:xfrm rot="5400000">
            <a:off x="4187031" y="1648619"/>
            <a:ext cx="280988" cy="488950"/>
          </a:xfrm>
          <a:prstGeom prst="bentConnector3">
            <a:avLst>
              <a:gd name="adj1" fmla="val 4971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4" name="AutoShape 14"/>
          <p:cNvCxnSpPr>
            <a:cxnSpLocks noChangeShapeType="1"/>
            <a:stCxn id="110595" idx="2"/>
            <a:endCxn id="30727" idx="0"/>
          </p:cNvCxnSpPr>
          <p:nvPr/>
        </p:nvCxnSpPr>
        <p:spPr bwMode="auto">
          <a:xfrm rot="16200000" flipH="1">
            <a:off x="5806281" y="518319"/>
            <a:ext cx="280988" cy="2749550"/>
          </a:xfrm>
          <a:prstGeom prst="bentConnector3">
            <a:avLst>
              <a:gd name="adj1" fmla="val 4971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5" name="AutoShape 15"/>
          <p:cNvCxnSpPr>
            <a:cxnSpLocks noChangeShapeType="1"/>
            <a:stCxn id="30725" idx="2"/>
          </p:cNvCxnSpPr>
          <p:nvPr/>
        </p:nvCxnSpPr>
        <p:spPr bwMode="auto">
          <a:xfrm rot="5400000">
            <a:off x="854869" y="2505869"/>
            <a:ext cx="271462" cy="546100"/>
          </a:xfrm>
          <a:prstGeom prst="bentConnector3">
            <a:avLst>
              <a:gd name="adj1" fmla="val 4970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6" name="AutoShape 16"/>
          <p:cNvCxnSpPr>
            <a:cxnSpLocks noChangeShapeType="1"/>
            <a:stCxn id="30725" idx="2"/>
          </p:cNvCxnSpPr>
          <p:nvPr/>
        </p:nvCxnSpPr>
        <p:spPr bwMode="auto">
          <a:xfrm rot="16200000" flipH="1">
            <a:off x="1443832" y="2463006"/>
            <a:ext cx="271462" cy="631825"/>
          </a:xfrm>
          <a:prstGeom prst="bentConnector3">
            <a:avLst>
              <a:gd name="adj1" fmla="val 4970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7" name="AutoShape 17"/>
          <p:cNvCxnSpPr>
            <a:cxnSpLocks noChangeShapeType="1"/>
            <a:stCxn id="30726" idx="2"/>
          </p:cNvCxnSpPr>
          <p:nvPr/>
        </p:nvCxnSpPr>
        <p:spPr bwMode="auto">
          <a:xfrm rot="5400000">
            <a:off x="3949700" y="2776538"/>
            <a:ext cx="266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38" name="AutoShape 18"/>
          <p:cNvCxnSpPr>
            <a:cxnSpLocks noChangeShapeType="1"/>
            <a:stCxn id="30727" idx="2"/>
          </p:cNvCxnSpPr>
          <p:nvPr/>
        </p:nvCxnSpPr>
        <p:spPr bwMode="auto">
          <a:xfrm rot="5400000">
            <a:off x="6824663" y="2413000"/>
            <a:ext cx="266700" cy="7270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9" name="AutoShape 19"/>
          <p:cNvCxnSpPr>
            <a:cxnSpLocks noChangeShapeType="1"/>
            <a:stCxn id="30727" idx="2"/>
          </p:cNvCxnSpPr>
          <p:nvPr/>
        </p:nvCxnSpPr>
        <p:spPr bwMode="auto">
          <a:xfrm rot="16200000" flipH="1">
            <a:off x="7569200" y="2395538"/>
            <a:ext cx="2667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0612" name="AutoShape 20"/>
          <p:cNvSpPr>
            <a:spLocks noChangeArrowheads="1"/>
          </p:cNvSpPr>
          <p:nvPr/>
        </p:nvSpPr>
        <p:spPr bwMode="auto">
          <a:xfrm>
            <a:off x="457200" y="4229100"/>
            <a:ext cx="8229600" cy="762000"/>
          </a:xfrm>
          <a:prstGeom prst="flowChartProcess">
            <a:avLst/>
          </a:prstGeom>
          <a:solidFill>
            <a:srgbClr val="FFCC99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Respiratori a filtro a ventilazione assistita o forzata</a:t>
            </a:r>
          </a:p>
          <a:p>
            <a:pPr algn="ctr">
              <a:defRPr/>
            </a:pPr>
            <a:r>
              <a:rPr lang="it-IT" altLang="it-IT" sz="2000">
                <a:latin typeface="Arial" pitchFamily="34" charset="0"/>
                <a:cs typeface="Arial" pitchFamily="34" charset="0"/>
              </a:rPr>
              <a:t>Indipendenti dall’atmosfera ambiente </a:t>
            </a:r>
          </a:p>
        </p:txBody>
      </p:sp>
      <p:pic>
        <p:nvPicPr>
          <p:cNvPr id="30741" name="Picture 21" descr="pow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5410200"/>
            <a:ext cx="1447800" cy="12334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0742" name="Picture 22" descr="th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5410200"/>
            <a:ext cx="898525" cy="12525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cxnSp>
        <p:nvCxnSpPr>
          <p:cNvPr id="30743" name="AutoShape 23"/>
          <p:cNvCxnSpPr>
            <a:cxnSpLocks noChangeShapeType="1"/>
            <a:stCxn id="110612" idx="2"/>
          </p:cNvCxnSpPr>
          <p:nvPr/>
        </p:nvCxnSpPr>
        <p:spPr bwMode="auto">
          <a:xfrm rot="16200000" flipH="1">
            <a:off x="5044282" y="4518818"/>
            <a:ext cx="419100" cy="13636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44" name="AutoShape 24"/>
          <p:cNvCxnSpPr>
            <a:cxnSpLocks noChangeShapeType="1"/>
            <a:stCxn id="110612" idx="2"/>
          </p:cNvCxnSpPr>
          <p:nvPr/>
        </p:nvCxnSpPr>
        <p:spPr bwMode="auto">
          <a:xfrm rot="5400000">
            <a:off x="3733800" y="4572000"/>
            <a:ext cx="419100" cy="1257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26" name="AutoShape 1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27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572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NON devono essere utilizzati nelle seguenti condizioni:</a:t>
            </a:r>
            <a:endParaRPr lang="it-IT" altLang="it-IT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772400" cy="4699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it-IT" altLang="it-IT" sz="2400"/>
              <a:t> Percentuale di Ossigeno in aria &lt; al 17%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85800" y="2835275"/>
            <a:ext cx="7772400" cy="8350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it-IT" altLang="it-IT" sz="2400"/>
              <a:t>Concentrazione alta dei contaminanti (maggiore dei limiti di utilizzo dei respiratori a filtro)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85800" y="3962400"/>
            <a:ext cx="7772400" cy="12001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it-IT" altLang="it-IT" sz="2400"/>
              <a:t>Presenza di gas/vapori con scarse proprietà di avvertimento (sostanza inodore o soglia olfattiva maggiore del limite di soglia)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85800" y="5486400"/>
            <a:ext cx="7772400" cy="4699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</a:pPr>
            <a:r>
              <a:rPr lang="it-IT" altLang="it-IT" sz="2400"/>
              <a:t>Non nota la natura e/o concentrazione dei contaminanti</a:t>
            </a:r>
          </a:p>
        </p:txBody>
      </p:sp>
      <p:sp>
        <p:nvSpPr>
          <p:cNvPr id="111623" name="AutoShape 7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headEnd type="none" w="sm" len="sm"/>
            <a:tailEnd type="none" w="sm" len="sm"/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RESPIRATORI A FILTRO</a:t>
            </a:r>
            <a:br>
              <a:rPr lang="it-IT" altLang="it-IT" sz="2400" b="1" smtClean="0">
                <a:latin typeface="Arial" pitchFamily="34" charset="0"/>
              </a:rPr>
            </a:br>
            <a:r>
              <a:rPr lang="it-IT" altLang="it-IT" sz="2400" b="1" i="1" smtClean="0">
                <a:latin typeface="Arial" pitchFamily="34" charset="0"/>
              </a:rPr>
              <a:t>CONDIZIONI DI UTILIZZO</a:t>
            </a:r>
          </a:p>
        </p:txBody>
      </p:sp>
      <p:sp>
        <p:nvSpPr>
          <p:cNvPr id="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9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0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appuccio isolante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6248400" y="1752600"/>
            <a:ext cx="2362200" cy="18811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2771" name="Picture 3" descr="maschera isola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52600"/>
            <a:ext cx="2362200" cy="1900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12644" name="AutoShap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44538"/>
          </a:xfrm>
          <a:prstGeom prst="flowChartProcess">
            <a:avLst/>
          </a:prstGeom>
          <a:solidFill>
            <a:srgbClr val="FFFF99"/>
          </a:solidFill>
          <a:ln w="12700">
            <a:solidFill>
              <a:schemeClr val="tx1"/>
            </a:solidFill>
            <a:headEnd type="none" w="sm" len="sm"/>
            <a:tailEnd type="none" w="sm" len="sm"/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RESPIRATORI ISOLANTI</a:t>
            </a:r>
            <a:br>
              <a:rPr lang="it-IT" altLang="it-IT" sz="2400" b="1" smtClean="0">
                <a:latin typeface="Arial" pitchFamily="34" charset="0"/>
              </a:rPr>
            </a:br>
            <a:r>
              <a:rPr lang="it-IT" altLang="it-IT" sz="1800" b="1" smtClean="0">
                <a:latin typeface="Arial" pitchFamily="34" charset="0"/>
              </a:rPr>
              <a:t>Indipendenti dall’atmosfera ambiente</a:t>
            </a:r>
          </a:p>
        </p:txBody>
      </p:sp>
      <p:cxnSp>
        <p:nvCxnSpPr>
          <p:cNvPr id="32773" name="AutoShape 6"/>
          <p:cNvCxnSpPr>
            <a:cxnSpLocks noChangeShapeType="1"/>
            <a:stCxn id="112644" idx="2"/>
          </p:cNvCxnSpPr>
          <p:nvPr/>
        </p:nvCxnSpPr>
        <p:spPr bwMode="auto">
          <a:xfrm rot="5400000">
            <a:off x="2867819" y="48419"/>
            <a:ext cx="703262" cy="2705100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74" name="AutoShape 7"/>
          <p:cNvCxnSpPr>
            <a:cxnSpLocks noChangeShapeType="1"/>
            <a:stCxn id="112644" idx="2"/>
          </p:cNvCxnSpPr>
          <p:nvPr/>
        </p:nvCxnSpPr>
        <p:spPr bwMode="auto">
          <a:xfrm rot="16200000" flipH="1">
            <a:off x="4222751" y="1398587"/>
            <a:ext cx="703262" cy="4763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75" name="AutoShape 8"/>
          <p:cNvCxnSpPr>
            <a:cxnSpLocks noChangeShapeType="1"/>
            <a:stCxn id="112644" idx="2"/>
          </p:cNvCxnSpPr>
          <p:nvPr/>
        </p:nvCxnSpPr>
        <p:spPr bwMode="auto">
          <a:xfrm rot="16200000" flipH="1">
            <a:off x="5649119" y="-27781"/>
            <a:ext cx="703262" cy="2857500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2" name="Gruppo 12"/>
          <p:cNvGrpSpPr>
            <a:grpSpLocks/>
          </p:cNvGrpSpPr>
          <p:nvPr/>
        </p:nvGrpSpPr>
        <p:grpSpPr bwMode="auto">
          <a:xfrm>
            <a:off x="3433763" y="1752600"/>
            <a:ext cx="2286000" cy="1885950"/>
            <a:chOff x="3433763" y="1752600"/>
            <a:chExt cx="2286000" cy="1885950"/>
          </a:xfrm>
        </p:grpSpPr>
        <p:pic>
          <p:nvPicPr>
            <p:cNvPr id="32777" name="Picture 4" descr="maschera con bombola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33763" y="1752600"/>
              <a:ext cx="2286000" cy="188595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" name="Parallelogramma 11"/>
            <p:cNvSpPr/>
            <p:nvPr/>
          </p:nvSpPr>
          <p:spPr>
            <a:xfrm rot="1642991">
              <a:off x="4281488" y="2349500"/>
              <a:ext cx="220662" cy="358775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1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3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4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0038"/>
            <a:ext cx="8763000" cy="466725"/>
          </a:xfrm>
          <a:solidFill>
            <a:srgbClr val="FFFF99"/>
          </a:solidFill>
          <a:ln>
            <a:solidFill>
              <a:schemeClr val="tx2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ESEMPI DI MARCATURA DEL RESPIRATORE O FILTRO</a:t>
            </a:r>
          </a:p>
        </p:txBody>
      </p:sp>
      <p:pic>
        <p:nvPicPr>
          <p:cNvPr id="33795" name="Picture 3" descr="ff"/>
          <p:cNvPicPr>
            <a:picLocks noChangeAspect="1" noChangeArrowheads="1"/>
          </p:cNvPicPr>
          <p:nvPr/>
        </p:nvPicPr>
        <p:blipFill>
          <a:blip r:embed="rId3" cstate="print"/>
          <a:srcRect b="5072"/>
          <a:stretch>
            <a:fillRect/>
          </a:stretch>
        </p:blipFill>
        <p:spPr bwMode="auto">
          <a:xfrm>
            <a:off x="1447800" y="1066800"/>
            <a:ext cx="62865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filtro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024438"/>
            <a:ext cx="176847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AutoShape 5"/>
          <p:cNvSpPr>
            <a:spLocks noChangeArrowheads="1"/>
          </p:cNvSpPr>
          <p:nvPr/>
        </p:nvSpPr>
        <p:spPr bwMode="auto">
          <a:xfrm>
            <a:off x="2686050" y="3108325"/>
            <a:ext cx="1524000" cy="762000"/>
          </a:xfrm>
          <a:prstGeom prst="wedgeRoundRectCallout">
            <a:avLst>
              <a:gd name="adj1" fmla="val 78125"/>
              <a:gd name="adj2" fmla="val -8750"/>
              <a:gd name="adj3" fmla="val 16667"/>
            </a:avLst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FFP3</a:t>
            </a:r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auto">
          <a:xfrm>
            <a:off x="2971800" y="5791200"/>
            <a:ext cx="1219200" cy="685800"/>
          </a:xfrm>
          <a:prstGeom prst="wedgeRoundRectCallout">
            <a:avLst>
              <a:gd name="adj1" fmla="val 135940"/>
              <a:gd name="adj2" fmla="val -39815"/>
              <a:gd name="adj3" fmla="val 16667"/>
            </a:avLst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P3</a:t>
            </a:r>
          </a:p>
        </p:txBody>
      </p:sp>
      <p:sp>
        <p:nvSpPr>
          <p:cNvPr id="7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8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9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90525"/>
            <a:ext cx="8610600" cy="512763"/>
          </a:xfrm>
          <a:solidFill>
            <a:srgbClr val="FFFF99"/>
          </a:solidFill>
          <a:ln>
            <a:solidFill>
              <a:schemeClr val="tx2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700" b="1" smtClean="0">
                <a:latin typeface="Arial" pitchFamily="34" charset="0"/>
              </a:rPr>
              <a:t>DISPOSITIVI DI PROTEZIONE DELL’UDITO</a:t>
            </a:r>
          </a:p>
        </p:txBody>
      </p:sp>
      <p:pic>
        <p:nvPicPr>
          <p:cNvPr id="114691" name="Picture 3" descr="protettori udito"/>
          <p:cNvPicPr>
            <a:picLocks noChangeAspect="1" noChangeArrowheads="1"/>
          </p:cNvPicPr>
          <p:nvPr/>
        </p:nvPicPr>
        <p:blipFill>
          <a:blip r:embed="rId3" cstate="print">
            <a:lum bright="16000"/>
          </a:blip>
          <a:srcRect/>
          <a:stretch>
            <a:fillRect/>
          </a:stretch>
        </p:blipFill>
        <p:spPr bwMode="auto">
          <a:xfrm>
            <a:off x="3033713" y="1581150"/>
            <a:ext cx="3074987" cy="27797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5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3154" name="Group 1026"/>
          <p:cNvGraphicFramePr>
            <a:graphicFrameLocks noGrp="1"/>
          </p:cNvGraphicFramePr>
          <p:nvPr/>
        </p:nvGraphicFramePr>
        <p:xfrm>
          <a:off x="381000" y="1371600"/>
          <a:ext cx="8305800" cy="4664076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Cuffie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Archetti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Inserti</a:t>
                      </a: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auricolari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Preformati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riutilizzabili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Malleabili</a:t>
                      </a: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Espandibili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monouso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Personalizzati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5864" name="Picture 1052" descr="archet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7725" y="2112963"/>
            <a:ext cx="151765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1053" descr="cuff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8" y="2112963"/>
            <a:ext cx="1239837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Picture 1054" descr="tappi riutilizzabi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133600"/>
            <a:ext cx="1320800" cy="9477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35867" name="Picture 1055" descr="inserti sagomati riutilizzabil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7200" y="1971675"/>
            <a:ext cx="11176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8" name="Picture 1056" descr="inserti sagomati riutilizzabili con pres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1971675"/>
            <a:ext cx="7620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9" name="Picture 1057" descr="inseriti malleabil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5800" y="3352800"/>
            <a:ext cx="7905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0" name="Picture 1058" descr="inserit espandibili riutilizzabi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3352800"/>
            <a:ext cx="10668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1" name="Picture 1059" descr="inserti espandibil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3429000"/>
            <a:ext cx="1063625" cy="98742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5872" name="Picture 1060" descr="inserti personalizzat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0800" y="4797425"/>
            <a:ext cx="1371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45" name="Rectangle 106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466725"/>
          </a:xfrm>
          <a:solidFill>
            <a:srgbClr val="FFFF99"/>
          </a:solidFill>
          <a:ln>
            <a:solidFill>
              <a:schemeClr val="tx2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CLASSIFICAZIONE DEI PROTETTORI AURICOLARI</a:t>
            </a:r>
          </a:p>
        </p:txBody>
      </p:sp>
      <p:sp>
        <p:nvSpPr>
          <p:cNvPr id="13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4" name="AutoShape 17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5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609600" y="1676400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466725"/>
          </a:xfrm>
          <a:solidFill>
            <a:srgbClr val="FFFF99"/>
          </a:solidFill>
          <a:ln>
            <a:solidFill>
              <a:schemeClr val="tx2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SCELTA DEI DISPOSITIVI DI PROTEZIONE DELL’UDITO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85738" y="1041400"/>
            <a:ext cx="5257800" cy="6096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CARATTERISTICHE DEL RUMORE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185738" y="2262188"/>
            <a:ext cx="5257800" cy="6096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FATTORI AMBIENTALI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152400" y="4953000"/>
            <a:ext cx="5181600" cy="6096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FATTORI INDIVIDUALI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5757863" y="1804988"/>
            <a:ext cx="3335337" cy="457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Temperatura e umidità 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5748338" y="2895600"/>
            <a:ext cx="3357562" cy="3810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Presenza di polvere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748338" y="2338388"/>
            <a:ext cx="3357562" cy="457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Segnali di avvertimento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5715000" y="4581525"/>
            <a:ext cx="3357563" cy="457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Giudizio su comfort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152400" y="6248400"/>
            <a:ext cx="68580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it-IT" altLang="it-IT" sz="2400" i="1">
                <a:solidFill>
                  <a:schemeClr val="tx2"/>
                </a:solidFill>
              </a:rPr>
              <a:t>Individuazione dei protettori per l’udito idonei</a:t>
            </a:r>
            <a:r>
              <a:rPr lang="it-IT" altLang="it-IT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5748338" y="1098550"/>
            <a:ext cx="3357562" cy="457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Tipo e livello 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5715000" y="3429000"/>
            <a:ext cx="3357563" cy="457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Lavoro fisico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5715000" y="3948113"/>
            <a:ext cx="3357563" cy="457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Durata di utilizzo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715000" y="5638800"/>
            <a:ext cx="3352800" cy="457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Patologie dell’orecchio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5715000" y="5114925"/>
            <a:ext cx="3357563" cy="457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Praticità, taglia adeguata</a:t>
            </a:r>
          </a:p>
        </p:txBody>
      </p:sp>
      <p:sp>
        <p:nvSpPr>
          <p:cNvPr id="36881" name="AutoShape 17"/>
          <p:cNvSpPr>
            <a:spLocks/>
          </p:cNvSpPr>
          <p:nvPr/>
        </p:nvSpPr>
        <p:spPr bwMode="auto">
          <a:xfrm>
            <a:off x="5595938" y="1804988"/>
            <a:ext cx="76200" cy="1524000"/>
          </a:xfrm>
          <a:prstGeom prst="leftBrace">
            <a:avLst>
              <a:gd name="adj1" fmla="val 1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altLang="it-IT"/>
          </a:p>
        </p:txBody>
      </p:sp>
      <p:sp>
        <p:nvSpPr>
          <p:cNvPr id="36882" name="AutoShape 18"/>
          <p:cNvSpPr>
            <a:spLocks/>
          </p:cNvSpPr>
          <p:nvPr/>
        </p:nvSpPr>
        <p:spPr bwMode="auto">
          <a:xfrm>
            <a:off x="5562600" y="3352800"/>
            <a:ext cx="76200" cy="1066800"/>
          </a:xfrm>
          <a:prstGeom prst="leftBrace">
            <a:avLst>
              <a:gd name="adj1" fmla="val 116667"/>
              <a:gd name="adj2" fmla="val 52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altLang="it-IT"/>
          </a:p>
        </p:txBody>
      </p:sp>
      <p:sp>
        <p:nvSpPr>
          <p:cNvPr id="36883" name="AutoShape 19"/>
          <p:cNvSpPr>
            <a:spLocks/>
          </p:cNvSpPr>
          <p:nvPr/>
        </p:nvSpPr>
        <p:spPr bwMode="auto">
          <a:xfrm>
            <a:off x="5486400" y="4572000"/>
            <a:ext cx="152400" cy="1524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altLang="it-IT"/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152400" y="3581400"/>
            <a:ext cx="5257800" cy="6096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FATTORI ORGANIZZATIVI</a:t>
            </a:r>
          </a:p>
        </p:txBody>
      </p:sp>
      <p:sp>
        <p:nvSpPr>
          <p:cNvPr id="21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22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23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ChangeArrowheads="1"/>
          </p:cNvSpPr>
          <p:nvPr/>
        </p:nvSpPr>
        <p:spPr bwMode="auto">
          <a:xfrm>
            <a:off x="1403350" y="2349500"/>
            <a:ext cx="6400800" cy="22590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it-IT" altLang="it-IT" sz="3200">
                <a:latin typeface="Arial" pitchFamily="34" charset="0"/>
                <a:cs typeface="Arial" pitchFamily="34" charset="0"/>
              </a:rPr>
              <a:t>D.Lgs. 81/08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it-IT" altLang="it-IT" sz="3200">
                <a:latin typeface="Arial" pitchFamily="34" charset="0"/>
                <a:cs typeface="Arial" pitchFamily="34" charset="0"/>
              </a:rPr>
              <a:t>Titolo III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it-IT" altLang="it-IT" sz="3200">
                <a:latin typeface="Arial" pitchFamily="34" charset="0"/>
                <a:cs typeface="Arial" pitchFamily="34" charset="0"/>
              </a:rPr>
              <a:t>DISPOSITIVI DI PROTEZIONE INDIVIDUALE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84213" y="1052513"/>
            <a:ext cx="7772400" cy="46196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t-IT" altLang="it-IT" sz="2400" b="1" kern="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DALLA SCUOLA UN LAVORO SICURO </a:t>
            </a:r>
            <a:endParaRPr lang="it-IT" altLang="it-IT" sz="4000" b="1" kern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5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nserit espandibili riutilizzab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038" y="2179638"/>
            <a:ext cx="957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uff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35400"/>
            <a:ext cx="1017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archet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5788" y="3835400"/>
            <a:ext cx="9636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inserti espandibili"/>
          <p:cNvPicPr>
            <a:picLocks noChangeAspect="1" noChangeArrowheads="1"/>
          </p:cNvPicPr>
          <p:nvPr/>
        </p:nvPicPr>
        <p:blipFill>
          <a:blip r:embed="rId6" cstate="print"/>
          <a:srcRect b="25723"/>
          <a:stretch>
            <a:fillRect/>
          </a:stretch>
        </p:blipFill>
        <p:spPr bwMode="auto">
          <a:xfrm>
            <a:off x="5156200" y="3005138"/>
            <a:ext cx="1066800" cy="735012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7894" name="Picture 6" descr="tappi riutilizzabil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0900" y="2116138"/>
            <a:ext cx="1023938" cy="8302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37895" name="Picture 7" descr="cuffi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6000" y="2116138"/>
            <a:ext cx="838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cuffi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6000" y="2971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cuffi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1400" y="5511800"/>
            <a:ext cx="8382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cuffi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46609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 descr="inserit espandibili riutilizzab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835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2" descr="tappi riutilizzabil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676775"/>
            <a:ext cx="1023938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37901" name="Picture 13" descr="inserit espandibili riutilizzab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788" y="4676775"/>
            <a:ext cx="963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4" descr="tappi riutilizzabil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5511800"/>
            <a:ext cx="1023938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37903" name="Picture 15" descr="inserit espandibili riutilizzab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2138" y="551180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193925" y="47402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it-IT" altLang="it-IT" sz="2400">
              <a:solidFill>
                <a:schemeClr val="bg2"/>
              </a:solidFill>
            </a:endParaRPr>
          </a:p>
        </p:txBody>
      </p:sp>
      <p:graphicFrame>
        <p:nvGraphicFramePr>
          <p:cNvPr id="437265" name="Group 17"/>
          <p:cNvGraphicFramePr>
            <a:graphicFrameLocks noGrp="1"/>
          </p:cNvGraphicFramePr>
          <p:nvPr/>
        </p:nvGraphicFramePr>
        <p:xfrm>
          <a:off x="457200" y="1219200"/>
          <a:ext cx="8382000" cy="5119688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60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 di lavoro/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ambiente di lavoro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Dispositivo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migliore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Dispositivo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sconsigliato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01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Ambienti con alta T° e umidità - Lavoro fisico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9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Ambienti polverosi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80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Esposizione ripetuta a rumori di breve durata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80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Esposizione continua a rumori dannosi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80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Contemporaneità con altri dispositivi di protezione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7807" name="Rectangle 4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487362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/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GUIDA ALLA SCELTA DEL PROTETTORE AURICOLARE</a:t>
            </a:r>
          </a:p>
        </p:txBody>
      </p:sp>
      <p:sp>
        <p:nvSpPr>
          <p:cNvPr id="19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20" name="AutoShape 1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21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52425"/>
            <a:ext cx="8686800" cy="512763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700" b="1" smtClean="0">
                <a:latin typeface="Arial" pitchFamily="34" charset="0"/>
              </a:rPr>
              <a:t>DISPOSITIVI DI PROTEZIONE DELLE MANI</a:t>
            </a:r>
          </a:p>
        </p:txBody>
      </p:sp>
      <p:pic>
        <p:nvPicPr>
          <p:cNvPr id="118787" name="Picture 3" descr="guanti semimpermeabi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938" y="2028825"/>
            <a:ext cx="2524125" cy="27987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5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3838"/>
            <a:ext cx="86106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SCELTA DEI GUANTI DI PROTEZIONE 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019800" y="1524000"/>
            <a:ext cx="304800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Materiali taglienti, abrasivi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019800" y="914400"/>
            <a:ext cx="304800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Scivolamento della presa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553075" y="2133600"/>
            <a:ext cx="169545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Elettricità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465513" y="914400"/>
            <a:ext cx="2554287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Sostanze chimiche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468688" y="1524000"/>
            <a:ext cx="2551112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Spruzzi incandescenti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7243763" y="2133600"/>
            <a:ext cx="182880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Caldo/freddo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4343400" y="2952750"/>
            <a:ext cx="471805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Sensibilità tattile, destrezza 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6838950" y="3562350"/>
            <a:ext cx="2214563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Durata di utilizzo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4343400" y="3562350"/>
            <a:ext cx="252730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Variabilità del lavoro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4343400" y="5524500"/>
            <a:ext cx="4670425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Disponibilità taglie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4343400" y="4319588"/>
            <a:ext cx="4684713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Morbidezza, traspirabilità, cuciture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4343400" y="4924425"/>
            <a:ext cx="467995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Sostanze allergizzanti, irritanti </a:t>
            </a: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381000" y="5310188"/>
            <a:ext cx="0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381000" y="1676400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381000" y="3810000"/>
            <a:ext cx="1588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152400" y="6286500"/>
            <a:ext cx="72390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it-IT" altLang="it-IT" sz="2400" i="1">
                <a:solidFill>
                  <a:schemeClr val="tx2"/>
                </a:solidFill>
              </a:rPr>
              <a:t>Individuazione dei guanti idonei</a:t>
            </a:r>
            <a:r>
              <a:rPr lang="it-IT" altLang="it-IT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3467100" y="2133600"/>
            <a:ext cx="2095500" cy="609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Microrganismi</a:t>
            </a:r>
          </a:p>
        </p:txBody>
      </p:sp>
      <p:sp>
        <p:nvSpPr>
          <p:cNvPr id="119828" name="Rectangle 20"/>
          <p:cNvSpPr>
            <a:spLocks noChangeArrowheads="1"/>
          </p:cNvSpPr>
          <p:nvPr/>
        </p:nvSpPr>
        <p:spPr bwMode="auto">
          <a:xfrm>
            <a:off x="152400" y="4876800"/>
            <a:ext cx="4038600" cy="6096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ALTRI  FATTORI</a:t>
            </a:r>
          </a:p>
        </p:txBody>
      </p:sp>
      <p:sp>
        <p:nvSpPr>
          <p:cNvPr id="119829" name="Rectangle 21"/>
          <p:cNvSpPr>
            <a:spLocks noChangeArrowheads="1"/>
          </p:cNvSpPr>
          <p:nvPr/>
        </p:nvSpPr>
        <p:spPr bwMode="auto">
          <a:xfrm>
            <a:off x="152400" y="3257550"/>
            <a:ext cx="4038600" cy="6096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FATTORI ORGANIZZATIVI</a:t>
            </a:r>
          </a:p>
        </p:txBody>
      </p:sp>
      <p:sp>
        <p:nvSpPr>
          <p:cNvPr id="119830" name="Rectangle 22"/>
          <p:cNvSpPr>
            <a:spLocks noChangeArrowheads="1"/>
          </p:cNvSpPr>
          <p:nvPr/>
        </p:nvSpPr>
        <p:spPr bwMode="auto">
          <a:xfrm>
            <a:off x="152400" y="1524000"/>
            <a:ext cx="3200400" cy="6096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FATTORI DI RISCHIO</a:t>
            </a:r>
          </a:p>
        </p:txBody>
      </p:sp>
      <p:sp>
        <p:nvSpPr>
          <p:cNvPr id="23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24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25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AutoShape 2"/>
          <p:cNvSpPr>
            <a:spLocks noChangeArrowheads="1"/>
          </p:cNvSpPr>
          <p:nvPr/>
        </p:nvSpPr>
        <p:spPr bwMode="auto">
          <a:xfrm>
            <a:off x="228600" y="914400"/>
            <a:ext cx="8686800" cy="609600"/>
          </a:xfrm>
          <a:prstGeom prst="flowChartProcess">
            <a:avLst/>
          </a:prstGeom>
          <a:solidFill>
            <a:srgbClr val="FFCC99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I pittogrammi indicano da quali rischi i guanti proteggono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61925"/>
            <a:ext cx="8686800" cy="588963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FATTORI DI RISCHIO</a:t>
            </a:r>
            <a:r>
              <a:rPr lang="it-IT" altLang="it-IT" sz="3200" smtClean="0">
                <a:latin typeface="Arial" pitchFamily="34" charset="0"/>
              </a:rPr>
              <a:t>  </a:t>
            </a:r>
          </a:p>
        </p:txBody>
      </p:sp>
      <p:pic>
        <p:nvPicPr>
          <p:cNvPr id="120836" name="Picture 4" descr="EN388"/>
          <p:cNvPicPr>
            <a:picLocks noChangeAspect="1" noChangeArrowheads="1"/>
          </p:cNvPicPr>
          <p:nvPr/>
        </p:nvPicPr>
        <p:blipFill>
          <a:blip r:embed="rId3" cstate="print"/>
          <a:srcRect r="22748" b="29921"/>
          <a:stretch>
            <a:fillRect/>
          </a:stretch>
        </p:blipFill>
        <p:spPr bwMode="auto">
          <a:xfrm>
            <a:off x="395288" y="1828800"/>
            <a:ext cx="827087" cy="739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447800" y="2057400"/>
            <a:ext cx="3200400" cy="5111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200"/>
              <a:t>RISCHI MECCANICI</a:t>
            </a:r>
          </a:p>
        </p:txBody>
      </p:sp>
      <p:pic>
        <p:nvPicPr>
          <p:cNvPr id="120838" name="Picture 6" descr="EN374"/>
          <p:cNvPicPr>
            <a:picLocks noChangeAspect="1" noChangeArrowheads="1"/>
          </p:cNvPicPr>
          <p:nvPr/>
        </p:nvPicPr>
        <p:blipFill>
          <a:blip r:embed="rId4" cstate="print"/>
          <a:srcRect b="23308"/>
          <a:stretch>
            <a:fillRect/>
          </a:stretch>
        </p:blipFill>
        <p:spPr bwMode="auto">
          <a:xfrm>
            <a:off x="790575" y="3273425"/>
            <a:ext cx="1809750" cy="666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895600" y="3429000"/>
            <a:ext cx="5334000" cy="5111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200"/>
              <a:t>RISCHI CHIMICI E MICROBIOLOGICI</a:t>
            </a:r>
          </a:p>
        </p:txBody>
      </p:sp>
      <p:pic>
        <p:nvPicPr>
          <p:cNvPr id="120840" name="Picture 8" descr="EN388C"/>
          <p:cNvPicPr>
            <a:picLocks noChangeAspect="1" noChangeArrowheads="1"/>
          </p:cNvPicPr>
          <p:nvPr/>
        </p:nvPicPr>
        <p:blipFill>
          <a:blip r:embed="rId5" cstate="print"/>
          <a:srcRect b="29921"/>
          <a:stretch>
            <a:fillRect/>
          </a:stretch>
        </p:blipFill>
        <p:spPr bwMode="auto">
          <a:xfrm>
            <a:off x="4841875" y="2471738"/>
            <a:ext cx="1036638" cy="7064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172200" y="2667000"/>
            <a:ext cx="2765425" cy="5111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200"/>
              <a:t>TAGLIO DA LAMA</a:t>
            </a:r>
          </a:p>
        </p:txBody>
      </p:sp>
      <p:pic>
        <p:nvPicPr>
          <p:cNvPr id="120842" name="Picture 10" descr="EN407"/>
          <p:cNvPicPr>
            <a:picLocks noChangeAspect="1" noChangeArrowheads="1"/>
          </p:cNvPicPr>
          <p:nvPr/>
        </p:nvPicPr>
        <p:blipFill>
          <a:blip r:embed="rId6" cstate="print"/>
          <a:srcRect r="32611" b="33386"/>
          <a:stretch>
            <a:fillRect/>
          </a:stretch>
        </p:blipFill>
        <p:spPr bwMode="auto">
          <a:xfrm>
            <a:off x="422275" y="4227513"/>
            <a:ext cx="731838" cy="6381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20843" name="Picture 11" descr="EN388E"/>
          <p:cNvPicPr>
            <a:picLocks noChangeAspect="1" noChangeArrowheads="1"/>
          </p:cNvPicPr>
          <p:nvPr/>
        </p:nvPicPr>
        <p:blipFill>
          <a:blip r:embed="rId7" cstate="print"/>
          <a:srcRect b="26772"/>
          <a:stretch>
            <a:fillRect/>
          </a:stretch>
        </p:blipFill>
        <p:spPr bwMode="auto">
          <a:xfrm>
            <a:off x="2171700" y="5392738"/>
            <a:ext cx="857250" cy="757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3352800" y="5638800"/>
            <a:ext cx="4365625" cy="5111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200"/>
              <a:t>ELETTRICITA’ STATICA</a:t>
            </a: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1371600" y="4419600"/>
            <a:ext cx="2765425" cy="5111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200"/>
              <a:t>CALORE E FUOCO</a:t>
            </a:r>
          </a:p>
        </p:txBody>
      </p:sp>
      <p:pic>
        <p:nvPicPr>
          <p:cNvPr id="120846" name="Picture 14" descr="5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4267200"/>
            <a:ext cx="762000" cy="7858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6291263" y="4343400"/>
            <a:ext cx="1927225" cy="5302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200"/>
              <a:t>FREDDO</a:t>
            </a:r>
          </a:p>
        </p:txBody>
      </p:sp>
      <p:sp>
        <p:nvSpPr>
          <p:cNvPr id="1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7" name="AutoShape 1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8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5738"/>
            <a:ext cx="88392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GUANTI PER I RISCHI MECCANICI</a:t>
            </a:r>
          </a:p>
        </p:txBody>
      </p:sp>
      <p:graphicFrame>
        <p:nvGraphicFramePr>
          <p:cNvPr id="445443" name="Group 3"/>
          <p:cNvGraphicFramePr>
            <a:graphicFrameLocks noGrp="1"/>
          </p:cNvGraphicFramePr>
          <p:nvPr/>
        </p:nvGraphicFramePr>
        <p:xfrm>
          <a:off x="2590800" y="1397000"/>
          <a:ext cx="4038600" cy="3303904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61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XXX YYY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abcd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 10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20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21868" name="Picture 12" descr="EN388"/>
          <p:cNvPicPr>
            <a:picLocks noChangeAspect="1" noChangeArrowheads="1"/>
          </p:cNvPicPr>
          <p:nvPr/>
        </p:nvPicPr>
        <p:blipFill>
          <a:blip r:embed="rId3" cstate="print"/>
          <a:srcRect r="22748" b="29921"/>
          <a:stretch>
            <a:fillRect/>
          </a:stretch>
        </p:blipFill>
        <p:spPr bwMode="auto">
          <a:xfrm>
            <a:off x="3276600" y="2743200"/>
            <a:ext cx="1295400" cy="11604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304800" y="1066800"/>
            <a:ext cx="1828800" cy="685800"/>
          </a:xfrm>
          <a:prstGeom prst="wedgeRoundRectCallout">
            <a:avLst>
              <a:gd name="adj1" fmla="val 78907"/>
              <a:gd name="adj2" fmla="val 26620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400"/>
              <a:t>fabbricante</a:t>
            </a:r>
          </a:p>
        </p:txBody>
      </p:sp>
      <p:sp>
        <p:nvSpPr>
          <p:cNvPr id="41998" name="AutoShape 14"/>
          <p:cNvSpPr>
            <a:spLocks noChangeArrowheads="1"/>
          </p:cNvSpPr>
          <p:nvPr/>
        </p:nvSpPr>
        <p:spPr bwMode="auto">
          <a:xfrm>
            <a:off x="304800" y="2057400"/>
            <a:ext cx="1828800" cy="685800"/>
          </a:xfrm>
          <a:prstGeom prst="wedgeRoundRectCallout">
            <a:avLst>
              <a:gd name="adj1" fmla="val 78907"/>
              <a:gd name="adj2" fmla="val -31713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400"/>
              <a:t>modello</a:t>
            </a:r>
          </a:p>
        </p:txBody>
      </p:sp>
      <p:sp>
        <p:nvSpPr>
          <p:cNvPr id="41999" name="AutoShape 15"/>
          <p:cNvSpPr>
            <a:spLocks noChangeArrowheads="1"/>
          </p:cNvSpPr>
          <p:nvPr/>
        </p:nvSpPr>
        <p:spPr bwMode="auto">
          <a:xfrm>
            <a:off x="304800" y="2903538"/>
            <a:ext cx="2057400" cy="1524000"/>
          </a:xfrm>
          <a:prstGeom prst="wedgeRoundRectCallout">
            <a:avLst>
              <a:gd name="adj1" fmla="val 104398"/>
              <a:gd name="adj2" fmla="val -23019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400"/>
              <a:t>pittogramma</a:t>
            </a:r>
          </a:p>
          <a:p>
            <a:pPr algn="ctr"/>
            <a:r>
              <a:rPr lang="it-IT" altLang="it-IT" sz="2400"/>
              <a:t>per il rischio meccanico</a:t>
            </a: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7162800" y="1092200"/>
            <a:ext cx="1524000" cy="660400"/>
          </a:xfrm>
          <a:prstGeom prst="wedgeRoundRectCallout">
            <a:avLst>
              <a:gd name="adj1" fmla="val -90000"/>
              <a:gd name="adj2" fmla="val 26681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400"/>
              <a:t>taglia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6858000" y="1955800"/>
            <a:ext cx="2057400" cy="1168400"/>
          </a:xfrm>
          <a:prstGeom prst="wedgeRoundRectCallout">
            <a:avLst>
              <a:gd name="adj1" fmla="val -65741"/>
              <a:gd name="adj2" fmla="val 10731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400"/>
              <a:t>marcatura di conformità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4305300" y="3432175"/>
            <a:ext cx="2095500" cy="469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>
                <a:solidFill>
                  <a:schemeClr val="bg2"/>
                </a:solidFill>
              </a:rPr>
              <a:t>2    1    2    2</a:t>
            </a:r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2362200" y="4291013"/>
            <a:ext cx="2209800" cy="746125"/>
          </a:xfrm>
          <a:prstGeom prst="wedgeRoundRectCallout">
            <a:avLst>
              <a:gd name="adj1" fmla="val 49713"/>
              <a:gd name="adj2" fmla="val -117023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/>
              <a:t>resistenza all’abrasione (0-4)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3276600" y="5341938"/>
            <a:ext cx="2171700" cy="830262"/>
          </a:xfrm>
          <a:prstGeom prst="wedgeRoundRectCallout">
            <a:avLst>
              <a:gd name="adj1" fmla="val 32162"/>
              <a:gd name="adj2" fmla="val -235852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/>
              <a:t>resistenza al taglio (0-5)</a:t>
            </a: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6286500" y="4291013"/>
            <a:ext cx="2171700" cy="746125"/>
          </a:xfrm>
          <a:prstGeom prst="wedgeRoundRectCallout">
            <a:avLst>
              <a:gd name="adj1" fmla="val -56431"/>
              <a:gd name="adj2" fmla="val -115958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/>
              <a:t>resistenza alla perforazione (0-4)</a:t>
            </a:r>
          </a:p>
        </p:txBody>
      </p:sp>
      <p:sp>
        <p:nvSpPr>
          <p:cNvPr id="42006" name="AutoShape 22"/>
          <p:cNvSpPr>
            <a:spLocks noChangeArrowheads="1"/>
          </p:cNvSpPr>
          <p:nvPr/>
        </p:nvSpPr>
        <p:spPr bwMode="auto">
          <a:xfrm>
            <a:off x="5524500" y="5341938"/>
            <a:ext cx="2019300" cy="830262"/>
          </a:xfrm>
          <a:prstGeom prst="wedgeRoundRectCallout">
            <a:avLst>
              <a:gd name="adj1" fmla="val -48426"/>
              <a:gd name="adj2" fmla="val -238144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/>
              <a:t>resistenza allo strappo (0-4)</a:t>
            </a:r>
          </a:p>
        </p:txBody>
      </p:sp>
      <p:sp>
        <p:nvSpPr>
          <p:cNvPr id="1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6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7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guanti semimpermeabi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648200"/>
            <a:ext cx="1306513" cy="1447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22883" name="Picture 3" descr="guanti in kevlar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228600" y="2359025"/>
            <a:ext cx="1524000" cy="1524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22884" name="Picture 4" descr="guanti fibra tessile"/>
          <p:cNvPicPr>
            <a:picLocks noChangeAspect="1" noChangeArrowheads="1"/>
          </p:cNvPicPr>
          <p:nvPr/>
        </p:nvPicPr>
        <p:blipFill>
          <a:blip r:embed="rId5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6324600" y="1143000"/>
            <a:ext cx="1893888" cy="11318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22885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" y="204788"/>
            <a:ext cx="88392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GUANTI PER I RISCHI MECCANICI - esempi</a:t>
            </a:r>
          </a:p>
        </p:txBody>
      </p:sp>
      <p:pic>
        <p:nvPicPr>
          <p:cNvPr id="122886" name="Picture 6" descr="guanti fibra aramid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066800"/>
            <a:ext cx="1524000" cy="1066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43015" name="AutoShape 7"/>
          <p:cNvSpPr>
            <a:spLocks/>
          </p:cNvSpPr>
          <p:nvPr/>
        </p:nvSpPr>
        <p:spPr bwMode="auto">
          <a:xfrm>
            <a:off x="1981200" y="1444625"/>
            <a:ext cx="304800" cy="1865313"/>
          </a:xfrm>
          <a:prstGeom prst="rightBrace">
            <a:avLst>
              <a:gd name="adj1" fmla="val 5099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altLang="it-IT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286000" y="2032000"/>
            <a:ext cx="3276600" cy="7143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000"/>
              <a:t>Fibra Kevlar. Resistenza al taglio e calore per contatto</a:t>
            </a:r>
          </a:p>
        </p:txBody>
      </p:sp>
      <p:sp>
        <p:nvSpPr>
          <p:cNvPr id="43017" name="AutoShape 9"/>
          <p:cNvSpPr>
            <a:spLocks/>
          </p:cNvSpPr>
          <p:nvPr/>
        </p:nvSpPr>
        <p:spPr bwMode="auto">
          <a:xfrm rot="-5400000">
            <a:off x="7142162" y="2001838"/>
            <a:ext cx="346075" cy="1219200"/>
          </a:xfrm>
          <a:prstGeom prst="leftBrace">
            <a:avLst>
              <a:gd name="adj1" fmla="val 29358"/>
              <a:gd name="adj2" fmla="val 483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altLang="it-IT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867400" y="2743200"/>
            <a:ext cx="3048000" cy="10191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000"/>
              <a:t>Ricoperto in poliuretano. Resistenza al taglio e abrasione</a:t>
            </a:r>
          </a:p>
        </p:txBody>
      </p:sp>
      <p:pic>
        <p:nvPicPr>
          <p:cNvPr id="122891" name="Picture 11" descr="guanto per montaggi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7775" y="4281488"/>
            <a:ext cx="1828800" cy="10493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43020" name="AutoShape 12"/>
          <p:cNvSpPr>
            <a:spLocks/>
          </p:cNvSpPr>
          <p:nvPr/>
        </p:nvSpPr>
        <p:spPr bwMode="auto">
          <a:xfrm rot="-5400000">
            <a:off x="7069137" y="4821238"/>
            <a:ext cx="346075" cy="1828800"/>
          </a:xfrm>
          <a:prstGeom prst="leftBrace">
            <a:avLst>
              <a:gd name="adj1" fmla="val 44037"/>
              <a:gd name="adj2" fmla="val 483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altLang="it-IT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6477000" y="5908675"/>
            <a:ext cx="1524000" cy="4095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000"/>
              <a:t>Nitrile </a:t>
            </a:r>
          </a:p>
        </p:txBody>
      </p:sp>
      <p:sp>
        <p:nvSpPr>
          <p:cNvPr id="43022" name="AutoShape 14"/>
          <p:cNvSpPr>
            <a:spLocks/>
          </p:cNvSpPr>
          <p:nvPr/>
        </p:nvSpPr>
        <p:spPr bwMode="auto">
          <a:xfrm>
            <a:off x="1981200" y="4648200"/>
            <a:ext cx="304800" cy="1447800"/>
          </a:xfrm>
          <a:prstGeom prst="rightBrace">
            <a:avLst>
              <a:gd name="adj1" fmla="val 3958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altLang="it-IT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2362200" y="4724400"/>
            <a:ext cx="3429000" cy="13239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000"/>
              <a:t>Tessuto jersey impregnato in NBR (Nitrile-Buthadiene-Rubber). Protezione dall’ olio e grasso</a:t>
            </a:r>
          </a:p>
        </p:txBody>
      </p:sp>
      <p:sp>
        <p:nvSpPr>
          <p:cNvPr id="1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7" name="AutoShape 1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8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026" descr="EN374"/>
          <p:cNvPicPr>
            <a:picLocks noChangeAspect="1" noChangeArrowheads="1"/>
          </p:cNvPicPr>
          <p:nvPr/>
        </p:nvPicPr>
        <p:blipFill>
          <a:blip r:embed="rId3" cstate="print"/>
          <a:srcRect r="58449" b="23308"/>
          <a:stretch>
            <a:fillRect/>
          </a:stretch>
        </p:blipFill>
        <p:spPr bwMode="auto">
          <a:xfrm>
            <a:off x="6394450" y="1908175"/>
            <a:ext cx="682625" cy="606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23907" name="Rectangle 1027"/>
          <p:cNvSpPr>
            <a:spLocks noChangeArrowheads="1"/>
          </p:cNvSpPr>
          <p:nvPr/>
        </p:nvSpPr>
        <p:spPr bwMode="auto">
          <a:xfrm>
            <a:off x="152400" y="185738"/>
            <a:ext cx="8839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it-IT" altLang="it-IT" sz="2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GUANTI PER I RISCHI CHIMICI E MICRORGANISMI</a:t>
            </a:r>
          </a:p>
        </p:txBody>
      </p:sp>
      <p:sp>
        <p:nvSpPr>
          <p:cNvPr id="123908" name="Rectangle 1028"/>
          <p:cNvSpPr>
            <a:spLocks noChangeArrowheads="1"/>
          </p:cNvSpPr>
          <p:nvPr/>
        </p:nvSpPr>
        <p:spPr bwMode="auto">
          <a:xfrm>
            <a:off x="152400" y="2971800"/>
            <a:ext cx="8839200" cy="4953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it-IT" altLang="it-IT" sz="2000">
                <a:latin typeface="Arial" pitchFamily="34" charset="0"/>
                <a:cs typeface="Arial" pitchFamily="34" charset="0"/>
              </a:rPr>
              <a:t>Es: consultazione della tabella delle resistenze chimiche di un catalogo</a:t>
            </a:r>
          </a:p>
        </p:txBody>
      </p:sp>
      <p:graphicFrame>
        <p:nvGraphicFramePr>
          <p:cNvPr id="449541" name="Group 1029"/>
          <p:cNvGraphicFramePr>
            <a:graphicFrameLocks noGrp="1"/>
          </p:cNvGraphicFramePr>
          <p:nvPr/>
        </p:nvGraphicFramePr>
        <p:xfrm>
          <a:off x="381000" y="3657600"/>
          <a:ext cx="8382000" cy="28194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 sostanza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 guanto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Giudizio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Lattice naturale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Sconsigliato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Neoprene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Solvente (toluene)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Nitrile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Buono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PVC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Fluoroelastomero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Eccellente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23941" name="Picture 1064" descr="guanti in neopre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990600"/>
            <a:ext cx="2095500" cy="1863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23942" name="Picture 1065" descr="EN374"/>
          <p:cNvPicPr>
            <a:picLocks noChangeAspect="1" noChangeArrowheads="1"/>
          </p:cNvPicPr>
          <p:nvPr/>
        </p:nvPicPr>
        <p:blipFill>
          <a:blip r:embed="rId3" cstate="print"/>
          <a:srcRect l="50526" r="11578" b="23308"/>
          <a:stretch>
            <a:fillRect/>
          </a:stretch>
        </p:blipFill>
        <p:spPr bwMode="auto">
          <a:xfrm>
            <a:off x="2095500" y="1847850"/>
            <a:ext cx="685800" cy="666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9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0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152400" y="228600"/>
            <a:ext cx="8839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it-IT" altLang="it-IT" sz="2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GUANTI PER LA PROTEZIONE TERMICA</a:t>
            </a:r>
            <a:r>
              <a:rPr lang="it-IT" altLang="it-IT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5059" name="Picture 3" descr="guanti anti cal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49363"/>
            <a:ext cx="19208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EN407"/>
          <p:cNvPicPr>
            <a:picLocks noChangeAspect="1" noChangeArrowheads="1"/>
          </p:cNvPicPr>
          <p:nvPr/>
        </p:nvPicPr>
        <p:blipFill>
          <a:blip r:embed="rId4" cstate="print"/>
          <a:srcRect r="32611" b="33386"/>
          <a:stretch>
            <a:fillRect/>
          </a:stretch>
        </p:blipFill>
        <p:spPr bwMode="auto">
          <a:xfrm>
            <a:off x="3200400" y="4465638"/>
            <a:ext cx="960438" cy="739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5061" name="Picture 5" descr="EN388"/>
          <p:cNvPicPr>
            <a:picLocks noChangeAspect="1" noChangeArrowheads="1"/>
          </p:cNvPicPr>
          <p:nvPr/>
        </p:nvPicPr>
        <p:blipFill>
          <a:blip r:embed="rId5" cstate="print"/>
          <a:srcRect r="22748" b="29921"/>
          <a:stretch>
            <a:fillRect/>
          </a:stretch>
        </p:blipFill>
        <p:spPr bwMode="auto">
          <a:xfrm>
            <a:off x="2149475" y="4495800"/>
            <a:ext cx="827088" cy="739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149475" y="5516563"/>
            <a:ext cx="827088" cy="43973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200">
                <a:solidFill>
                  <a:schemeClr val="bg2"/>
                </a:solidFill>
              </a:rPr>
              <a:t>2122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200400" y="5486400"/>
            <a:ext cx="1265238" cy="43973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200">
                <a:solidFill>
                  <a:schemeClr val="bg2"/>
                </a:solidFill>
              </a:rPr>
              <a:t>41XX4X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4724400" y="927100"/>
            <a:ext cx="4191000" cy="5029200"/>
          </a:xfrm>
          <a:prstGeom prst="wedgeRoundRectCallout">
            <a:avLst>
              <a:gd name="adj1" fmla="val -59282"/>
              <a:gd name="adj2" fmla="val 40750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190500" indent="-190500" algn="ctr"/>
            <a:r>
              <a:rPr lang="it-IT" altLang="it-IT" sz="2400"/>
              <a:t>Livelli di prestazione</a:t>
            </a:r>
          </a:p>
          <a:p>
            <a:pPr marL="190500" indent="-190500" algn="just"/>
            <a:endParaRPr lang="it-IT" altLang="it-IT"/>
          </a:p>
          <a:p>
            <a:pPr marL="190500" indent="-190500" algn="just">
              <a:buFont typeface="Wingdings" pitchFamily="2" charset="2"/>
              <a:buChar char="Ø"/>
            </a:pPr>
            <a:r>
              <a:rPr lang="it-IT" altLang="it-IT"/>
              <a:t>Resistenza all’infiammabilità</a:t>
            </a:r>
          </a:p>
          <a:p>
            <a:pPr marL="190500" indent="-190500" algn="just">
              <a:buFont typeface="Wingdings" pitchFamily="2" charset="2"/>
              <a:buChar char="Ø"/>
            </a:pPr>
            <a:endParaRPr lang="it-IT" altLang="it-IT"/>
          </a:p>
          <a:p>
            <a:pPr marL="190500" indent="-190500" algn="just">
              <a:buFont typeface="Wingdings" pitchFamily="2" charset="2"/>
              <a:buChar char="Ø"/>
            </a:pPr>
            <a:r>
              <a:rPr lang="it-IT" altLang="it-IT"/>
              <a:t>Resistenza al calore da contatto</a:t>
            </a:r>
          </a:p>
          <a:p>
            <a:pPr marL="190500" indent="-190500" algn="just">
              <a:buFont typeface="Wingdings" pitchFamily="2" charset="2"/>
              <a:buChar char="Ø"/>
            </a:pPr>
            <a:endParaRPr lang="it-IT" altLang="it-IT"/>
          </a:p>
          <a:p>
            <a:pPr marL="190500" indent="-190500" algn="just">
              <a:buFont typeface="Wingdings" pitchFamily="2" charset="2"/>
              <a:buChar char="Ø"/>
            </a:pPr>
            <a:r>
              <a:rPr lang="it-IT" altLang="it-IT"/>
              <a:t>Resistenza al calore convettivo</a:t>
            </a:r>
          </a:p>
          <a:p>
            <a:pPr marL="190500" indent="-190500" algn="just">
              <a:buFont typeface="Wingdings" pitchFamily="2" charset="2"/>
              <a:buChar char="Ø"/>
            </a:pPr>
            <a:endParaRPr lang="it-IT" altLang="it-IT"/>
          </a:p>
          <a:p>
            <a:pPr marL="190500" indent="-190500" algn="just">
              <a:buFont typeface="Wingdings" pitchFamily="2" charset="2"/>
              <a:buChar char="Ø"/>
            </a:pPr>
            <a:r>
              <a:rPr lang="it-IT" altLang="it-IT"/>
              <a:t>Resistenza al calore radiante</a:t>
            </a:r>
          </a:p>
          <a:p>
            <a:pPr marL="190500" indent="-190500" algn="just">
              <a:buFont typeface="Wingdings" pitchFamily="2" charset="2"/>
              <a:buChar char="Ø"/>
            </a:pPr>
            <a:endParaRPr lang="it-IT" altLang="it-IT"/>
          </a:p>
          <a:p>
            <a:pPr marL="190500" indent="-190500" algn="just">
              <a:buFont typeface="Wingdings" pitchFamily="2" charset="2"/>
              <a:buChar char="Ø"/>
            </a:pPr>
            <a:r>
              <a:rPr lang="it-IT" altLang="it-IT"/>
              <a:t>Resistenza a piccoli spruzzi di metallo fuso</a:t>
            </a:r>
          </a:p>
          <a:p>
            <a:pPr marL="190500" indent="-190500" algn="just">
              <a:buFont typeface="Wingdings" pitchFamily="2" charset="2"/>
              <a:buChar char="Ø"/>
            </a:pPr>
            <a:endParaRPr lang="it-IT" altLang="it-IT"/>
          </a:p>
          <a:p>
            <a:pPr marL="190500" indent="-190500" algn="just">
              <a:buFont typeface="Wingdings" pitchFamily="2" charset="2"/>
              <a:buChar char="Ø"/>
            </a:pPr>
            <a:r>
              <a:rPr lang="it-IT" altLang="it-IT"/>
              <a:t>Resistenza a grandi  proiezioni di metallo fuso</a:t>
            </a:r>
          </a:p>
        </p:txBody>
      </p:sp>
      <p:sp>
        <p:nvSpPr>
          <p:cNvPr id="9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0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1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152400" y="87313"/>
            <a:ext cx="8839200" cy="588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it-IT" altLang="it-IT" sz="2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GUANTI PER LAVORI SOTTO TENSIONE</a:t>
            </a:r>
            <a:r>
              <a:rPr lang="it-IT" altLang="it-IT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14400"/>
            <a:ext cx="48006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33400" y="4953000"/>
          <a:ext cx="1295400" cy="731838"/>
        </p:xfrm>
        <a:graphic>
          <a:graphicData uri="http://schemas.openxmlformats.org/presentationml/2006/ole">
            <p:oleObj spid="_x0000_s1027" name="Fotografia di Photo Editor " r:id="rId5" imgW="638264" imgH="361809" progId="">
              <p:embed/>
            </p:oleObj>
          </a:graphicData>
        </a:graphic>
      </p:graphicFrame>
      <p:pic>
        <p:nvPicPr>
          <p:cNvPr id="2053" name="Picture 7" descr="TABELLA GUANTI ISOLANT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429000"/>
            <a:ext cx="51816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8" name="Rectangle 8"/>
          <p:cNvSpPr>
            <a:spLocks noChangeArrowheads="1"/>
          </p:cNvSpPr>
          <p:nvPr/>
        </p:nvSpPr>
        <p:spPr bwMode="auto">
          <a:xfrm>
            <a:off x="5181600" y="914400"/>
            <a:ext cx="3810000" cy="1676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it-IT" altLang="it-IT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CEI EN 60903 - CEI 11-3:</a:t>
            </a:r>
            <a:br>
              <a:rPr lang="it-IT" altLang="it-IT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it-IT" altLang="it-IT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Specifica per guanti e muffole di materiale isolante per lavori sotto per tensione</a:t>
            </a:r>
          </a:p>
        </p:txBody>
      </p:sp>
      <p:sp>
        <p:nvSpPr>
          <p:cNvPr id="7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8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9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452438"/>
            <a:ext cx="8839200" cy="9239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700" b="1" smtClean="0">
                <a:latin typeface="Arial" pitchFamily="34" charset="0"/>
              </a:rPr>
              <a:t>DISPOSITIVI DI PROTEZIONE </a:t>
            </a:r>
            <a:br>
              <a:rPr lang="it-IT" altLang="it-IT" sz="2700" b="1" smtClean="0">
                <a:latin typeface="Arial" pitchFamily="34" charset="0"/>
              </a:rPr>
            </a:br>
            <a:r>
              <a:rPr lang="it-IT" altLang="it-IT" sz="2700" b="1" smtClean="0">
                <a:latin typeface="Arial" pitchFamily="34" charset="0"/>
              </a:rPr>
              <a:t>DEGLI OCCHI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6248400" y="2133600"/>
          <a:ext cx="1905000" cy="1905000"/>
        </p:xfrm>
        <a:graphic>
          <a:graphicData uri="http://schemas.openxmlformats.org/presentationml/2006/ole">
            <p:oleObj spid="_x0000_s2054" name="Fotografia Photo Editor" r:id="rId4" imgW="1905266" imgH="1905266" progId="">
              <p:embed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4343400" y="2133600"/>
          <a:ext cx="1905000" cy="1905000"/>
        </p:xfrm>
        <a:graphic>
          <a:graphicData uri="http://schemas.openxmlformats.org/presentationml/2006/ole">
            <p:oleObj spid="_x0000_s2055" name="Fotografia Photo Editor" r:id="rId5" imgW="1905266" imgH="1905266" progId="">
              <p:embed/>
            </p:oleObj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2438400" y="2133600"/>
          <a:ext cx="1905000" cy="1905000"/>
        </p:xfrm>
        <a:graphic>
          <a:graphicData uri="http://schemas.openxmlformats.org/presentationml/2006/ole">
            <p:oleObj spid="_x0000_s2056" name="Fotografia Photo Editor" r:id="rId6" imgW="1905266" imgH="1905266" progId="">
              <p:embed/>
            </p:oleObj>
          </a:graphicData>
        </a:graphic>
      </p:graphicFrame>
      <p:graphicFrame>
        <p:nvGraphicFramePr>
          <p:cNvPr id="3077" name="Object 6"/>
          <p:cNvGraphicFramePr>
            <a:graphicFrameLocks noChangeAspect="1"/>
          </p:cNvGraphicFramePr>
          <p:nvPr/>
        </p:nvGraphicFramePr>
        <p:xfrm>
          <a:off x="533400" y="2133600"/>
          <a:ext cx="1905000" cy="1905000"/>
        </p:xfrm>
        <a:graphic>
          <a:graphicData uri="http://schemas.openxmlformats.org/presentationml/2006/ole">
            <p:oleObj spid="_x0000_s2057" name="Fotografia Photo Editor" r:id="rId7" imgW="1905266" imgH="1905266" progId="">
              <p:embed/>
            </p:oleObj>
          </a:graphicData>
        </a:graphic>
      </p:graphicFrame>
      <p:sp>
        <p:nvSpPr>
          <p:cNvPr id="7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8" name="AutoShape 1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9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piv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13843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09600" y="5486400"/>
            <a:ext cx="7924800" cy="7112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000"/>
              <a:t>Gli indumenti e le uniformi di lavoro, a meno che non proteggano da qualche rischio, non sono DPI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124200" y="1676400"/>
            <a:ext cx="5410200" cy="11874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D.P.I. è qualunque attrezzatura  debba essere indossata per proteggere da un rischio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124200" y="3276600"/>
            <a:ext cx="5410200" cy="15621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400"/>
              <a:t>I D.P.I. devono essere impiegati quando i rischi non possono essere evitati o sufficientemente ridotti con altri mezzi</a:t>
            </a:r>
            <a:endParaRPr lang="it-IT" altLang="it-IT" sz="2400">
              <a:solidFill>
                <a:srgbClr val="FF33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924800" cy="914400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it-IT" altLang="it-IT" sz="27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D.P.I.</a:t>
            </a:r>
            <a:br>
              <a:rPr lang="it-IT" altLang="it-IT" sz="27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r>
              <a:rPr lang="it-IT" altLang="it-IT" sz="2700" b="1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DISPOSITIVI DI PROTEZIONE INDIVIDUALI</a:t>
            </a:r>
            <a:endParaRPr lang="it-IT" altLang="it-IT" sz="2700" b="1" smtClean="0">
              <a:latin typeface="Arial" pitchFamily="34" charset="0"/>
            </a:endParaRPr>
          </a:p>
        </p:txBody>
      </p:sp>
      <p:sp>
        <p:nvSpPr>
          <p:cNvPr id="7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8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9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5288" y="1495425"/>
            <a:ext cx="83058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1700"/>
              <a:t>Lancio di detriti; collisione con oggetti statici; scivolamento; presenza di </a:t>
            </a:r>
          </a:p>
          <a:p>
            <a:pPr algn="ctr"/>
            <a:r>
              <a:rPr lang="it-IT" altLang="it-IT" sz="1700"/>
              <a:t>pulviscolo o particelle fini; abrasione; ustione da liquidi bollenti o solidi fusi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5288" y="2881313"/>
            <a:ext cx="828675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1700"/>
              <a:t>Contatto con parti in tensione o esposizione ad archi elettrici da cortocircuito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95288" y="4267200"/>
            <a:ext cx="8305800" cy="838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1700"/>
              <a:t>Radiazioni infrarosse; abbagliamento; radiazioni ultraviolette; laser 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71488" y="5876925"/>
            <a:ext cx="8239125" cy="7905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1700"/>
              <a:t>Penetrazione di polveri molto fini, aerosol, liquidi, fumi, vapori e gas, </a:t>
            </a:r>
          </a:p>
          <a:p>
            <a:pPr algn="ctr"/>
            <a:r>
              <a:rPr lang="it-IT" altLang="it-IT" sz="1700"/>
              <a:t>agenti/virus biologici</a:t>
            </a:r>
            <a:endParaRPr lang="it-IT" altLang="it-IT" sz="2000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171450"/>
            <a:ext cx="88392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TIPOLOGIE DI RISCHI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3443288" y="885825"/>
            <a:ext cx="2667000" cy="6096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MECCANICI</a:t>
            </a:r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3443288" y="2271713"/>
            <a:ext cx="2686050" cy="6096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ELETTRICI</a:t>
            </a:r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3443288" y="5267325"/>
            <a:ext cx="2667000" cy="6096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CHIMICI</a:t>
            </a:r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3443288" y="3657600"/>
            <a:ext cx="2743200" cy="6096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RADIAZIONI</a:t>
            </a:r>
            <a:r>
              <a:rPr lang="it-IT" altLang="it-IT" sz="240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altLang="it-IT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91" name="Picture 11" descr="IN004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488" y="890588"/>
            <a:ext cx="6858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AutoShape 12"/>
          <p:cNvSpPr>
            <a:spLocks noChangeArrowheads="1"/>
          </p:cNvSpPr>
          <p:nvPr/>
        </p:nvSpPr>
        <p:spPr bwMode="auto">
          <a:xfrm flipH="1">
            <a:off x="5538788" y="2271713"/>
            <a:ext cx="457200" cy="704850"/>
          </a:xfrm>
          <a:prstGeom prst="lightningBol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>
              <a:rot lat="20399980" lon="18600000" rev="0"/>
            </a:camera>
            <a:lightRig rig="legacyFlat3" dir="b"/>
          </a:scene3d>
          <a:sp3d extrusionH="100000" prstMaterial="legacyMetal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it-IT" altLang="it-IT"/>
          </a:p>
        </p:txBody>
      </p:sp>
      <p:pic>
        <p:nvPicPr>
          <p:cNvPr id="46093" name="Picture 13" descr="PROVETU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488" y="5267325"/>
            <a:ext cx="4365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7" descr="BD06716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568700"/>
            <a:ext cx="6683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6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7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61925"/>
            <a:ext cx="87630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MARCATURA DEL D.P.I.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105150" y="3624263"/>
            <a:ext cx="3143250" cy="485775"/>
          </a:xfrm>
          <a:prstGeom prst="rect">
            <a:avLst/>
          </a:prstGeom>
          <a:solidFill>
            <a:schemeClr val="tx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>
                <a:solidFill>
                  <a:schemeClr val="bg2"/>
                </a:solidFill>
              </a:rPr>
              <a:t>I  EN 166  CE  3  F</a:t>
            </a: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1047750" y="4757738"/>
            <a:ext cx="2057400" cy="982662"/>
          </a:xfrm>
          <a:prstGeom prst="wedgeRoundRectCallout">
            <a:avLst>
              <a:gd name="adj1" fmla="val 101931"/>
              <a:gd name="adj2" fmla="val -126093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200"/>
              <a:t>Norma di riferimento</a:t>
            </a:r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227013" y="3141663"/>
            <a:ext cx="2209800" cy="952500"/>
          </a:xfrm>
          <a:prstGeom prst="wedgeRoundRectCallout">
            <a:avLst>
              <a:gd name="adj1" fmla="val 89153"/>
              <a:gd name="adj2" fmla="val 24167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200"/>
              <a:t>Identificazione del fabbricante</a:t>
            </a: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3406775" y="4757738"/>
            <a:ext cx="2057400" cy="939800"/>
          </a:xfrm>
          <a:prstGeom prst="wedgeRoundRectCallout">
            <a:avLst>
              <a:gd name="adj1" fmla="val 29014"/>
              <a:gd name="adj2" fmla="val -129560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200"/>
              <a:t>Marcatura di conformità</a:t>
            </a:r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5867400" y="4800600"/>
            <a:ext cx="2057400" cy="896938"/>
          </a:xfrm>
          <a:prstGeom prst="wedgeRoundRectCallout">
            <a:avLst>
              <a:gd name="adj1" fmla="val -64662"/>
              <a:gd name="adj2" fmla="val -137079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200"/>
              <a:t>Campo di utilizzo</a:t>
            </a: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2819400" y="963613"/>
          <a:ext cx="3429000" cy="1973262"/>
        </p:xfrm>
        <a:graphic>
          <a:graphicData uri="http://schemas.openxmlformats.org/presentationml/2006/ole">
            <p:oleObj spid="_x0000_s3075" name="Fotografia Photo Editor" r:id="rId4" imgW="1905266" imgH="1905266" progId="">
              <p:embed/>
            </p:oleObj>
          </a:graphicData>
        </a:graphic>
      </p:graphicFrame>
      <p:sp>
        <p:nvSpPr>
          <p:cNvPr id="4105" name="AutoShape 9"/>
          <p:cNvSpPr>
            <a:spLocks noChangeArrowheads="1"/>
          </p:cNvSpPr>
          <p:nvPr/>
        </p:nvSpPr>
        <p:spPr bwMode="auto">
          <a:xfrm rot="-5400000">
            <a:off x="2782094" y="2577307"/>
            <a:ext cx="1508125" cy="5857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3406775" y="2030413"/>
            <a:ext cx="306388" cy="8413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altLang="it-IT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819400" y="963613"/>
            <a:ext cx="27813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/>
              <a:t>Montatura</a:t>
            </a: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6629400" y="3170238"/>
            <a:ext cx="2362200" cy="939800"/>
          </a:xfrm>
          <a:prstGeom prst="wedgeRoundRectCallout">
            <a:avLst>
              <a:gd name="adj1" fmla="val -76477"/>
              <a:gd name="adj2" fmla="val 22972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200"/>
              <a:t>*Resistenza meccanica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0" y="5978525"/>
            <a:ext cx="25892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000"/>
              <a:t>* Dove applicabile</a:t>
            </a:r>
          </a:p>
        </p:txBody>
      </p:sp>
      <p:sp>
        <p:nvSpPr>
          <p:cNvPr id="1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5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6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921000" y="3270250"/>
            <a:ext cx="3429000" cy="485775"/>
          </a:xfrm>
          <a:prstGeom prst="rect">
            <a:avLst/>
          </a:prstGeom>
          <a:solidFill>
            <a:schemeClr val="tx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>
                <a:solidFill>
                  <a:schemeClr val="bg2"/>
                </a:solidFill>
              </a:rPr>
              <a:t>3 – 2,5  I  1  S  9  N K</a:t>
            </a: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328613" y="2281238"/>
            <a:ext cx="2057400" cy="982662"/>
          </a:xfrm>
          <a:prstGeom prst="wedgeRoundRectCallout">
            <a:avLst>
              <a:gd name="adj1" fmla="val 83102"/>
              <a:gd name="adj2" fmla="val 74069"/>
              <a:gd name="adj3" fmla="val 16667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200"/>
              <a:t>Tipo di filtro:</a:t>
            </a:r>
          </a:p>
          <a:p>
            <a:pPr algn="ctr"/>
            <a:r>
              <a:rPr lang="it-IT" altLang="it-IT" sz="2200"/>
              <a:t>da 2 a 6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442913" y="5391150"/>
            <a:ext cx="2209800" cy="952500"/>
          </a:xfrm>
          <a:prstGeom prst="wedgeRoundRectCallout">
            <a:avLst>
              <a:gd name="adj1" fmla="val 125361"/>
              <a:gd name="adj2" fmla="val -231167"/>
              <a:gd name="adj3" fmla="val 16667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200"/>
              <a:t>Identificazione del fabbricante</a:t>
            </a: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6451600" y="3632200"/>
            <a:ext cx="2628900" cy="939800"/>
          </a:xfrm>
          <a:prstGeom prst="wedgeRoundRectCallout">
            <a:avLst>
              <a:gd name="adj1" fmla="val -80194"/>
              <a:gd name="adj2" fmla="val -47130"/>
              <a:gd name="adj3" fmla="val 16667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200"/>
              <a:t>Resistenza all’appannamento</a:t>
            </a: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2895600" y="5105400"/>
            <a:ext cx="2057400" cy="704850"/>
          </a:xfrm>
          <a:prstGeom prst="wedgeRoundRectCallout">
            <a:avLst>
              <a:gd name="adj1" fmla="val 34412"/>
              <a:gd name="adj2" fmla="val -246398"/>
              <a:gd name="adj3" fmla="val 16667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200"/>
              <a:t>Classe ottica: da 1 a 3</a:t>
            </a: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2971800" y="846138"/>
          <a:ext cx="3429000" cy="1973262"/>
        </p:xfrm>
        <a:graphic>
          <a:graphicData uri="http://schemas.openxmlformats.org/presentationml/2006/ole">
            <p:oleObj spid="_x0000_s4099" name="Fotografia Photo Editor" r:id="rId4" imgW="1905266" imgH="1905266" progId="">
              <p:embed/>
            </p:oleObj>
          </a:graphicData>
        </a:graphic>
      </p:graphicFrame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971800" y="846138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/>
              <a:t>Oculari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-5400000">
            <a:off x="4252913" y="2528888"/>
            <a:ext cx="992187" cy="5857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214313" y="3937000"/>
            <a:ext cx="2057400" cy="1009650"/>
          </a:xfrm>
          <a:prstGeom prst="wedgeRoundRectCallout">
            <a:avLst>
              <a:gd name="adj1" fmla="val 129014"/>
              <a:gd name="adj2" fmla="val -73111"/>
              <a:gd name="adj3" fmla="val 16667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200"/>
              <a:t>Grado di protezione da luce solare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5041900" y="5638800"/>
            <a:ext cx="1828800" cy="704850"/>
          </a:xfrm>
          <a:prstGeom prst="wedgeRoundRectCallout">
            <a:avLst>
              <a:gd name="adj1" fmla="val -53301"/>
              <a:gd name="adj2" fmla="val -333782"/>
              <a:gd name="adj3" fmla="val 16667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200"/>
              <a:t>Resistenza meccanica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5816600" y="4787900"/>
            <a:ext cx="1676400" cy="736600"/>
          </a:xfrm>
          <a:prstGeom prst="wedgeRoundRectCallout">
            <a:avLst>
              <a:gd name="adj1" fmla="val -77273"/>
              <a:gd name="adj2" fmla="val -201509"/>
              <a:gd name="adj3" fmla="val 16667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200"/>
              <a:t>Campo di utilizzo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6464300" y="2378075"/>
            <a:ext cx="2628900" cy="939800"/>
          </a:xfrm>
          <a:prstGeom prst="wedgeRoundRectCallout">
            <a:avLst>
              <a:gd name="adj1" fmla="val -62319"/>
              <a:gd name="adj2" fmla="val 66384"/>
              <a:gd name="adj3" fmla="val 16667"/>
            </a:avLst>
          </a:prstGeom>
          <a:solidFill>
            <a:srgbClr val="CCFF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200"/>
              <a:t>Resistenza all’abrasione</a:t>
            </a:r>
          </a:p>
        </p:txBody>
      </p:sp>
      <p:sp>
        <p:nvSpPr>
          <p:cNvPr id="130062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058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MARCATURA DEL D.P.I.</a:t>
            </a:r>
          </a:p>
        </p:txBody>
      </p:sp>
      <p:sp>
        <p:nvSpPr>
          <p:cNvPr id="1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6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7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57188" y="1765300"/>
            <a:ext cx="4062412" cy="5111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altLang="it-IT" sz="2200">
                <a:latin typeface="Arial" pitchFamily="34" charset="0"/>
                <a:cs typeface="Arial" pitchFamily="34" charset="0"/>
              </a:rPr>
              <a:t>AMBIENTE DI LAVORO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57188" y="3633788"/>
            <a:ext cx="4062412" cy="5111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altLang="it-IT" sz="2200">
                <a:latin typeface="Arial" pitchFamily="34" charset="0"/>
                <a:cs typeface="Arial" pitchFamily="34" charset="0"/>
              </a:rPr>
              <a:t>TEMPO DI UTILIZZO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381000" y="5181600"/>
            <a:ext cx="4038600" cy="5111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altLang="it-IT" sz="2200">
                <a:latin typeface="Arial" pitchFamily="34" charset="0"/>
                <a:cs typeface="Arial" pitchFamily="34" charset="0"/>
              </a:rPr>
              <a:t>LAVORATORE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800600" y="952500"/>
            <a:ext cx="3908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Temperatura ambiente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800600" y="1409700"/>
            <a:ext cx="3908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Sbalzi di Temperatura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800600" y="1866900"/>
            <a:ext cx="3908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Corretta visione dei colori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800600" y="2324100"/>
            <a:ext cx="3908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Presenza di elementi abrasivi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800600" y="2781300"/>
            <a:ext cx="3908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Presenza di solventi o corrosivi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4800600" y="3503613"/>
            <a:ext cx="2003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Peso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6781800" y="3503613"/>
            <a:ext cx="1905000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Aerazione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4800600" y="3960813"/>
            <a:ext cx="3908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Qualità ottica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4824413" y="4610100"/>
            <a:ext cx="3908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Campo visivo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4824413" y="5067300"/>
            <a:ext cx="3924300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Dimensioni e peso</a:t>
            </a: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4824413" y="5981700"/>
            <a:ext cx="3908425" cy="346075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Correzione ottica</a:t>
            </a: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4824413" y="5524500"/>
            <a:ext cx="3908425" cy="3492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Compatibilità con altri D.P.I.</a:t>
            </a:r>
          </a:p>
        </p:txBody>
      </p:sp>
      <p:sp>
        <p:nvSpPr>
          <p:cNvPr id="131089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185738"/>
            <a:ext cx="82296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SCELTA DELLA PROTEZIONE APPROPRIATA</a:t>
            </a:r>
          </a:p>
        </p:txBody>
      </p:sp>
      <p:sp>
        <p:nvSpPr>
          <p:cNvPr id="47122" name="AutoShape 18"/>
          <p:cNvSpPr>
            <a:spLocks/>
          </p:cNvSpPr>
          <p:nvPr/>
        </p:nvSpPr>
        <p:spPr bwMode="auto">
          <a:xfrm>
            <a:off x="4572000" y="914400"/>
            <a:ext cx="152400" cy="2286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altLang="it-IT"/>
          </a:p>
        </p:txBody>
      </p:sp>
      <p:sp>
        <p:nvSpPr>
          <p:cNvPr id="47123" name="AutoShape 19"/>
          <p:cNvSpPr>
            <a:spLocks/>
          </p:cNvSpPr>
          <p:nvPr/>
        </p:nvSpPr>
        <p:spPr bwMode="auto">
          <a:xfrm>
            <a:off x="4572000" y="3352800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altLang="it-IT"/>
          </a:p>
        </p:txBody>
      </p:sp>
      <p:sp>
        <p:nvSpPr>
          <p:cNvPr id="47124" name="AutoShape 20"/>
          <p:cNvSpPr>
            <a:spLocks/>
          </p:cNvSpPr>
          <p:nvPr/>
        </p:nvSpPr>
        <p:spPr bwMode="auto">
          <a:xfrm>
            <a:off x="4521200" y="4572000"/>
            <a:ext cx="228600" cy="1828800"/>
          </a:xfrm>
          <a:prstGeom prst="leftBrace">
            <a:avLst>
              <a:gd name="adj1" fmla="val 66667"/>
              <a:gd name="adj2" fmla="val 5208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altLang="it-IT"/>
          </a:p>
        </p:txBody>
      </p:sp>
      <p:sp>
        <p:nvSpPr>
          <p:cNvPr id="21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22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23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28625"/>
            <a:ext cx="8763000" cy="512763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700" b="1" smtClean="0">
                <a:latin typeface="Arial" pitchFamily="34" charset="0"/>
              </a:rPr>
              <a:t>DISPOSITIVI DI PROTEZIONE DEI PIEDI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3619500" y="2476500"/>
          <a:ext cx="1905000" cy="1905000"/>
        </p:xfrm>
        <a:graphic>
          <a:graphicData uri="http://schemas.openxmlformats.org/presentationml/2006/ole">
            <p:oleObj spid="_x0000_s5125" name="Fotografia Photo Editor" r:id="rId4" imgW="1905266" imgH="1905266" progId="">
              <p:embed/>
            </p:oleObj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5524500" y="2476500"/>
          <a:ext cx="1905000" cy="1905000"/>
        </p:xfrm>
        <a:graphic>
          <a:graphicData uri="http://schemas.openxmlformats.org/presentationml/2006/ole">
            <p:oleObj spid="_x0000_s5126" name="Fotografia Photo Editor" r:id="rId5" imgW="1905266" imgH="1905266" progId="">
              <p:embed/>
            </p:oleObj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1714500" y="2476500"/>
          <a:ext cx="1905000" cy="1905000"/>
        </p:xfrm>
        <a:graphic>
          <a:graphicData uri="http://schemas.openxmlformats.org/presentationml/2006/ole">
            <p:oleObj spid="_x0000_s5127" name="Fotografia Photo Editor" r:id="rId6" imgW="1905266" imgH="1905266" progId="">
              <p:embed/>
            </p:oleObj>
          </a:graphicData>
        </a:graphic>
      </p:graphicFrame>
      <p:sp>
        <p:nvSpPr>
          <p:cNvPr id="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7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8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1000" y="1447800"/>
            <a:ext cx="8534400" cy="685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1700"/>
              <a:t>Caduta di oggetti; perforazione della suola; scivolamento; abrasioni; vibrazioni;</a:t>
            </a:r>
          </a:p>
          <a:p>
            <a:pPr algn="ctr"/>
            <a:r>
              <a:rPr lang="it-IT" altLang="it-IT" sz="1700"/>
              <a:t>urti al malleolo e caviglia; urti o schiacciamento del metatarso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1000" y="2819400"/>
            <a:ext cx="8534400" cy="457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1700"/>
              <a:t>Accumulo di cariche elettrostatiche; contatto con parti in tensione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61950" y="4267200"/>
            <a:ext cx="8534400" cy="685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1700"/>
              <a:t>Calore per contatto; calore radiante; fuoco/fiamme; freddo/intemperie; </a:t>
            </a:r>
          </a:p>
          <a:p>
            <a:pPr algn="ctr"/>
            <a:r>
              <a:rPr lang="it-IT" altLang="it-IT" sz="1700"/>
              <a:t>proiezione di materiali incandescente 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61950" y="5876925"/>
            <a:ext cx="8534400" cy="6000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1700"/>
              <a:t>Penetrazione di polveri o prodotti nocivi; gocciolamento di prodotti chimici </a:t>
            </a:r>
          </a:p>
          <a:p>
            <a:pPr algn="ctr"/>
            <a:r>
              <a:rPr lang="it-IT" altLang="it-IT" sz="1700"/>
              <a:t>aggressivi; contaminazione chimica batteriologica</a:t>
            </a:r>
            <a:endParaRPr lang="it-IT" altLang="it-IT" sz="2000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85738"/>
            <a:ext cx="85344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TIPOLOGIE DI RISCHI</a:t>
            </a: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3200400" y="990600"/>
            <a:ext cx="2667000" cy="461963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MECCANICI</a:t>
            </a: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3200400" y="2362200"/>
            <a:ext cx="2686050" cy="4572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ELETTRICI</a:t>
            </a: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3200400" y="5334000"/>
            <a:ext cx="2667000" cy="5334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CHIMICI</a:t>
            </a: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3200400" y="3733800"/>
            <a:ext cx="2667000" cy="5334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TERMICI</a:t>
            </a:r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 flipH="1">
            <a:off x="5295900" y="2209800"/>
            <a:ext cx="457200" cy="704850"/>
          </a:xfrm>
          <a:prstGeom prst="lightningBol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>
              <a:rot lat="20399980" lon="18600000" rev="0"/>
            </a:camera>
            <a:lightRig rig="legacyFlat3" dir="b"/>
          </a:scene3d>
          <a:sp3d extrusionH="100000" prstMaterial="legacyMetal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it-IT" altLang="it-IT"/>
          </a:p>
        </p:txBody>
      </p:sp>
      <p:pic>
        <p:nvPicPr>
          <p:cNvPr id="48140" name="Picture 12" descr="PROVET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257800"/>
            <a:ext cx="4365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13" descr="IN0048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842963"/>
            <a:ext cx="6858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14" descr="fuo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1219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6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7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0018" name="Group 2"/>
          <p:cNvGraphicFramePr>
            <a:graphicFrameLocks noGrp="1"/>
          </p:cNvGraphicFramePr>
          <p:nvPr/>
        </p:nvGraphicFramePr>
        <p:xfrm>
          <a:off x="228600" y="1143000"/>
          <a:ext cx="8686800" cy="499745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949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Calzature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 Lavoro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(EN 347</a:t>
                      </a: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Categoria</a:t>
                      </a: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O)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Calzature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Protettive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(EN 346</a:t>
                      </a: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Categoria P)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Calzature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 Sicurezza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(EN 345 – Categoria S)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24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Assicurano Comfort e solidità definite da norma europea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Assicurano Comfort e solidità definite da norma europea.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Sono dotate di puntale protettivo per le dita in caso di urti pari a 100J e di schiacciamento sotto un carico massimo di 1000daN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Assicurano Comfort e solidità definite da norma europea.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Sono dotate di puntale protettivo per le dita in caso di urti pari a 200J e di schiacciamento sotto un carico massimo di 1500daN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4161" name="Rectangle 18"/>
          <p:cNvSpPr>
            <a:spLocks noGrp="1" noChangeArrowheads="1"/>
          </p:cNvSpPr>
          <p:nvPr>
            <p:ph type="title"/>
          </p:nvPr>
        </p:nvSpPr>
        <p:spPr>
          <a:xfrm>
            <a:off x="304800" y="261938"/>
            <a:ext cx="85344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CATEGORIE</a:t>
            </a:r>
          </a:p>
        </p:txBody>
      </p:sp>
      <p:sp>
        <p:nvSpPr>
          <p:cNvPr id="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5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066" name="Group 2"/>
          <p:cNvGraphicFramePr>
            <a:graphicFrameLocks noGrp="1"/>
          </p:cNvGraphicFramePr>
          <p:nvPr/>
        </p:nvGraphicFramePr>
        <p:xfrm>
          <a:off x="381000" y="990600"/>
          <a:ext cx="8229600" cy="557847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20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Codice Denominazione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Classificazione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52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Scarpe in pelle o altri materiali,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 eccezione della gomma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pura o delle scarpe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completamente in polimero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C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10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Scarpe completamente in gomma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scarpe in polimero (scarpe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vulcanizzate o sagomate)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170" name="Object 16"/>
          <p:cNvGraphicFramePr>
            <a:graphicFrameLocks noChangeAspect="1"/>
          </p:cNvGraphicFramePr>
          <p:nvPr/>
        </p:nvGraphicFramePr>
        <p:xfrm>
          <a:off x="6629400" y="1981200"/>
          <a:ext cx="1771650" cy="1771650"/>
        </p:xfrm>
        <a:graphic>
          <a:graphicData uri="http://schemas.openxmlformats.org/presentationml/2006/ole">
            <p:oleObj spid="_x0000_s6148" name="Fotografia Photo Editor" r:id="rId4" imgW="1905266" imgH="1905266" progId="">
              <p:embed/>
            </p:oleObj>
          </a:graphicData>
        </a:graphic>
      </p:graphicFrame>
      <p:graphicFrame>
        <p:nvGraphicFramePr>
          <p:cNvPr id="7171" name="Object 17"/>
          <p:cNvGraphicFramePr>
            <a:graphicFrameLocks noChangeAspect="1"/>
          </p:cNvGraphicFramePr>
          <p:nvPr/>
        </p:nvGraphicFramePr>
        <p:xfrm>
          <a:off x="6934200" y="4267200"/>
          <a:ext cx="1489075" cy="1752600"/>
        </p:xfrm>
        <a:graphic>
          <a:graphicData uri="http://schemas.openxmlformats.org/presentationml/2006/ole">
            <p:oleObj spid="_x0000_s6149" name="Fotografia Photo Editor" r:id="rId5" imgW="1905266" imgH="1905266" progId="">
              <p:embed/>
            </p:oleObj>
          </a:graphicData>
        </a:graphic>
      </p:graphicFrame>
      <p:sp>
        <p:nvSpPr>
          <p:cNvPr id="135186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223838"/>
            <a:ext cx="82296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CLASSIFICAZIONE</a:t>
            </a:r>
          </a:p>
        </p:txBody>
      </p:sp>
      <p:sp>
        <p:nvSpPr>
          <p:cNvPr id="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7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8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0488"/>
            <a:ext cx="83820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SISTEMA DI CLASSIFICAZIONE DELLE SCARPE</a:t>
            </a:r>
          </a:p>
        </p:txBody>
      </p:sp>
      <p:graphicFrame>
        <p:nvGraphicFramePr>
          <p:cNvPr id="474170" name="Group 58"/>
          <p:cNvGraphicFramePr>
            <a:graphicFrameLocks noGrp="1"/>
          </p:cNvGraphicFramePr>
          <p:nvPr/>
        </p:nvGraphicFramePr>
        <p:xfrm>
          <a:off x="228600" y="914400"/>
          <a:ext cx="8686800" cy="5313363"/>
        </p:xfrm>
        <a:graphic>
          <a:graphicData uri="http://schemas.openxmlformats.org/drawingml/2006/table">
            <a:tbl>
              <a:tblPr/>
              <a:tblGrid>
                <a:gridCol w="623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33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1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068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Categorie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Requisiti essenziali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Requisiti integrativi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 o  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Dotazione di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Area tallone chiusa. Antistatica. Assorbimento energia area tallone. Resistenza suola agli oli.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Come S1, P1, O1, + materiale tomaia resistente alla penetrazione all’acqua.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Come S2, P2, O2, + resistenza penetrazione suola a lamina d’acciaio.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Antistatica. Assorbimento energia area tallone. Resistenza suola e tomaia agli oli.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Come S4, P4, O4, + resistenza penetrazione suola con lamina d’acciaio.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5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7638"/>
            <a:ext cx="86106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REQUISITI AGGIUNTIVI</a:t>
            </a:r>
            <a:r>
              <a:rPr lang="it-IT" altLang="it-IT" sz="2400" b="1" smtClean="0"/>
              <a:t> </a:t>
            </a:r>
          </a:p>
        </p:txBody>
      </p:sp>
      <p:graphicFrame>
        <p:nvGraphicFramePr>
          <p:cNvPr id="476163" name="Group 3"/>
          <p:cNvGraphicFramePr>
            <a:graphicFrameLocks noGrp="1"/>
          </p:cNvGraphicFramePr>
          <p:nvPr/>
        </p:nvGraphicFramePr>
        <p:xfrm>
          <a:off x="228600" y="838200"/>
          <a:ext cx="8763000" cy="5476873"/>
        </p:xfrm>
        <a:graphic>
          <a:graphicData uri="http://schemas.openxmlformats.org/drawingml/2006/table">
            <a:tbl>
              <a:tblPr/>
              <a:tblGrid>
                <a:gridCol w="1430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5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6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SIMBOLO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REQUISITO/CARATTERISTICHE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PRESTAZIONE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Resistenza alla perforazione della suola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≥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1000 N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Assorbimento energia in zona tallone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≥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20 J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0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Calzatura antistatica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 0,1 e 1000 M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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0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Calzatura conduttiva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0,1 M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11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WRU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Penetrazione e assorbimento di acqua della tomaia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≥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60 min.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CI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Isolamento dal freddo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Prova a – 20° C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1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HI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Isolamento dal caldo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Prova a 150° C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0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HRO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Resistenza al calore per contatto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Prova a 300° C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02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ORO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Resistenza agli idrocarburi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Aumento vol. 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≤ 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1249" name="Picture 49" descr="sim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09700"/>
            <a:ext cx="533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0" name="Picture 50" descr="sim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7600" y="58547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1" name="Picture 51" descr="sim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7600" y="48006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2" name="Picture 52" descr="sim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2291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3" name="Picture 53" descr="sim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36322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4" name="Picture 54" descr="sim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2489200"/>
            <a:ext cx="5000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5" name="Picture 55" descr="sim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19431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2" name="AutoShape 1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3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uanti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2051050"/>
            <a:ext cx="1654175" cy="1414463"/>
          </a:xfrm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90600" y="3276600"/>
            <a:ext cx="5380038" cy="1625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000"/>
              <a:t>I D.P.I. devono essere:</a:t>
            </a:r>
          </a:p>
          <a:p>
            <a:pPr>
              <a:buFontTx/>
              <a:buChar char="•"/>
            </a:pPr>
            <a:r>
              <a:rPr lang="it-IT" altLang="it-IT" sz="2000"/>
              <a:t> adeguati al rischio da prevenire</a:t>
            </a:r>
          </a:p>
          <a:p>
            <a:pPr>
              <a:buFontTx/>
              <a:buChar char="•"/>
            </a:pPr>
            <a:r>
              <a:rPr lang="it-IT" altLang="it-IT" sz="2000"/>
              <a:t> adeguati alle condizioni del luogo di lavoro</a:t>
            </a:r>
          </a:p>
          <a:p>
            <a:pPr>
              <a:buFontTx/>
              <a:buChar char="•"/>
            </a:pPr>
            <a:r>
              <a:rPr lang="it-IT" altLang="it-IT" sz="2000"/>
              <a:t> ergonomici</a:t>
            </a:r>
          </a:p>
          <a:p>
            <a:pPr>
              <a:buFontTx/>
              <a:buChar char="•"/>
            </a:pPr>
            <a:r>
              <a:rPr lang="it-IT" altLang="it-IT" sz="2000"/>
              <a:t> adattabili all'utilizzatore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9697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000" smtClean="0">
                <a:latin typeface="Arial" pitchFamily="34" charset="0"/>
              </a:rPr>
              <a:t>D.Lgs. 475/92 - </a:t>
            </a:r>
            <a:r>
              <a:rPr lang="it-IT" altLang="it-IT" sz="2400" b="1" smtClean="0">
                <a:latin typeface="Arial" pitchFamily="34" charset="0"/>
              </a:rPr>
              <a:t>TUTTI I DPI DEVONO ESSERE DOTATI DI MARCATURA CE E ACCOMPAGNATI DA UNA NOTA INFORMATIVA</a:t>
            </a:r>
          </a:p>
        </p:txBody>
      </p:sp>
      <p:pic>
        <p:nvPicPr>
          <p:cNvPr id="21509" name="Picture 5" descr="ffp2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362200" y="1524000"/>
            <a:ext cx="1497013" cy="1398588"/>
          </a:xfrm>
        </p:spPr>
      </p:pic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2671763" y="2209800"/>
            <a:ext cx="838200" cy="7493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altLang="it-IT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719763" y="2057400"/>
            <a:ext cx="7620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altLang="it-IT"/>
          </a:p>
        </p:txBody>
      </p:sp>
      <p:pic>
        <p:nvPicPr>
          <p:cNvPr id="21512" name="Picture 8" descr="autorespirator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010400" y="2971800"/>
            <a:ext cx="1600200" cy="3286125"/>
          </a:xfrm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962400" y="2819400"/>
            <a:ext cx="53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000"/>
              <a:t>CE</a:t>
            </a: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3757613" y="2813050"/>
            <a:ext cx="914400" cy="398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altLang="it-IT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 flipV="1">
            <a:off x="3433763" y="2819400"/>
            <a:ext cx="331787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4576763" y="2438400"/>
            <a:ext cx="1143000" cy="447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042988" y="5084763"/>
            <a:ext cx="5360987" cy="13208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000"/>
              <a:t>In caso di rischi multipli che richiedono l’uso simultaneo di più D.P.I., questi devono essere compatibili tra loro e mantenere la necessaria efficacia</a:t>
            </a:r>
          </a:p>
        </p:txBody>
      </p:sp>
      <p:sp>
        <p:nvSpPr>
          <p:cNvPr id="1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5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6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0038"/>
            <a:ext cx="86868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ESEMPIO DI TIMBRATURA DI CALZATURE</a:t>
            </a:r>
          </a:p>
        </p:txBody>
      </p:sp>
      <p:graphicFrame>
        <p:nvGraphicFramePr>
          <p:cNvPr id="478230" name="Group 22"/>
          <p:cNvGraphicFramePr>
            <a:graphicFrameLocks noGrp="1"/>
          </p:cNvGraphicFramePr>
          <p:nvPr/>
        </p:nvGraphicFramePr>
        <p:xfrm>
          <a:off x="2590800" y="1397000"/>
          <a:ext cx="4038600" cy="3303904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61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 YYY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abcd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44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20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345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8" marB="456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304800" y="1066800"/>
            <a:ext cx="1981200" cy="685800"/>
          </a:xfrm>
          <a:prstGeom prst="wedgeRoundRectCallout">
            <a:avLst>
              <a:gd name="adj1" fmla="val 68991"/>
              <a:gd name="adj2" fmla="val 26620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400"/>
              <a:t>Fabbricante</a:t>
            </a: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304800" y="2057400"/>
            <a:ext cx="1828800" cy="685800"/>
          </a:xfrm>
          <a:prstGeom prst="wedgeRoundRectCallout">
            <a:avLst>
              <a:gd name="adj1" fmla="val 78907"/>
              <a:gd name="adj2" fmla="val -31713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400"/>
              <a:t>Articolo</a:t>
            </a:r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304800" y="2903538"/>
            <a:ext cx="2057400" cy="1524000"/>
          </a:xfrm>
          <a:prstGeom prst="wedgeRoundRectCallout">
            <a:avLst>
              <a:gd name="adj1" fmla="val 67361"/>
              <a:gd name="adj2" fmla="val -25519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400"/>
              <a:t>Norma di riferimento</a:t>
            </a: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>
            <a:off x="7162800" y="1092200"/>
            <a:ext cx="1524000" cy="660400"/>
          </a:xfrm>
          <a:prstGeom prst="wedgeRoundRectCallout">
            <a:avLst>
              <a:gd name="adj1" fmla="val -90000"/>
              <a:gd name="adj2" fmla="val 26681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400"/>
              <a:t>Taglia</a:t>
            </a:r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6858000" y="1955800"/>
            <a:ext cx="2057400" cy="1168400"/>
          </a:xfrm>
          <a:prstGeom prst="wedgeRoundRectCallout">
            <a:avLst>
              <a:gd name="adj1" fmla="val -65741"/>
              <a:gd name="adj2" fmla="val 10731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400"/>
              <a:t>Marcatura di conformità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4305300" y="3432175"/>
            <a:ext cx="2095500" cy="469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>
                <a:solidFill>
                  <a:schemeClr val="bg2"/>
                </a:solidFill>
              </a:rPr>
              <a:t>05 - 03</a:t>
            </a:r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760413" y="4664075"/>
            <a:ext cx="2209800" cy="746125"/>
          </a:xfrm>
          <a:prstGeom prst="wedgeRoundRectCallout">
            <a:avLst>
              <a:gd name="adj1" fmla="val 65231"/>
              <a:gd name="adj2" fmla="val -160426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400"/>
              <a:t>Categoria</a:t>
            </a:r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3524250" y="4994275"/>
            <a:ext cx="3105150" cy="830263"/>
          </a:xfrm>
          <a:prstGeom prst="wedgeRoundRectCallout">
            <a:avLst>
              <a:gd name="adj1" fmla="val 12370"/>
              <a:gd name="adj2" fmla="val -176194"/>
              <a:gd name="adj3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400"/>
              <a:t>Mese ed anno di fabbricazione</a:t>
            </a:r>
          </a:p>
        </p:txBody>
      </p:sp>
      <p:sp>
        <p:nvSpPr>
          <p:cNvPr id="1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3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4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14338"/>
            <a:ext cx="8686800" cy="9239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700" b="1" smtClean="0">
                <a:latin typeface="Arial" pitchFamily="34" charset="0"/>
              </a:rPr>
              <a:t>DISPOSITIVI DI PROTEZIONE DEL CAPO</a:t>
            </a:r>
            <a:br>
              <a:rPr lang="it-IT" altLang="it-IT" sz="2700" b="1" smtClean="0">
                <a:latin typeface="Arial" pitchFamily="34" charset="0"/>
              </a:rPr>
            </a:br>
            <a:r>
              <a:rPr lang="it-IT" altLang="it-IT" sz="2700" b="1" smtClean="0">
                <a:latin typeface="Arial" pitchFamily="34" charset="0"/>
              </a:rPr>
              <a:t>ELMETTI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2057400"/>
            <a:ext cx="6353175" cy="2085975"/>
            <a:chOff x="750" y="1102"/>
            <a:chExt cx="4002" cy="1314"/>
          </a:xfrm>
        </p:grpSpPr>
        <p:graphicFrame>
          <p:nvGraphicFramePr>
            <p:cNvPr id="8194" name="Object 4"/>
            <p:cNvGraphicFramePr>
              <a:graphicFrameLocks noChangeAspect="1"/>
            </p:cNvGraphicFramePr>
            <p:nvPr/>
          </p:nvGraphicFramePr>
          <p:xfrm>
            <a:off x="750" y="1102"/>
            <a:ext cx="1314" cy="1314"/>
          </p:xfrm>
          <a:graphic>
            <a:graphicData uri="http://schemas.openxmlformats.org/presentationml/2006/ole">
              <p:oleObj spid="_x0000_s7173" name="PI3" r:id="rId4" imgW="2539683" imgH="2539683" progId="">
                <p:embed/>
              </p:oleObj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64" y="1104"/>
              <a:ext cx="2688" cy="1312"/>
              <a:chOff x="720" y="1056"/>
              <a:chExt cx="3200" cy="1600"/>
            </a:xfrm>
          </p:grpSpPr>
          <p:graphicFrame>
            <p:nvGraphicFramePr>
              <p:cNvPr id="8195" name="Object 6"/>
              <p:cNvGraphicFramePr>
                <a:graphicFrameLocks noChangeAspect="1"/>
              </p:cNvGraphicFramePr>
              <p:nvPr/>
            </p:nvGraphicFramePr>
            <p:xfrm>
              <a:off x="2320" y="1056"/>
              <a:ext cx="1600" cy="1600"/>
            </p:xfrm>
            <a:graphic>
              <a:graphicData uri="http://schemas.openxmlformats.org/presentationml/2006/ole">
                <p:oleObj spid="_x0000_s7174" name="PI3" r:id="rId5" imgW="2539683" imgH="2539683" progId="">
                  <p:embed/>
                </p:oleObj>
              </a:graphicData>
            </a:graphic>
          </p:graphicFrame>
          <p:graphicFrame>
            <p:nvGraphicFramePr>
              <p:cNvPr id="8196" name="Object 7"/>
              <p:cNvGraphicFramePr>
                <a:graphicFrameLocks noChangeAspect="1"/>
              </p:cNvGraphicFramePr>
              <p:nvPr/>
            </p:nvGraphicFramePr>
            <p:xfrm>
              <a:off x="720" y="1056"/>
              <a:ext cx="1600" cy="1600"/>
            </p:xfrm>
            <a:graphic>
              <a:graphicData uri="http://schemas.openxmlformats.org/presentationml/2006/ole">
                <p:oleObj spid="_x0000_s7175" name="PI3" r:id="rId6" imgW="2539683" imgH="2539683" progId="">
                  <p:embed/>
                </p:oleObj>
              </a:graphicData>
            </a:graphic>
          </p:graphicFrame>
        </p:grpSp>
      </p:grpSp>
      <p:sp>
        <p:nvSpPr>
          <p:cNvPr id="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9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0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447800" y="1600200"/>
            <a:ext cx="73660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Cadute di oggetti, urti, impigliamento dei capelli, ecc.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447800" y="2971800"/>
            <a:ext cx="746760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Contatto diretto con parti in tensione, cariche elettrostatiche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371600" y="5562600"/>
            <a:ext cx="744855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Gocciolamenti, spruzzi, ecc. di prodotti chimici </a:t>
            </a: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47638"/>
            <a:ext cx="86868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TIPOLOGIE DI RISCHI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203200" y="1066800"/>
            <a:ext cx="3352800" cy="5334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MECCANICI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209550" y="2419350"/>
            <a:ext cx="3371850" cy="4762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ELETTRICI</a:t>
            </a: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152400" y="5105400"/>
            <a:ext cx="3352800" cy="4572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CHIMICI</a:t>
            </a: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165100" y="3835400"/>
            <a:ext cx="3352800" cy="4572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TERMICI</a:t>
            </a:r>
          </a:p>
        </p:txBody>
      </p:sp>
      <p:pic>
        <p:nvPicPr>
          <p:cNvPr id="53258" name="Picture 10" descr="IN004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0200" y="1066800"/>
            <a:ext cx="6858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AutoShape 11"/>
          <p:cNvSpPr>
            <a:spLocks noChangeArrowheads="1"/>
          </p:cNvSpPr>
          <p:nvPr/>
        </p:nvSpPr>
        <p:spPr bwMode="auto">
          <a:xfrm flipH="1">
            <a:off x="3092450" y="2387600"/>
            <a:ext cx="457200" cy="704850"/>
          </a:xfrm>
          <a:prstGeom prst="lightningBol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scene3d>
            <a:camera prst="legacyObliqueTopRight">
              <a:rot lat="20399980" lon="18600000" rev="0"/>
            </a:camera>
            <a:lightRig rig="legacyFlat3" dir="b"/>
          </a:scene3d>
          <a:sp3d extrusionH="100000" prstMaterial="legacyMetal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it-IT" altLang="it-IT"/>
          </a:p>
        </p:txBody>
      </p:sp>
      <p:pic>
        <p:nvPicPr>
          <p:cNvPr id="53260" name="Picture 12" descr="PROVETU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250" y="5105400"/>
            <a:ext cx="4365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fuo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2500" y="3849688"/>
            <a:ext cx="1219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1384300" y="4292600"/>
            <a:ext cx="7423150" cy="609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altLang="it-IT" sz="2000"/>
              <a:t>Caldo/freddo, proiezione di materiali in fusione, fiamme, ecc. </a:t>
            </a:r>
          </a:p>
        </p:txBody>
      </p:sp>
      <p:sp>
        <p:nvSpPr>
          <p:cNvPr id="1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6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7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4354" name="Group 2"/>
          <p:cNvGraphicFramePr>
            <a:graphicFrameLocks noGrp="1"/>
          </p:cNvGraphicFramePr>
          <p:nvPr/>
        </p:nvGraphicFramePr>
        <p:xfrm>
          <a:off x="304800" y="1295400"/>
          <a:ext cx="8610600" cy="4645128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6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Casco antiurto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 l’industria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 EN 812 )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Elmetto di protezione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 l’industria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 EN 397 )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89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Destinato a proteggere dagli effetti di un urto della testa contro un oggetto duro e immobile, tale da causare lacerazione o altre ferite superficiali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Destinati a proteggere dal rischio di lesione per effetto di: caduta di gravi, cadute accidentali, contatto con elementi taglienti, contatto con parti calde o fredde, folgorazione e schiacciamento per intrappolamento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FF"/>
                        </a:gs>
                        <a:gs pos="100000">
                          <a:srgbClr val="CCFFFF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218" name="Object 15"/>
          <p:cNvGraphicFramePr>
            <a:graphicFrameLocks noChangeAspect="1"/>
          </p:cNvGraphicFramePr>
          <p:nvPr/>
        </p:nvGraphicFramePr>
        <p:xfrm>
          <a:off x="3886200" y="2349500"/>
          <a:ext cx="1522413" cy="1522413"/>
        </p:xfrm>
        <a:graphic>
          <a:graphicData uri="http://schemas.openxmlformats.org/presentationml/2006/ole">
            <p:oleObj spid="_x0000_s8195" name="PI3" r:id="rId4" imgW="2539683" imgH="2539683" progId="">
              <p:embed/>
            </p:oleObj>
          </a:graphicData>
        </a:graphic>
      </p:graphicFrame>
      <p:sp>
        <p:nvSpPr>
          <p:cNvPr id="141327" name="Rectangle 16"/>
          <p:cNvSpPr>
            <a:spLocks noGrp="1" noChangeArrowheads="1"/>
          </p:cNvSpPr>
          <p:nvPr>
            <p:ph type="title"/>
          </p:nvPr>
        </p:nvSpPr>
        <p:spPr>
          <a:xfrm>
            <a:off x="228600" y="284163"/>
            <a:ext cx="86868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CLASSIFICAZIONE</a:t>
            </a:r>
          </a:p>
        </p:txBody>
      </p:sp>
      <p:sp>
        <p:nvSpPr>
          <p:cNvPr id="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7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5105400" y="2919413"/>
            <a:ext cx="3775075" cy="3968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2000">
                <a:latin typeface="Arial" pitchFamily="34" charset="0"/>
                <a:cs typeface="Arial" pitchFamily="34" charset="0"/>
              </a:rPr>
              <a:t>Resistenza alla penetrazione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381000" y="2919413"/>
            <a:ext cx="3657600" cy="3968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2000">
                <a:latin typeface="Arial" pitchFamily="34" charset="0"/>
                <a:cs typeface="Arial" pitchFamily="34" charset="0"/>
              </a:rPr>
              <a:t>Assorbimento degli urti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5105400" y="3962400"/>
            <a:ext cx="3775075" cy="3968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2000">
                <a:latin typeface="Arial" pitchFamily="34" charset="0"/>
                <a:cs typeface="Arial" pitchFamily="34" charset="0"/>
              </a:rPr>
              <a:t>Rottura del sottogola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81000" y="3962400"/>
            <a:ext cx="3657600" cy="3968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2000">
                <a:latin typeface="Arial" pitchFamily="34" charset="0"/>
                <a:cs typeface="Arial" pitchFamily="34" charset="0"/>
              </a:rPr>
              <a:t>Resistenza alla fiamma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2743200" y="5438775"/>
            <a:ext cx="3657600" cy="3968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2000">
                <a:latin typeface="Arial" pitchFamily="34" charset="0"/>
                <a:cs typeface="Arial" pitchFamily="34" charset="0"/>
              </a:rPr>
              <a:t>Etichetta</a:t>
            </a: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 rot="5400000">
            <a:off x="3885407" y="2374106"/>
            <a:ext cx="762000" cy="881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6" y="5399"/>
                  <a:pt x="10614" y="5402"/>
                  <a:pt x="10521" y="5407"/>
                </a:cubicBezTo>
                <a:lnTo>
                  <a:pt x="10242" y="14"/>
                </a:lnTo>
                <a:cubicBezTo>
                  <a:pt x="10428" y="4"/>
                  <a:pt x="106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 rot="5400000">
            <a:off x="3904457" y="3421856"/>
            <a:ext cx="762000" cy="881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6" y="5399"/>
                  <a:pt x="10614" y="5402"/>
                  <a:pt x="10521" y="5407"/>
                </a:cubicBezTo>
                <a:lnTo>
                  <a:pt x="10242" y="14"/>
                </a:lnTo>
                <a:cubicBezTo>
                  <a:pt x="10428" y="4"/>
                  <a:pt x="106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 rot="16200000" flipH="1">
            <a:off x="4512469" y="2374107"/>
            <a:ext cx="762000" cy="8810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6" y="5399"/>
                  <a:pt x="10614" y="5402"/>
                  <a:pt x="10521" y="5407"/>
                </a:cubicBezTo>
                <a:lnTo>
                  <a:pt x="10242" y="14"/>
                </a:lnTo>
                <a:cubicBezTo>
                  <a:pt x="10428" y="4"/>
                  <a:pt x="106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 rot="16200000" flipH="1">
            <a:off x="4493419" y="3421857"/>
            <a:ext cx="762000" cy="8810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6" y="5399"/>
                  <a:pt x="10614" y="5402"/>
                  <a:pt x="10521" y="5407"/>
                </a:cubicBezTo>
                <a:lnTo>
                  <a:pt x="10242" y="14"/>
                </a:lnTo>
                <a:cubicBezTo>
                  <a:pt x="10428" y="4"/>
                  <a:pt x="106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4038600" y="1143000"/>
            <a:ext cx="1076325" cy="4295775"/>
          </a:xfrm>
          <a:prstGeom prst="downArrow">
            <a:avLst>
              <a:gd name="adj1" fmla="val 35694"/>
              <a:gd name="adj2" fmla="val 56283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altLang="it-IT"/>
          </a:p>
        </p:txBody>
      </p:sp>
      <p:sp>
        <p:nvSpPr>
          <p:cNvPr id="142348" name="Rectangle 12"/>
          <p:cNvSpPr>
            <a:spLocks noGrp="1" noChangeArrowheads="1"/>
          </p:cNvSpPr>
          <p:nvPr>
            <p:ph type="title"/>
          </p:nvPr>
        </p:nvSpPr>
        <p:spPr>
          <a:xfrm>
            <a:off x="304800" y="360363"/>
            <a:ext cx="86106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REQUISITI OBBLIGATORI</a:t>
            </a:r>
          </a:p>
        </p:txBody>
      </p:sp>
      <p:sp>
        <p:nvSpPr>
          <p:cNvPr id="13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4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5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5105400" y="2919413"/>
            <a:ext cx="3775075" cy="3968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2000">
                <a:latin typeface="Arial" pitchFamily="34" charset="0"/>
                <a:cs typeface="Arial" pitchFamily="34" charset="0"/>
              </a:rPr>
              <a:t>Temperatura molto alta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381000" y="2919413"/>
            <a:ext cx="3657600" cy="3968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2000">
                <a:latin typeface="Arial" pitchFamily="34" charset="0"/>
                <a:cs typeface="Arial" pitchFamily="34" charset="0"/>
              </a:rPr>
              <a:t>Temperatura molto bassa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5105400" y="3962400"/>
            <a:ext cx="3775075" cy="3968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2000">
                <a:latin typeface="Arial" pitchFamily="34" charset="0"/>
                <a:cs typeface="Arial" pitchFamily="34" charset="0"/>
              </a:rPr>
              <a:t>Deformazione laterale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381000" y="3962400"/>
            <a:ext cx="3657600" cy="3968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2000">
                <a:latin typeface="Arial" pitchFamily="34" charset="0"/>
                <a:cs typeface="Arial" pitchFamily="34" charset="0"/>
              </a:rPr>
              <a:t>Proprietà elettriche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2743200" y="5438775"/>
            <a:ext cx="3657600" cy="39687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altLang="it-IT" sz="2000">
                <a:latin typeface="Arial" pitchFamily="34" charset="0"/>
                <a:cs typeface="Arial" pitchFamily="34" charset="0"/>
              </a:rPr>
              <a:t>Spruzzi di metallo fuso</a:t>
            </a:r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 rot="5400000">
            <a:off x="3885407" y="2374106"/>
            <a:ext cx="762000" cy="881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6" y="5399"/>
                  <a:pt x="10614" y="5402"/>
                  <a:pt x="10521" y="5407"/>
                </a:cubicBezTo>
                <a:lnTo>
                  <a:pt x="10242" y="14"/>
                </a:lnTo>
                <a:cubicBezTo>
                  <a:pt x="10428" y="4"/>
                  <a:pt x="106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 rot="5400000">
            <a:off x="3904457" y="3421856"/>
            <a:ext cx="762000" cy="881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6" y="5399"/>
                  <a:pt x="10614" y="5402"/>
                  <a:pt x="10521" y="5407"/>
                </a:cubicBezTo>
                <a:lnTo>
                  <a:pt x="10242" y="14"/>
                </a:lnTo>
                <a:cubicBezTo>
                  <a:pt x="10428" y="4"/>
                  <a:pt x="106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 rot="16200000" flipH="1">
            <a:off x="4512469" y="2374107"/>
            <a:ext cx="762000" cy="8810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6" y="5399"/>
                  <a:pt x="10614" y="5402"/>
                  <a:pt x="10521" y="5407"/>
                </a:cubicBezTo>
                <a:lnTo>
                  <a:pt x="10242" y="14"/>
                </a:lnTo>
                <a:cubicBezTo>
                  <a:pt x="10428" y="4"/>
                  <a:pt x="106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 rot="16200000" flipH="1">
            <a:off x="4493419" y="3421857"/>
            <a:ext cx="762000" cy="8810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06" y="5399"/>
                  <a:pt x="10614" y="5402"/>
                  <a:pt x="10521" y="5407"/>
                </a:cubicBezTo>
                <a:lnTo>
                  <a:pt x="10242" y="14"/>
                </a:lnTo>
                <a:cubicBezTo>
                  <a:pt x="10428" y="4"/>
                  <a:pt x="1061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4038600" y="1219200"/>
            <a:ext cx="1076325" cy="4219575"/>
          </a:xfrm>
          <a:prstGeom prst="downArrow">
            <a:avLst>
              <a:gd name="adj1" fmla="val 35694"/>
              <a:gd name="adj2" fmla="val 55284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altLang="it-IT"/>
          </a:p>
        </p:txBody>
      </p:sp>
      <p:sp>
        <p:nvSpPr>
          <p:cNvPr id="143372" name="Rectangle 12"/>
          <p:cNvSpPr>
            <a:spLocks noGrp="1" noChangeArrowheads="1"/>
          </p:cNvSpPr>
          <p:nvPr>
            <p:ph type="title"/>
          </p:nvPr>
        </p:nvSpPr>
        <p:spPr>
          <a:xfrm>
            <a:off x="304800" y="360363"/>
            <a:ext cx="85344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REQUISITI FACOLTATIVI</a:t>
            </a:r>
          </a:p>
        </p:txBody>
      </p:sp>
      <p:sp>
        <p:nvSpPr>
          <p:cNvPr id="13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4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5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124200" y="4114800"/>
            <a:ext cx="35814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it-IT" altLang="it-IT" sz="2200"/>
              <a:t>Scelta nei colori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133600" y="3581400"/>
            <a:ext cx="35814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it-IT" altLang="it-IT" sz="2200"/>
              <a:t>Predisposizione altri D.P.I.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1066800" y="1295400"/>
            <a:ext cx="3565525" cy="6096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Caratteristiche generali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219200" y="3048000"/>
            <a:ext cx="28956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it-IT" altLang="it-IT" sz="2200"/>
              <a:t>Leggerezza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33400" y="2514600"/>
            <a:ext cx="28194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it-IT" altLang="it-IT" sz="2200"/>
              <a:t>Comfort</a:t>
            </a:r>
          </a:p>
        </p:txBody>
      </p:sp>
      <p:sp>
        <p:nvSpPr>
          <p:cNvPr id="144391" name="AutoShape 7"/>
          <p:cNvSpPr>
            <a:spLocks noChangeArrowheads="1"/>
          </p:cNvSpPr>
          <p:nvPr/>
        </p:nvSpPr>
        <p:spPr bwMode="auto">
          <a:xfrm>
            <a:off x="1828800" y="1981200"/>
            <a:ext cx="496888" cy="547688"/>
          </a:xfrm>
          <a:prstGeom prst="downArrow">
            <a:avLst>
              <a:gd name="adj1" fmla="val 50000"/>
              <a:gd name="adj2" fmla="val 27556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it-IT" alt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44392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344488"/>
            <a:ext cx="8686800" cy="49847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600" b="1" smtClean="0">
                <a:latin typeface="Arial" pitchFamily="34" charset="0"/>
              </a:rPr>
              <a:t>GUIDA ALLA SCELTA</a:t>
            </a:r>
          </a:p>
        </p:txBody>
      </p:sp>
      <p:sp>
        <p:nvSpPr>
          <p:cNvPr id="9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0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1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7638"/>
            <a:ext cx="86106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ETICHETTA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304800" y="914400"/>
            <a:ext cx="8610600" cy="4191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it-IT" altLang="it-IT" sz="2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Elenco delle voci sempre presenti in Etichetta 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117725" y="47402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it-IT" altLang="it-IT" sz="2400">
              <a:solidFill>
                <a:schemeClr val="bg2"/>
              </a:solidFill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743200" y="4495800"/>
            <a:ext cx="6172200" cy="19018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it-IT" altLang="it-IT" sz="2200"/>
              <a:t> Temperatura molto bassa</a:t>
            </a:r>
          </a:p>
          <a:p>
            <a:pPr>
              <a:buFontTx/>
              <a:buChar char="•"/>
            </a:pPr>
            <a:r>
              <a:rPr lang="it-IT" altLang="it-IT" sz="2200"/>
              <a:t> Temperatura molto alta</a:t>
            </a:r>
          </a:p>
          <a:p>
            <a:pPr>
              <a:buFontTx/>
              <a:buChar char="•"/>
            </a:pPr>
            <a:r>
              <a:rPr lang="it-IT" altLang="it-IT" sz="2200"/>
              <a:t> Isolamento elettrico</a:t>
            </a:r>
          </a:p>
          <a:p>
            <a:pPr>
              <a:buFontTx/>
              <a:buChar char="•"/>
            </a:pPr>
            <a:r>
              <a:rPr lang="it-IT" altLang="it-IT" sz="2200"/>
              <a:t> Deformazione laterale</a:t>
            </a:r>
          </a:p>
          <a:p>
            <a:pPr>
              <a:buFontTx/>
              <a:buChar char="•"/>
            </a:pPr>
            <a:r>
              <a:rPr lang="it-IT" altLang="it-IT" sz="2200"/>
              <a:t> Spruzzo metallo fuso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2743200" y="1524000"/>
            <a:ext cx="6132513" cy="21145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altLang="it-IT" sz="2200"/>
              <a:t> Numero della norma di riferimento</a:t>
            </a:r>
          </a:p>
          <a:p>
            <a:pPr>
              <a:buFontTx/>
              <a:buChar char="•"/>
            </a:pPr>
            <a:r>
              <a:rPr lang="it-IT" altLang="it-IT" sz="2200"/>
              <a:t> Marchio o nome del costruttore</a:t>
            </a:r>
          </a:p>
          <a:p>
            <a:pPr>
              <a:buFontTx/>
              <a:buChar char="•"/>
            </a:pPr>
            <a:r>
              <a:rPr lang="it-IT" altLang="it-IT" sz="2200"/>
              <a:t> Anno e trimestre di costruzione</a:t>
            </a:r>
          </a:p>
          <a:p>
            <a:pPr>
              <a:buFontTx/>
              <a:buChar char="•"/>
            </a:pPr>
            <a:r>
              <a:rPr lang="it-IT" altLang="it-IT" sz="2200"/>
              <a:t> Tipo di elmetto (designazione del fabbricante)</a:t>
            </a:r>
          </a:p>
          <a:p>
            <a:pPr>
              <a:buFontTx/>
              <a:buChar char="•"/>
            </a:pPr>
            <a:r>
              <a:rPr lang="it-IT" altLang="it-IT" sz="2200"/>
              <a:t> Taglia o gamma di taglie</a:t>
            </a:r>
          </a:p>
          <a:p>
            <a:pPr>
              <a:buFontTx/>
              <a:buChar char="•"/>
            </a:pPr>
            <a:r>
              <a:rPr lang="it-IT" altLang="it-IT" sz="2200"/>
              <a:t> Abbreviazione del materiale della calotta</a:t>
            </a: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212725" y="1600200"/>
          <a:ext cx="1905000" cy="1905000"/>
        </p:xfrm>
        <a:graphic>
          <a:graphicData uri="http://schemas.openxmlformats.org/presentationml/2006/ole">
            <p:oleObj spid="_x0000_s9219" name="Fotografia Photo Editor" r:id="rId4" imgW="1905266" imgH="1905266" progId="">
              <p:embed/>
            </p:oleObj>
          </a:graphicData>
        </a:graphic>
      </p:graphicFrame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381000" y="3886200"/>
            <a:ext cx="8534400" cy="4191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it-IT" altLang="it-IT" sz="2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Elenco dei requisiti facoltativi dichiarati in Etichetta </a:t>
            </a:r>
          </a:p>
        </p:txBody>
      </p:sp>
      <p:sp>
        <p:nvSpPr>
          <p:cNvPr id="9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0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1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"/>
          <p:cNvSpPr>
            <a:spLocks noChangeArrowheads="1"/>
          </p:cNvSpPr>
          <p:nvPr/>
        </p:nvSpPr>
        <p:spPr bwMode="auto">
          <a:xfrm>
            <a:off x="1403350" y="2349500"/>
            <a:ext cx="6400800" cy="11763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it-IT" altLang="it-IT" sz="3200">
                <a:latin typeface="Arial" pitchFamily="34" charset="0"/>
                <a:cs typeface="Arial" pitchFamily="34" charset="0"/>
              </a:rPr>
              <a:t>D.Lgs. 81/08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it-IT" altLang="it-IT" sz="3200">
                <a:latin typeface="Arial" pitchFamily="34" charset="0"/>
                <a:cs typeface="Arial" pitchFamily="34" charset="0"/>
              </a:rPr>
              <a:t>SORVEGLIANZA SANITARIA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84213" y="1052513"/>
            <a:ext cx="7772400" cy="46196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t-IT" altLang="it-IT" sz="2400" b="1" kern="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DALLA SCUOLA UN LAVORO SICURO </a:t>
            </a:r>
            <a:endParaRPr lang="it-IT" altLang="it-IT" sz="4000" b="1" kern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5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4"/>
          <p:cNvSpPr>
            <a:spLocks noChangeArrowheads="1"/>
          </p:cNvSpPr>
          <p:nvPr/>
        </p:nvSpPr>
        <p:spPr bwMode="auto">
          <a:xfrm>
            <a:off x="304800" y="3505200"/>
            <a:ext cx="3276600" cy="14414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it-IT" altLang="it-IT" sz="2200">
                <a:latin typeface="Arial" pitchFamily="34" charset="0"/>
                <a:cs typeface="Arial" pitchFamily="34" charset="0"/>
              </a:rPr>
              <a:t>SORVEGLIANZA SANITARIA </a:t>
            </a:r>
          </a:p>
          <a:p>
            <a:pPr algn="ctr" eaLnBrk="0" hangingPunct="0">
              <a:defRPr/>
            </a:pPr>
            <a:r>
              <a:rPr lang="it-IT" altLang="it-IT" sz="2200">
                <a:latin typeface="Arial" pitchFamily="34" charset="0"/>
                <a:cs typeface="Arial" pitchFamily="34" charset="0"/>
              </a:rPr>
              <a:t>per gli esposti a fattori di rischio professionali</a:t>
            </a:r>
          </a:p>
        </p:txBody>
      </p:sp>
      <p:sp>
        <p:nvSpPr>
          <p:cNvPr id="147459" name="Rectangle 2"/>
          <p:cNvSpPr>
            <a:spLocks noChangeArrowheads="1"/>
          </p:cNvSpPr>
          <p:nvPr/>
        </p:nvSpPr>
        <p:spPr bwMode="auto">
          <a:xfrm>
            <a:off x="838200" y="1370013"/>
            <a:ext cx="7924800" cy="76200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it-IT" altLang="it-IT" sz="2200">
                <a:latin typeface="Arial" pitchFamily="34" charset="0"/>
                <a:cs typeface="Arial" pitchFamily="34" charset="0"/>
              </a:rPr>
              <a:t>                                                      Ricerca di alterazioni precliniche negli organi, prima che si manifesti la malattia  </a:t>
            </a: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4648200" y="2590800"/>
            <a:ext cx="3962400" cy="14414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2200"/>
              <a:t>Accertamenti Sanitari Preventivi: </a:t>
            </a:r>
          </a:p>
          <a:p>
            <a:pPr algn="ctr" eaLnBrk="0" hangingPunct="0"/>
            <a:r>
              <a:rPr lang="it-IT" altLang="it-IT" sz="2200"/>
              <a:t>  prima dell’assunzione per il rilascio dell’idoneità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4648200" y="4724400"/>
            <a:ext cx="3962400" cy="14414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it-IT" altLang="it-IT" sz="2200"/>
              <a:t>Accertamenti Sanitari Periodici: </a:t>
            </a:r>
          </a:p>
          <a:p>
            <a:pPr algn="ctr" eaLnBrk="0" hangingPunct="0"/>
            <a:r>
              <a:rPr lang="it-IT" altLang="it-IT" sz="2200"/>
              <a:t>  per la verifica e il controllo dello stato di salute</a:t>
            </a:r>
          </a:p>
        </p:txBody>
      </p:sp>
      <p:cxnSp>
        <p:nvCxnSpPr>
          <p:cNvPr id="58374" name="AutoShape 8"/>
          <p:cNvCxnSpPr>
            <a:cxnSpLocks noChangeShapeType="1"/>
            <a:stCxn id="147458" idx="3"/>
            <a:endCxn id="58372" idx="1"/>
          </p:cNvCxnSpPr>
          <p:nvPr/>
        </p:nvCxnSpPr>
        <p:spPr bwMode="auto">
          <a:xfrm flipV="1">
            <a:off x="3581400" y="3311525"/>
            <a:ext cx="1066800" cy="914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375" name="AutoShape 9"/>
          <p:cNvCxnSpPr>
            <a:cxnSpLocks noChangeShapeType="1"/>
            <a:stCxn id="147458" idx="3"/>
            <a:endCxn id="58373" idx="1"/>
          </p:cNvCxnSpPr>
          <p:nvPr/>
        </p:nvCxnSpPr>
        <p:spPr bwMode="auto">
          <a:xfrm>
            <a:off x="3581400" y="4225925"/>
            <a:ext cx="1066800" cy="1219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58376" name="Picture 12" descr="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276600"/>
            <a:ext cx="174466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41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836613"/>
            <a:ext cx="4343400" cy="762000"/>
          </a:xfrm>
          <a:solidFill>
            <a:srgbClr val="FFFF99"/>
          </a:solidFill>
          <a:ln w="12700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it-IT" sz="2400" b="1">
                <a:latin typeface="Arial" charset="0"/>
              </a:rPr>
              <a:t>PREVENZIONE SECONDARIA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4800" y="147638"/>
            <a:ext cx="8610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t-IT" altLang="it-IT" sz="2400" b="1" dirty="0">
                <a:latin typeface="Arial" pitchFamily="34" charset="0"/>
                <a:ea typeface="+mj-ea"/>
                <a:cs typeface="+mj-cs"/>
              </a:rPr>
              <a:t>SORVEGLIANZA SANITARIA</a:t>
            </a:r>
          </a:p>
        </p:txBody>
      </p:sp>
      <p:sp>
        <p:nvSpPr>
          <p:cNvPr id="11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2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3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09600" y="1238250"/>
            <a:ext cx="5791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it-IT" altLang="it-IT" sz="2000"/>
              <a:t>Valutare i rischi non eliminabili con altri mezzi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9600" y="1762125"/>
            <a:ext cx="5791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it-IT" altLang="it-IT" sz="2000"/>
              <a:t>Individuare le caratteristiche dei D.P.I. necessari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5791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it-IT" altLang="it-IT" sz="2000"/>
              <a:t>Individuare le condizioni di utilizzo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9600" y="2809875"/>
            <a:ext cx="5791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it-IT" altLang="it-IT" sz="2000"/>
              <a:t>Fornire a tutti i lavoratori i necessari D.P.I.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09600" y="3333750"/>
            <a:ext cx="5791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it-IT" altLang="it-IT" sz="2000"/>
              <a:t>Assicurarne efficienza, igiene e sostituzione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09600" y="3857625"/>
            <a:ext cx="5791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it-IT" altLang="it-IT" sz="2000"/>
              <a:t>Fornire adeguate istruzioni per l’uso corretto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09600" y="4381500"/>
            <a:ext cx="5791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it-IT" altLang="it-IT" sz="2000"/>
              <a:t>Informare e formare i lavoratori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09600" y="4905375"/>
            <a:ext cx="57912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it-IT" altLang="it-IT" sz="2000"/>
              <a:t>Addestramento, almeno per i D.P.I. salvavita e di protezione dell'udito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09600" y="5734050"/>
            <a:ext cx="57912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/>
            <a:r>
              <a:rPr lang="it-IT" altLang="it-IT" sz="2000"/>
              <a:t>Richiedere ai lavoratori l’uso dei D.P.I.</a:t>
            </a:r>
            <a:endParaRPr lang="it-IT" altLang="it-IT" sz="800"/>
          </a:p>
        </p:txBody>
      </p:sp>
      <p:pic>
        <p:nvPicPr>
          <p:cNvPr id="22539" name="Picture 11" descr="niboots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447800"/>
            <a:ext cx="19050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cuff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5814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3" name="Text Box 13"/>
          <p:cNvSpPr>
            <a:spLocks noGrp="1" noChangeArrowheads="1"/>
          </p:cNvSpPr>
          <p:nvPr>
            <p:ph type="title"/>
          </p:nvPr>
        </p:nvSpPr>
        <p:spPr>
          <a:xfrm>
            <a:off x="533400" y="260350"/>
            <a:ext cx="8229600" cy="466725"/>
          </a:xfrm>
          <a:solidFill>
            <a:srgbClr val="FFFF99"/>
          </a:solidFill>
          <a:ln>
            <a:solidFill>
              <a:schemeClr val="tx2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63538" indent="-363538">
              <a:defRPr/>
            </a:pPr>
            <a:r>
              <a:rPr lang="it-IT" altLang="it-IT" sz="2400" b="1" smtClean="0">
                <a:latin typeface="Arial" pitchFamily="34" charset="0"/>
              </a:rPr>
              <a:t>OBBLIGHI DEL DATORE DI LAVORO </a:t>
            </a:r>
            <a:endParaRPr lang="it-IT" altLang="it-IT" sz="1600" b="1" smtClean="0">
              <a:latin typeface="Arial" pitchFamily="34" charset="0"/>
            </a:endParaRPr>
          </a:p>
        </p:txBody>
      </p:sp>
      <p:sp>
        <p:nvSpPr>
          <p:cNvPr id="1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5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6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1084263" y="1878013"/>
            <a:ext cx="7032625" cy="2919412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it-IT" altLang="it-IT" sz="1700" b="1">
                <a:solidFill>
                  <a:srgbClr val="FF0000"/>
                </a:solidFill>
              </a:rPr>
              <a:t> E’ UN’ATTIVITÀ MEDICA </a:t>
            </a:r>
            <a:r>
              <a:rPr lang="it-IT" altLang="it-IT" sz="1700" b="1"/>
              <a:t>effettuata dal Medico Competente nei casi previsti dalla normativa vigente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ü"/>
            </a:pPr>
            <a:endParaRPr lang="it-IT" altLang="it-IT" sz="1700" b="1"/>
          </a:p>
          <a:p>
            <a:pPr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it-IT" altLang="it-IT" sz="1700" b="1">
                <a:solidFill>
                  <a:srgbClr val="FF0000"/>
                </a:solidFill>
              </a:rPr>
              <a:t> VIENE SVOLTA </a:t>
            </a:r>
            <a:r>
              <a:rPr lang="it-IT" altLang="it-IT" sz="1700" b="1"/>
              <a:t>se nell’attività lavorativa sono presenti rischi per la salute dei lavoratori, che hanno l’obbligo di sottoporvisi, in funzione dei </a:t>
            </a:r>
            <a:r>
              <a:rPr lang="it-IT" altLang="it-IT" sz="1700" b="1">
                <a:solidFill>
                  <a:srgbClr val="FF0000"/>
                </a:solidFill>
              </a:rPr>
              <a:t>RISCHI PRESENTI SUL LAVORO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ü"/>
            </a:pPr>
            <a:endParaRPr lang="it-IT" altLang="it-IT" sz="1700" b="1"/>
          </a:p>
          <a:p>
            <a:pPr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it-IT" altLang="it-IT" sz="1700" b="1"/>
              <a:t> Prevede una visita medica </a:t>
            </a:r>
            <a:r>
              <a:rPr lang="it-IT" altLang="it-IT" sz="1700" b="1">
                <a:solidFill>
                  <a:srgbClr val="FF0000"/>
                </a:solidFill>
              </a:rPr>
              <a:t>PREVENTIVA</a:t>
            </a:r>
            <a:r>
              <a:rPr lang="it-IT" altLang="it-IT" sz="1700" b="1"/>
              <a:t> (all’assunzione) e  </a:t>
            </a:r>
            <a:r>
              <a:rPr lang="it-IT" altLang="it-IT" sz="1700" b="1">
                <a:solidFill>
                  <a:srgbClr val="FF0000"/>
                </a:solidFill>
              </a:rPr>
              <a:t>PERIODICA</a:t>
            </a:r>
            <a:r>
              <a:rPr lang="it-IT" altLang="it-IT" sz="1700" b="1"/>
              <a:t> e all’occorrenza accertamenti specialistici ritenuti  necessari per redigere un giudizio di idoneità lavorativa specifica</a:t>
            </a:r>
          </a:p>
        </p:txBody>
      </p:sp>
      <p:sp>
        <p:nvSpPr>
          <p:cNvPr id="148483" name="Rectangle 2"/>
          <p:cNvSpPr txBox="1">
            <a:spLocks noChangeArrowheads="1"/>
          </p:cNvSpPr>
          <p:nvPr/>
        </p:nvSpPr>
        <p:spPr bwMode="auto">
          <a:xfrm>
            <a:off x="304800" y="147638"/>
            <a:ext cx="8610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altLang="it-IT" sz="2400" b="1">
                <a:latin typeface="Arial" pitchFamily="34" charset="0"/>
                <a:cs typeface="Arial" pitchFamily="34" charset="0"/>
              </a:rPr>
              <a:t>SORVEGLIANZA SANITARIA</a:t>
            </a:r>
          </a:p>
        </p:txBody>
      </p:sp>
      <p:sp>
        <p:nvSpPr>
          <p:cNvPr id="5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aschera pi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990600"/>
            <a:ext cx="28559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inserti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752600"/>
            <a:ext cx="1981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33400" y="3352800"/>
            <a:ext cx="8153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altLang="it-IT" sz="2000"/>
              <a:t> UNI EN 458	= protezione dell’udito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3400" y="3854450"/>
            <a:ext cx="8153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altLang="it-IT" sz="2000"/>
              <a:t> UNI 10720	= protezione delle vie respiratorie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3400" y="4357688"/>
            <a:ext cx="8153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altLang="it-IT" sz="2000"/>
              <a:t> UNI EN 169	= protezione occhi con filtri per saldatura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33400" y="4860925"/>
            <a:ext cx="8153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altLang="it-IT" sz="2000"/>
              <a:t> UNI EN 170	= protezione occhi con filtri per radiazioni UV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33400" y="5364163"/>
            <a:ext cx="8153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altLang="it-IT" sz="2000"/>
              <a:t> UNI EN 171	= protezione occhi con filtri per radiazioni infrarosse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33400" y="5867400"/>
            <a:ext cx="8153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altLang="it-IT" sz="2000"/>
              <a:t> UNI 9609	= indumenti protettivi da agenti chimici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3132138" y="1125538"/>
            <a:ext cx="2166937" cy="457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Allegato VIII</a:t>
            </a:r>
          </a:p>
        </p:txBody>
      </p:sp>
      <p:sp>
        <p:nvSpPr>
          <p:cNvPr id="10343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0350"/>
            <a:ext cx="8229600" cy="466725"/>
          </a:xfrm>
          <a:solidFill>
            <a:srgbClr val="FFFF99"/>
          </a:solidFill>
          <a:ln>
            <a:solidFill>
              <a:schemeClr val="tx2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CRITERI DI INDIVIDUAZIONE E USO DEI D.P.I. </a:t>
            </a:r>
            <a:endParaRPr lang="it-IT" altLang="it-IT" sz="1600" b="1" smtClean="0">
              <a:latin typeface="Arial" pitchFamily="34" charset="0"/>
            </a:endParaRPr>
          </a:p>
        </p:txBody>
      </p:sp>
      <p:sp>
        <p:nvSpPr>
          <p:cNvPr id="1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3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4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9563" y="1295400"/>
            <a:ext cx="8605837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it-IT" altLang="it-IT" sz="2000"/>
              <a:t>Sottoporsi ai programmi di formazione e addestramento</a:t>
            </a:r>
          </a:p>
          <a:p>
            <a:pPr marL="342900" indent="-342900" algn="ctr"/>
            <a:r>
              <a:rPr lang="it-IT" altLang="it-IT" sz="2000"/>
              <a:t>sull’uso corretto dei D.P.I.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" y="2590800"/>
            <a:ext cx="4724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it-IT" altLang="it-IT" sz="2000"/>
              <a:t>Utilizzarli correttamente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4800" y="3657600"/>
            <a:ext cx="47244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it-IT" altLang="it-IT" sz="2000"/>
              <a:t>Averne cura e non modificarli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800" y="4724400"/>
            <a:ext cx="47244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it-IT" altLang="it-IT" sz="2000"/>
              <a:t>Segnalare immediatamente qualsiasi difetto o inconveniente</a:t>
            </a:r>
          </a:p>
        </p:txBody>
      </p:sp>
      <p:sp>
        <p:nvSpPr>
          <p:cNvPr id="104454" name="Text Box 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  <a:solidFill>
            <a:srgbClr val="FFFF99"/>
          </a:solidFill>
          <a:ln>
            <a:solidFill>
              <a:schemeClr val="tx2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/>
          <a:lstStyle/>
          <a:p>
            <a:pPr marL="342900" indent="-342900">
              <a:defRPr/>
            </a:pPr>
            <a:r>
              <a:rPr lang="it-IT" altLang="it-IT" sz="2400" b="1" smtClean="0">
                <a:latin typeface="Arial" pitchFamily="34" charset="0"/>
              </a:rPr>
              <a:t>OBBLIGHI DEI LAVORATORI</a:t>
            </a:r>
            <a:endParaRPr lang="it-IT" altLang="it-IT" sz="1600" b="1" smtClean="0">
              <a:latin typeface="Arial" pitchFamily="34" charset="0"/>
            </a:endParaRPr>
          </a:p>
        </p:txBody>
      </p:sp>
      <p:pic>
        <p:nvPicPr>
          <p:cNvPr id="245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282825"/>
            <a:ext cx="3100388" cy="3903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9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0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31775"/>
            <a:ext cx="8839200" cy="831850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DISPOSITIVI DI PROTEZIONE INDIVIDUALE </a:t>
            </a:r>
            <a:br>
              <a:rPr lang="it-IT" altLang="it-IT" sz="2400" b="1" smtClean="0">
                <a:latin typeface="Arial" pitchFamily="34" charset="0"/>
              </a:rPr>
            </a:br>
            <a:r>
              <a:rPr lang="it-IT" altLang="it-IT" sz="2400" b="1" smtClean="0">
                <a:latin typeface="Arial" pitchFamily="34" charset="0"/>
              </a:rPr>
              <a:t>di 3</a:t>
            </a:r>
            <a:r>
              <a:rPr lang="it-IT" altLang="it-IT" sz="2400" b="1" baseline="30000" smtClean="0">
                <a:latin typeface="Arial" pitchFamily="34" charset="0"/>
              </a:rPr>
              <a:t>A</a:t>
            </a:r>
            <a:r>
              <a:rPr lang="it-IT" altLang="it-IT" sz="2400" b="1" smtClean="0">
                <a:latin typeface="Arial" pitchFamily="34" charset="0"/>
              </a:rPr>
              <a:t> CATEGORIA (salvavita)</a:t>
            </a:r>
          </a:p>
        </p:txBody>
      </p:sp>
      <p:sp>
        <p:nvSpPr>
          <p:cNvPr id="105475" name="AutoShape 3"/>
          <p:cNvSpPr>
            <a:spLocks noChangeArrowheads="1"/>
          </p:cNvSpPr>
          <p:nvPr/>
        </p:nvSpPr>
        <p:spPr bwMode="auto">
          <a:xfrm>
            <a:off x="152400" y="1295400"/>
            <a:ext cx="8839200" cy="1752600"/>
          </a:xfrm>
          <a:prstGeom prst="flowChartProcess">
            <a:avLst/>
          </a:prstGeom>
          <a:solidFill>
            <a:srgbClr val="FFCC99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Dispositivi di protezione individuale di progettazione</a:t>
            </a:r>
          </a:p>
          <a:p>
            <a:pPr algn="ctr"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 complessa destinati a proteggere da rischi di morte</a:t>
            </a:r>
          </a:p>
          <a:p>
            <a:pPr algn="ctr">
              <a:defRPr/>
            </a:pPr>
            <a:r>
              <a:rPr lang="it-IT" altLang="it-IT" sz="2400">
                <a:latin typeface="Arial" pitchFamily="34" charset="0"/>
                <a:cs typeface="Arial" pitchFamily="34" charset="0"/>
              </a:rPr>
              <a:t> o di lesione grave o a carattere permanente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914400" y="3352800"/>
            <a:ext cx="7145338" cy="990600"/>
          </a:xfrm>
          <a:prstGeom prst="flowChartProcess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it-IT" altLang="it-IT" sz="2000"/>
              <a:t>RIENTRANO IN 3</a:t>
            </a:r>
            <a:r>
              <a:rPr lang="it-IT" altLang="it-IT" baseline="30000"/>
              <a:t>a</a:t>
            </a:r>
            <a:r>
              <a:rPr lang="it-IT" altLang="it-IT" sz="2000"/>
              <a:t> CATEGORIA ANCHE GLI APPARECCHI </a:t>
            </a:r>
          </a:p>
          <a:p>
            <a:pPr algn="ctr"/>
            <a:r>
              <a:rPr lang="it-IT" altLang="it-IT" sz="2000"/>
              <a:t>DI PROTEZIONE DELLE VIE RESPIRATORIE</a:t>
            </a:r>
          </a:p>
        </p:txBody>
      </p:sp>
      <p:sp>
        <p:nvSpPr>
          <p:cNvPr id="105477" name="Oval 5"/>
          <p:cNvSpPr>
            <a:spLocks noChangeArrowheads="1"/>
          </p:cNvSpPr>
          <p:nvPr/>
        </p:nvSpPr>
        <p:spPr bwMode="auto">
          <a:xfrm>
            <a:off x="3335338" y="4762500"/>
            <a:ext cx="2667000" cy="16002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altLang="it-IT">
                <a:latin typeface="Arial" pitchFamily="34" charset="0"/>
                <a:cs typeface="Arial" pitchFamily="34" charset="0"/>
              </a:rPr>
              <a:t>XXX</a:t>
            </a:r>
          </a:p>
          <a:p>
            <a:pPr algn="ctr">
              <a:defRPr/>
            </a:pPr>
            <a:r>
              <a:rPr lang="it-IT" altLang="it-IT">
                <a:latin typeface="Arial" pitchFamily="34" charset="0"/>
                <a:cs typeface="Arial" pitchFamily="34" charset="0"/>
              </a:rPr>
              <a:t>9913</a:t>
            </a:r>
          </a:p>
          <a:p>
            <a:pPr algn="ctr">
              <a:defRPr/>
            </a:pPr>
            <a:r>
              <a:rPr lang="it-IT" altLang="it-IT" sz="2000">
                <a:latin typeface="Arial" pitchFamily="34" charset="0"/>
                <a:cs typeface="Arial" pitchFamily="34" charset="0"/>
              </a:rPr>
              <a:t>CE </a:t>
            </a:r>
            <a:r>
              <a:rPr lang="it-IT" altLang="it-IT">
                <a:latin typeface="Arial" pitchFamily="34" charset="0"/>
                <a:cs typeface="Arial" pitchFamily="34" charset="0"/>
              </a:rPr>
              <a:t>0086</a:t>
            </a:r>
          </a:p>
          <a:p>
            <a:pPr algn="ctr">
              <a:defRPr/>
            </a:pPr>
            <a:r>
              <a:rPr lang="it-IT" altLang="it-IT">
                <a:latin typeface="Arial" pitchFamily="34" charset="0"/>
                <a:cs typeface="Arial" pitchFamily="34" charset="0"/>
              </a:rPr>
              <a:t>EN 149</a:t>
            </a:r>
          </a:p>
          <a:p>
            <a:pPr algn="ctr">
              <a:defRPr/>
            </a:pPr>
            <a:r>
              <a:rPr lang="it-IT" altLang="it-IT" sz="2000">
                <a:latin typeface="Arial" pitchFamily="34" charset="0"/>
                <a:cs typeface="Arial" pitchFamily="34" charset="0"/>
              </a:rPr>
              <a:t>FFP3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143000" y="5295900"/>
            <a:ext cx="21923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/>
              <a:t>Marcatura CE</a:t>
            </a:r>
            <a:r>
              <a:rPr lang="it-IT" altLang="it-IT" sz="24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8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9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maschera pi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437188"/>
            <a:ext cx="136525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7772400" cy="466725"/>
          </a:xfrm>
          <a:solidFill>
            <a:srgbClr val="FFFF99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smtClean="0">
                <a:latin typeface="Arial" pitchFamily="34" charset="0"/>
              </a:rPr>
              <a:t>ELENCO D.P.I. di 3</a:t>
            </a:r>
            <a:r>
              <a:rPr lang="it-IT" altLang="it-IT" sz="2400" b="1" baseline="30000" smtClean="0">
                <a:latin typeface="Arial" pitchFamily="34" charset="0"/>
              </a:rPr>
              <a:t>A</a:t>
            </a:r>
            <a:r>
              <a:rPr lang="it-IT" altLang="it-IT" sz="2400" b="1" smtClean="0">
                <a:latin typeface="Arial" pitchFamily="34" charset="0"/>
              </a:rPr>
              <a:t> CATEGORIA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395288" y="908050"/>
            <a:ext cx="85074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it-IT" altLang="it-IT" sz="2400"/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it-IT" altLang="it-IT" sz="2400"/>
          </a:p>
        </p:txBody>
      </p:sp>
      <p:sp>
        <p:nvSpPr>
          <p:cNvPr id="106501" name="AutoShape 3"/>
          <p:cNvSpPr>
            <a:spLocks noChangeArrowheads="1"/>
          </p:cNvSpPr>
          <p:nvPr/>
        </p:nvSpPr>
        <p:spPr bwMode="auto">
          <a:xfrm>
            <a:off x="250825" y="1125538"/>
            <a:ext cx="8569325" cy="4175125"/>
          </a:xfrm>
          <a:prstGeom prst="flowChartProcess">
            <a:avLst/>
          </a:prstGeom>
          <a:solidFill>
            <a:srgbClr val="FFCC99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it-IT" altLang="it-IT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250825" y="1125538"/>
            <a:ext cx="842486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altLang="it-IT" sz="2400"/>
              <a:t> Protezione delle vie respiratorie contro </a:t>
            </a:r>
          </a:p>
          <a:p>
            <a:r>
              <a:rPr lang="it-IT" altLang="it-IT" sz="2400"/>
              <a:t>  aerosol solidi, liquidi o contro i gas;</a:t>
            </a:r>
          </a:p>
          <a:p>
            <a:pPr>
              <a:buFontTx/>
              <a:buChar char="•"/>
            </a:pPr>
            <a:r>
              <a:rPr lang="it-IT" altLang="it-IT" sz="2400"/>
              <a:t> Protezioni isolanti, comprese quelle per immersione </a:t>
            </a:r>
          </a:p>
          <a:p>
            <a:r>
              <a:rPr lang="it-IT" altLang="it-IT" sz="2400"/>
              <a:t>  subacquea;</a:t>
            </a:r>
          </a:p>
          <a:p>
            <a:pPr>
              <a:buFontTx/>
              <a:buChar char="•"/>
            </a:pPr>
            <a:r>
              <a:rPr lang="it-IT" altLang="it-IT" sz="2400"/>
              <a:t> DPI contro le aggressioni chimiche e le radiazioni </a:t>
            </a:r>
          </a:p>
          <a:p>
            <a:r>
              <a:rPr lang="it-IT" altLang="it-IT" sz="2400"/>
              <a:t>  ionizzanti;</a:t>
            </a:r>
          </a:p>
          <a:p>
            <a:pPr>
              <a:buFontTx/>
              <a:buChar char="•"/>
            </a:pPr>
            <a:r>
              <a:rPr lang="it-IT" altLang="it-IT" sz="2400"/>
              <a:t> DPI per attività in ambienti con temperatura d'aria &gt; 100° C</a:t>
            </a:r>
          </a:p>
          <a:p>
            <a:r>
              <a:rPr lang="it-IT" altLang="it-IT" sz="2400"/>
              <a:t>  oppure  &lt; -50° C;</a:t>
            </a:r>
          </a:p>
          <a:p>
            <a:pPr>
              <a:buFontTx/>
              <a:buChar char="•"/>
            </a:pPr>
            <a:r>
              <a:rPr lang="it-IT" altLang="it-IT" sz="2400"/>
              <a:t> DPI destinati a salvaguardare dalle cadute dall'alto;</a:t>
            </a:r>
          </a:p>
          <a:p>
            <a:pPr>
              <a:buFontTx/>
              <a:buChar char="•"/>
            </a:pPr>
            <a:r>
              <a:rPr lang="it-IT" altLang="it-IT" sz="2400"/>
              <a:t> DPI destinati per attività che espongano a tensioni </a:t>
            </a:r>
          </a:p>
          <a:p>
            <a:r>
              <a:rPr lang="it-IT" altLang="it-IT" sz="2400"/>
              <a:t> elettriche pericolose;</a:t>
            </a:r>
          </a:p>
        </p:txBody>
      </p:sp>
      <p:pic>
        <p:nvPicPr>
          <p:cNvPr id="26631" name="Picture 11" descr="koala5-fro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765175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2" descr="dielttric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5516563"/>
            <a:ext cx="1512888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0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1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2042</Words>
  <Application>Microsoft Office PowerPoint</Application>
  <PresentationFormat>Presentazione su schermo (4:3)</PresentationFormat>
  <Paragraphs>548</Paragraphs>
  <Slides>50</Slides>
  <Notes>48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50</vt:i4>
      </vt:variant>
    </vt:vector>
  </HeadingPairs>
  <TitlesOfParts>
    <vt:vector size="54" baseType="lpstr">
      <vt:lpstr>Tema di Office</vt:lpstr>
      <vt:lpstr>Fotografia di Photo Editor </vt:lpstr>
      <vt:lpstr>Fotografia Photo Editor</vt:lpstr>
      <vt:lpstr>PI3</vt:lpstr>
      <vt:lpstr>DALLA SCUOLA UN LAVORO SICURO   ”FORMAZIONE SPECIFICA  Salute e Sicurezza  nei Luoghi di Lavoro” 8 ore</vt:lpstr>
      <vt:lpstr>Diapositiva 2</vt:lpstr>
      <vt:lpstr>D.P.I. DISPOSITIVI DI PROTEZIONE INDIVIDUALI</vt:lpstr>
      <vt:lpstr>D.Lgs. 475/92 - TUTTI I DPI DEVONO ESSERE DOTATI DI MARCATURA CE E ACCOMPAGNATI DA UNA NOTA INFORMATIVA</vt:lpstr>
      <vt:lpstr>OBBLIGHI DEL DATORE DI LAVORO </vt:lpstr>
      <vt:lpstr>CRITERI DI INDIVIDUAZIONE E USO DEI D.P.I. </vt:lpstr>
      <vt:lpstr>OBBLIGHI DEI LAVORATORI</vt:lpstr>
      <vt:lpstr>DISPOSITIVI DI PROTEZIONE INDIVIDUALE  di 3A CATEGORIA (salvavita)</vt:lpstr>
      <vt:lpstr>ELENCO D.P.I. di 3A CATEGORIA</vt:lpstr>
      <vt:lpstr>INFORMAZIONE, FORMAZIONE, ADDESTRAMENTO ALL’USO DEI D.P.I. di 3A CATEGORIA</vt:lpstr>
      <vt:lpstr>D.P.I. DISPOSITIVI DI PROTEZIONE INDIVIDUALI</vt:lpstr>
      <vt:lpstr>DISPOSITIVI DI PROTEZIONE DELLE VIE RESPIRATORIE</vt:lpstr>
      <vt:lpstr>RESPIRATORI A FILTRO</vt:lpstr>
      <vt:lpstr>RESPIRATORI A FILTRO CONDIZIONI DI UTILIZZO</vt:lpstr>
      <vt:lpstr>RESPIRATORI ISOLANTI Indipendenti dall’atmosfera ambiente</vt:lpstr>
      <vt:lpstr>ESEMPI DI MARCATURA DEL RESPIRATORE O FILTRO</vt:lpstr>
      <vt:lpstr>DISPOSITIVI DI PROTEZIONE DELL’UDITO</vt:lpstr>
      <vt:lpstr>CLASSIFICAZIONE DEI PROTETTORI AURICOLARI</vt:lpstr>
      <vt:lpstr>SCELTA DEI DISPOSITIVI DI PROTEZIONE DELL’UDITO</vt:lpstr>
      <vt:lpstr>GUIDA ALLA SCELTA DEL PROTETTORE AURICOLARE</vt:lpstr>
      <vt:lpstr>DISPOSITIVI DI PROTEZIONE DELLE MANI</vt:lpstr>
      <vt:lpstr>SCELTA DEI GUANTI DI PROTEZIONE </vt:lpstr>
      <vt:lpstr>FATTORI DI RISCHIO  </vt:lpstr>
      <vt:lpstr>GUANTI PER I RISCHI MECCANICI</vt:lpstr>
      <vt:lpstr>GUANTI PER I RISCHI MECCANICI - esempi</vt:lpstr>
      <vt:lpstr>Diapositiva 26</vt:lpstr>
      <vt:lpstr>Diapositiva 27</vt:lpstr>
      <vt:lpstr>Diapositiva 28</vt:lpstr>
      <vt:lpstr>DISPOSITIVI DI PROTEZIONE  DEGLI OCCHI</vt:lpstr>
      <vt:lpstr>TIPOLOGIE DI RISCHI</vt:lpstr>
      <vt:lpstr>MARCATURA DEL D.P.I.</vt:lpstr>
      <vt:lpstr>MARCATURA DEL D.P.I.</vt:lpstr>
      <vt:lpstr>SCELTA DELLA PROTEZIONE APPROPRIATA</vt:lpstr>
      <vt:lpstr>DISPOSITIVI DI PROTEZIONE DEI PIEDI</vt:lpstr>
      <vt:lpstr>TIPOLOGIE DI RISCHI</vt:lpstr>
      <vt:lpstr>CATEGORIE</vt:lpstr>
      <vt:lpstr>CLASSIFICAZIONE</vt:lpstr>
      <vt:lpstr>SISTEMA DI CLASSIFICAZIONE DELLE SCARPE</vt:lpstr>
      <vt:lpstr>REQUISITI AGGIUNTIVI </vt:lpstr>
      <vt:lpstr>ESEMPIO DI TIMBRATURA DI CALZATURE</vt:lpstr>
      <vt:lpstr>DISPOSITIVI DI PROTEZIONE DEL CAPO ELMETTI</vt:lpstr>
      <vt:lpstr>TIPOLOGIE DI RISCHI</vt:lpstr>
      <vt:lpstr>CLASSIFICAZIONE</vt:lpstr>
      <vt:lpstr>REQUISITI OBBLIGATORI</vt:lpstr>
      <vt:lpstr>REQUISITI FACOLTATIVI</vt:lpstr>
      <vt:lpstr>GUIDA ALLA SCELTA</vt:lpstr>
      <vt:lpstr>ETICHETTA</vt:lpstr>
      <vt:lpstr>Diapositiva 48</vt:lpstr>
      <vt:lpstr> PREVENZIONE SECONDARIA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Grossi Paola</dc:creator>
  <cp:lastModifiedBy>a.camagni</cp:lastModifiedBy>
  <cp:revision>3</cp:revision>
  <dcterms:created xsi:type="dcterms:W3CDTF">2022-04-05T06:58:44Z</dcterms:created>
  <dcterms:modified xsi:type="dcterms:W3CDTF">2022-12-22T09:41:28Z</dcterms:modified>
</cp:coreProperties>
</file>