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97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06768-17D0-4101-B281-FED17899D03C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727F0-5786-49B0-921E-0FCAC5EB660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067D5-3644-4E66-8043-7934FE5DA9E6}" type="slidenum">
              <a:rPr lang="it-IT" altLang="it-IT" smtClean="0"/>
              <a:pPr>
                <a:defRPr/>
              </a:pPr>
              <a:t>2</a:t>
            </a:fld>
            <a:endParaRPr lang="it-IT" altLang="it-IT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783493"/>
            <a:ext cx="7916862" cy="335476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DALLA SCUOLA UN LAVORO SICURO </a:t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b="1" dirty="0" smtClean="0">
                <a:latin typeface="Arial" panose="020B0604020202020204" pitchFamily="34" charset="0"/>
              </a:rPr>
              <a:t>”FORMAZIONE SPECIFICA  </a:t>
            </a:r>
            <a:r>
              <a:rPr lang="it-IT" altLang="it-IT" sz="4000" b="1" dirty="0" smtClean="0">
                <a:latin typeface="Arial" panose="020B0604020202020204" pitchFamily="34" charset="0"/>
              </a:rPr>
              <a:t>Salute e Sicurezza 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nei Luoghi di Lavoro”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8 ore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16013" y="1844675"/>
            <a:ext cx="676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800" b="0">
                <a:latin typeface="Arial" panose="020B0604020202020204" pitchFamily="34" charset="0"/>
              </a:rPr>
              <a:t>Dipartimenti Sanità Pubblica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SERVIZI PREVENZIONE SICUREZZA AMBIENTI DI LAVORO</a:t>
            </a:r>
            <a:endParaRPr lang="it-IT" altLang="it-IT" sz="1800"/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4163"/>
            <a:ext cx="58864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067944" y="6309320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 smtClean="0"/>
              <a:t>Rev. 2022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229174233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20713"/>
            <a:ext cx="7848600" cy="461962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LUOGHI </a:t>
            </a:r>
            <a:r>
              <a:rPr lang="it-IT" altLang="it-IT" sz="2400" b="1" dirty="0" err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DI</a:t>
            </a:r>
            <a:r>
              <a:rPr lang="it-IT" altLang="it-IT" sz="24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LAVORO</a:t>
            </a:r>
            <a:endParaRPr lang="it-IT" altLang="it-IT" b="1" dirty="0" smtClean="0">
              <a:latin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2357568"/>
          </a:xfrm>
          <a:solidFill>
            <a:srgbClr val="FFCC9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b="1" dirty="0" err="1" smtClean="0">
                <a:solidFill>
                  <a:schemeClr val="tx1"/>
                </a:solidFill>
                <a:latin typeface="Arial" pitchFamily="34" charset="0"/>
              </a:rPr>
              <a:t>D.Lgs.</a:t>
            </a:r>
            <a:r>
              <a:rPr lang="it-IT" altLang="it-IT" b="1" dirty="0" smtClean="0">
                <a:solidFill>
                  <a:schemeClr val="tx1"/>
                </a:solidFill>
                <a:latin typeface="Arial" pitchFamily="34" charset="0"/>
              </a:rPr>
              <a:t> 81/08</a:t>
            </a:r>
          </a:p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  <a:latin typeface="Arial" pitchFamily="34" charset="0"/>
              </a:rPr>
              <a:t>TITOLO II</a:t>
            </a:r>
          </a:p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  <a:latin typeface="Arial" pitchFamily="34" charset="0"/>
              </a:rPr>
              <a:t>CAPO I - </a:t>
            </a:r>
            <a:r>
              <a:rPr lang="it-IT" altLang="it-IT" b="1" dirty="0" err="1" smtClean="0">
                <a:solidFill>
                  <a:schemeClr val="tx1"/>
                </a:solidFill>
                <a:latin typeface="Arial" pitchFamily="34" charset="0"/>
              </a:rPr>
              <a:t>ALL.IV</a:t>
            </a:r>
            <a:endParaRPr lang="it-IT" altLang="it-IT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  <a:latin typeface="Arial" pitchFamily="34" charset="0"/>
              </a:rPr>
              <a:t>LUOGHI </a:t>
            </a:r>
            <a:r>
              <a:rPr lang="it-IT" altLang="it-IT" b="1" dirty="0" err="1" smtClean="0">
                <a:solidFill>
                  <a:schemeClr val="tx1"/>
                </a:solidFill>
                <a:latin typeface="Arial" pitchFamily="34" charset="0"/>
              </a:rPr>
              <a:t>DI</a:t>
            </a:r>
            <a:r>
              <a:rPr lang="it-IT" altLang="it-IT" b="1" dirty="0" smtClean="0">
                <a:solidFill>
                  <a:schemeClr val="tx1"/>
                </a:solidFill>
                <a:latin typeface="Arial" pitchFamily="34" charset="0"/>
              </a:rPr>
              <a:t> LAVORO</a:t>
            </a:r>
          </a:p>
        </p:txBody>
      </p:sp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700213"/>
            <a:ext cx="89154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it-IT" altLang="it-IT" sz="2000" b="1" i="1">
                <a:cs typeface="Times New Roman" pitchFamily="18" charset="0"/>
              </a:rPr>
              <a:t>	</a:t>
            </a:r>
            <a:endParaRPr lang="it-IT" altLang="it-IT" sz="2000" b="1">
              <a:cs typeface="Times New Roman" pitchFamily="18" charset="0"/>
            </a:endParaRPr>
          </a:p>
          <a:p>
            <a:pPr marL="190500" indent="-190500" algn="just"/>
            <a:r>
              <a:rPr lang="it-IT" altLang="it-IT" sz="2000" b="1">
                <a:cs typeface="Times New Roman" pitchFamily="18" charset="0"/>
              </a:rPr>
              <a:t>	</a:t>
            </a:r>
            <a:r>
              <a:rPr lang="it-IT" altLang="it-IT" sz="2400">
                <a:cs typeface="Times New Roman" pitchFamily="18" charset="0"/>
              </a:rPr>
              <a:t>A meno che non sia richiesto diversamente dalle necessità delle lavorazioni e salvo che non si tratti di locali sotterranei, i luoghi di lavoro </a:t>
            </a:r>
            <a:r>
              <a:rPr lang="it-IT" altLang="it-IT" sz="2400">
                <a:solidFill>
                  <a:schemeClr val="folHlink"/>
                </a:solidFill>
                <a:cs typeface="Times New Roman" pitchFamily="18" charset="0"/>
              </a:rPr>
              <a:t>devono disporre di sufficiente luce naturale</a:t>
            </a:r>
            <a:r>
              <a:rPr lang="it-IT" altLang="it-IT" sz="2400">
                <a:cs typeface="Times New Roman" pitchFamily="18" charset="0"/>
              </a:rPr>
              <a:t>. In ogni caso, tutti i predetti locali e luoghi di lavoro devono essere dotati di dispositivi che consentono </a:t>
            </a:r>
            <a:r>
              <a:rPr lang="it-IT" altLang="it-IT" sz="2400" b="1">
                <a:solidFill>
                  <a:schemeClr val="accent1"/>
                </a:solidFill>
                <a:cs typeface="Times New Roman" pitchFamily="18" charset="0"/>
              </a:rPr>
              <a:t>un’illuminazione artificiale adeguata</a:t>
            </a:r>
            <a:r>
              <a:rPr lang="it-IT" altLang="it-IT" sz="2400">
                <a:cs typeface="Times New Roman" pitchFamily="18" charset="0"/>
              </a:rPr>
              <a:t> per salvaguardare </a:t>
            </a:r>
            <a:r>
              <a:rPr lang="it-IT" altLang="it-IT" sz="2400">
                <a:solidFill>
                  <a:schemeClr val="folHlink"/>
                </a:solidFill>
                <a:cs typeface="Times New Roman" pitchFamily="18" charset="0"/>
              </a:rPr>
              <a:t>la sicurezza, la salute e il benessere dei lavoratori</a:t>
            </a:r>
            <a:r>
              <a:rPr lang="it-IT" altLang="it-IT" sz="2400">
                <a:cs typeface="Times New Roman" pitchFamily="18" charset="0"/>
              </a:rPr>
              <a:t>.</a:t>
            </a:r>
          </a:p>
          <a:p>
            <a:pPr marL="190500" indent="-190500" algn="just"/>
            <a:r>
              <a:rPr lang="it-IT" altLang="it-IT" sz="2000" b="1">
                <a:cs typeface="Times New Roman" pitchFamily="18" charset="0"/>
              </a:rPr>
              <a:t> </a:t>
            </a:r>
          </a:p>
          <a:p>
            <a:pPr marL="190500" indent="-190500" algn="just"/>
            <a:r>
              <a:rPr lang="it-IT" altLang="it-IT" sz="2000" b="1">
                <a:cs typeface="Times New Roman" pitchFamily="18" charset="0"/>
              </a:rPr>
              <a:t>	  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14340" name="Rettangolo 3"/>
          <p:cNvSpPr>
            <a:spLocks noChangeArrowheads="1"/>
          </p:cNvSpPr>
          <p:nvPr/>
        </p:nvSpPr>
        <p:spPr bwMode="auto">
          <a:xfrm>
            <a:off x="4788024" y="5869661"/>
            <a:ext cx="5329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1200" b="1" dirty="0" err="1">
                <a:solidFill>
                  <a:schemeClr val="folHlink"/>
                </a:solidFill>
                <a:cs typeface="Times New Roman" pitchFamily="18" charset="0"/>
              </a:rPr>
              <a:t>D.Lgs</a:t>
            </a:r>
            <a:r>
              <a:rPr lang="it-IT" altLang="it-IT" sz="1200" b="1" dirty="0">
                <a:solidFill>
                  <a:schemeClr val="folHlink"/>
                </a:solidFill>
                <a:cs typeface="Times New Roman" pitchFamily="18" charset="0"/>
              </a:rPr>
              <a:t> 81/2008 – ALLEGATO IV punto 1.10 </a:t>
            </a:r>
          </a:p>
          <a:p>
            <a:r>
              <a:rPr lang="it-IT" altLang="it-IT" sz="1200" b="1" i="1" dirty="0">
                <a:solidFill>
                  <a:schemeClr val="folHlink"/>
                </a:solidFill>
                <a:cs typeface="Times New Roman" pitchFamily="18" charset="0"/>
              </a:rPr>
              <a:t>ILLUMINAZIONE NATURALE E ARTIFICIALE DEI LUOGHI DI LAVORO</a:t>
            </a:r>
            <a:endParaRPr lang="it-IT" altLang="it-IT" sz="1200" b="1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46085" name="Rectangle 18"/>
          <p:cNvSpPr>
            <a:spLocks noChangeArrowheads="1"/>
          </p:cNvSpPr>
          <p:nvPr/>
        </p:nvSpPr>
        <p:spPr bwMode="auto">
          <a:xfrm>
            <a:off x="373063" y="796925"/>
            <a:ext cx="261461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000" b="1"/>
              <a:t>ILLUMINAZIONE</a:t>
            </a:r>
          </a:p>
        </p:txBody>
      </p:sp>
      <p:sp>
        <p:nvSpPr>
          <p:cNvPr id="46086" name="Rectangle 4"/>
          <p:cNvSpPr txBox="1">
            <a:spLocks noChangeArrowheads="1"/>
          </p:cNvSpPr>
          <p:nvPr/>
        </p:nvSpPr>
        <p:spPr bwMode="auto">
          <a:xfrm>
            <a:off x="395288" y="85725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 dirty="0" smtClean="0"/>
              <a:t>LUOGHI </a:t>
            </a:r>
            <a:r>
              <a:rPr lang="it-IT" altLang="it-IT" sz="2400" b="1" dirty="0" err="1"/>
              <a:t>DI</a:t>
            </a:r>
            <a:r>
              <a:rPr lang="it-IT" altLang="it-IT" sz="2400" b="1" dirty="0"/>
              <a:t> LAVORO</a:t>
            </a:r>
          </a:p>
        </p:txBody>
      </p:sp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1346200"/>
            <a:ext cx="89154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ctr"/>
            <a:endParaRPr lang="it-IT" altLang="it-IT" sz="2000" b="1" i="1">
              <a:solidFill>
                <a:schemeClr val="folHlink"/>
              </a:solidFill>
              <a:cs typeface="Times New Roman" pitchFamily="18" charset="0"/>
            </a:endParaRPr>
          </a:p>
          <a:p>
            <a:pPr marL="190500" indent="-190500">
              <a:buClr>
                <a:schemeClr val="accent1"/>
              </a:buClr>
              <a:buFont typeface="Wingdings" pitchFamily="2" charset="2"/>
              <a:buChar char="q"/>
            </a:pPr>
            <a:r>
              <a:rPr lang="it-IT" altLang="it-IT" sz="2400"/>
              <a:t> Gli impianti di illuminazione dei locali di lavoro e delle vie di circolazione devono essere installati in modo che il tipo d'illuminazione previsto </a:t>
            </a:r>
            <a:r>
              <a:rPr lang="it-IT" altLang="it-IT" sz="2400">
                <a:solidFill>
                  <a:schemeClr val="accent1"/>
                </a:solidFill>
              </a:rPr>
              <a:t>non rappresenti un rischio di infortunio per i lavoratori.</a:t>
            </a:r>
            <a:endParaRPr lang="it-IT" altLang="it-IT" sz="2400"/>
          </a:p>
          <a:p>
            <a:pPr marL="190500" indent="-190500"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altLang="it-IT" sz="2400"/>
              <a:t> Le superfici vetrate illuminanti ed i mezzi di illuminazione artificiale devono essere tenuti costantemente in buone condizioni di </a:t>
            </a:r>
            <a:r>
              <a:rPr lang="it-IT" altLang="it-IT" sz="2400">
                <a:solidFill>
                  <a:schemeClr val="accent1"/>
                </a:solidFill>
              </a:rPr>
              <a:t>pulizia e di efficienza.</a:t>
            </a:r>
          </a:p>
          <a:p>
            <a:pPr marL="190500" indent="-190500"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altLang="it-IT" sz="2400"/>
              <a:t> Gli ambienti, i posti di lavoro ed i passaggi devono essere illuminati con luce naturale o artificiale in modo da assicurare una </a:t>
            </a:r>
            <a:r>
              <a:rPr lang="it-IT" altLang="it-IT" sz="2400">
                <a:solidFill>
                  <a:schemeClr val="accent1"/>
                </a:solidFill>
              </a:rPr>
              <a:t>sufficiente visibilità.</a:t>
            </a:r>
          </a:p>
        </p:txBody>
      </p:sp>
      <p:sp>
        <p:nvSpPr>
          <p:cNvPr id="15363" name="Rettangolo 2"/>
          <p:cNvSpPr>
            <a:spLocks noChangeArrowheads="1"/>
          </p:cNvSpPr>
          <p:nvPr/>
        </p:nvSpPr>
        <p:spPr bwMode="auto">
          <a:xfrm>
            <a:off x="4788024" y="5912931"/>
            <a:ext cx="5329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1200" b="1" dirty="0" err="1">
                <a:solidFill>
                  <a:schemeClr val="folHlink"/>
                </a:solidFill>
                <a:cs typeface="Times New Roman" pitchFamily="18" charset="0"/>
              </a:rPr>
              <a:t>D.Lgs</a:t>
            </a:r>
            <a:r>
              <a:rPr lang="it-IT" altLang="it-IT" sz="1200" b="1" dirty="0">
                <a:solidFill>
                  <a:schemeClr val="folHlink"/>
                </a:solidFill>
                <a:cs typeface="Times New Roman" pitchFamily="18" charset="0"/>
              </a:rPr>
              <a:t> 81/2008 – ALLEGATO IV punto 1.10 </a:t>
            </a:r>
          </a:p>
          <a:p>
            <a:r>
              <a:rPr lang="it-IT" altLang="it-IT" sz="1200" b="1" i="1" dirty="0">
                <a:solidFill>
                  <a:schemeClr val="folHlink"/>
                </a:solidFill>
                <a:cs typeface="Times New Roman" pitchFamily="18" charset="0"/>
              </a:rPr>
              <a:t>ILLUMINAZIONE NATURALE E ARTIFICIALE DEI LUOGHI DI LAVORO</a:t>
            </a:r>
            <a:endParaRPr lang="it-IT" altLang="it-IT" sz="1200" b="1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47108" name="Rectangle 18"/>
          <p:cNvSpPr>
            <a:spLocks noChangeArrowheads="1"/>
          </p:cNvSpPr>
          <p:nvPr/>
        </p:nvSpPr>
        <p:spPr bwMode="auto">
          <a:xfrm>
            <a:off x="373063" y="796925"/>
            <a:ext cx="261461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000" b="1"/>
              <a:t>ILLUMINAZIONE</a:t>
            </a:r>
          </a:p>
        </p:txBody>
      </p:sp>
      <p:sp>
        <p:nvSpPr>
          <p:cNvPr id="47109" name="Rectangle 4"/>
          <p:cNvSpPr txBox="1">
            <a:spLocks noChangeArrowheads="1"/>
          </p:cNvSpPr>
          <p:nvPr/>
        </p:nvSpPr>
        <p:spPr bwMode="auto">
          <a:xfrm>
            <a:off x="395288" y="85725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 dirty="0" smtClean="0"/>
              <a:t>LUOGHI </a:t>
            </a:r>
            <a:r>
              <a:rPr lang="it-IT" altLang="it-IT" sz="2400" b="1" dirty="0" err="1"/>
              <a:t>DI</a:t>
            </a:r>
            <a:r>
              <a:rPr lang="it-IT" altLang="it-IT" sz="2400" b="1" dirty="0"/>
              <a:t> LAVORO</a:t>
            </a:r>
          </a:p>
        </p:txBody>
      </p:sp>
      <p:sp>
        <p:nvSpPr>
          <p:cNvPr id="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968375"/>
            <a:ext cx="89154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algn="ctr"/>
            <a:endParaRPr lang="it-IT" altLang="it-IT" sz="2000" b="1" i="1">
              <a:solidFill>
                <a:schemeClr val="folHlink"/>
              </a:solidFill>
              <a:cs typeface="Times New Roman" pitchFamily="18" charset="0"/>
            </a:endParaRPr>
          </a:p>
          <a:p>
            <a:pPr marL="261938" indent="-261938"/>
            <a:r>
              <a:rPr lang="it-IT" altLang="it-IT" sz="2400" b="1"/>
              <a:t>Illuminazione sussidiaria e di emergenza:</a:t>
            </a:r>
          </a:p>
          <a:p>
            <a:pPr marL="261938" indent="-261938"/>
            <a:endParaRPr lang="it-IT" altLang="it-IT" b="1"/>
          </a:p>
          <a:p>
            <a:pPr marL="261938" indent="-261938">
              <a:spcBef>
                <a:spcPct val="30000"/>
              </a:spcBef>
              <a:buFontTx/>
              <a:buChar char="•"/>
            </a:pPr>
            <a:r>
              <a:rPr lang="it-IT" altLang="it-IT" sz="2400"/>
              <a:t>Illuminazione fornita con mezzi di sicurezza atti ad </a:t>
            </a:r>
            <a:r>
              <a:rPr lang="it-IT" altLang="it-IT" sz="2400" u="sng">
                <a:solidFill>
                  <a:srgbClr val="FF0000"/>
                </a:solidFill>
              </a:rPr>
              <a:t>entrare immediatamente in funzione</a:t>
            </a:r>
            <a:r>
              <a:rPr lang="it-IT" altLang="it-IT" sz="2400"/>
              <a:t> in caso di necessità e a garantire una illuminazione sufficiente per intensità, durata, per numero e distribuzione delle sorgenti luminose, </a:t>
            </a:r>
            <a:r>
              <a:rPr lang="it-IT" altLang="it-IT" sz="2400">
                <a:cs typeface="Times New Roman" pitchFamily="18" charset="0"/>
              </a:rPr>
              <a:t>  </a:t>
            </a:r>
          </a:p>
          <a:p>
            <a:pPr marL="261938" indent="-261938">
              <a:spcBef>
                <a:spcPct val="30000"/>
              </a:spcBef>
              <a:buFontTx/>
              <a:buChar char="•"/>
            </a:pPr>
            <a:r>
              <a:rPr lang="it-IT" altLang="it-IT" sz="2400"/>
              <a:t>Fonti di luce portatili (fari – torce) tenuti in luoghi noti al personale e conservati in costante efficienza.</a:t>
            </a:r>
          </a:p>
        </p:txBody>
      </p:sp>
      <p:sp>
        <p:nvSpPr>
          <p:cNvPr id="16387" name="Rettangolo 2"/>
          <p:cNvSpPr>
            <a:spLocks noChangeArrowheads="1"/>
          </p:cNvSpPr>
          <p:nvPr/>
        </p:nvSpPr>
        <p:spPr bwMode="auto">
          <a:xfrm>
            <a:off x="4716016" y="5926811"/>
            <a:ext cx="5329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1200" b="1" dirty="0" err="1">
                <a:solidFill>
                  <a:schemeClr val="folHlink"/>
                </a:solidFill>
                <a:cs typeface="Times New Roman" pitchFamily="18" charset="0"/>
              </a:rPr>
              <a:t>D.Lgs</a:t>
            </a:r>
            <a:r>
              <a:rPr lang="it-IT" altLang="it-IT" sz="1200" b="1" dirty="0">
                <a:solidFill>
                  <a:schemeClr val="folHlink"/>
                </a:solidFill>
                <a:cs typeface="Times New Roman" pitchFamily="18" charset="0"/>
              </a:rPr>
              <a:t> 81/2008 – ALLEGATO IV punto 1.10 </a:t>
            </a:r>
          </a:p>
          <a:p>
            <a:r>
              <a:rPr lang="it-IT" altLang="it-IT" sz="1200" b="1" i="1" dirty="0">
                <a:solidFill>
                  <a:schemeClr val="folHlink"/>
                </a:solidFill>
                <a:cs typeface="Times New Roman" pitchFamily="18" charset="0"/>
              </a:rPr>
              <a:t>ILLUMINAZIONE NATURALE E ARTIFICIALE DEI LUOGHI DI LAVORO</a:t>
            </a:r>
            <a:endParaRPr lang="it-IT" altLang="it-IT" sz="1200" b="1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48132" name="Rectangle 18"/>
          <p:cNvSpPr>
            <a:spLocks noChangeArrowheads="1"/>
          </p:cNvSpPr>
          <p:nvPr/>
        </p:nvSpPr>
        <p:spPr bwMode="auto">
          <a:xfrm>
            <a:off x="373063" y="796925"/>
            <a:ext cx="261461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000" b="1"/>
              <a:t>ILLUMINAZIONE</a:t>
            </a:r>
          </a:p>
        </p:txBody>
      </p:sp>
      <p:sp>
        <p:nvSpPr>
          <p:cNvPr id="48133" name="Rectangle 4"/>
          <p:cNvSpPr txBox="1">
            <a:spLocks noChangeArrowheads="1"/>
          </p:cNvSpPr>
          <p:nvPr/>
        </p:nvSpPr>
        <p:spPr bwMode="auto">
          <a:xfrm>
            <a:off x="395288" y="85725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 dirty="0" smtClean="0"/>
              <a:t>LUOGHI </a:t>
            </a:r>
            <a:r>
              <a:rPr lang="it-IT" altLang="it-IT" sz="2400" b="1" dirty="0" err="1"/>
              <a:t>DI</a:t>
            </a:r>
            <a:r>
              <a:rPr lang="it-IT" altLang="it-IT" sz="2400" b="1" dirty="0"/>
              <a:t> LAVORO</a:t>
            </a:r>
          </a:p>
        </p:txBody>
      </p:sp>
      <p:sp>
        <p:nvSpPr>
          <p:cNvPr id="16390" name="Rettangolo 5"/>
          <p:cNvSpPr>
            <a:spLocks noChangeArrowheads="1"/>
          </p:cNvSpPr>
          <p:nvPr/>
        </p:nvSpPr>
        <p:spPr bwMode="auto">
          <a:xfrm>
            <a:off x="395288" y="4830763"/>
            <a:ext cx="8353425" cy="83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/>
              <a:t>Per fermare in sicurezza macchine e impianti e abbandonare senza pericolo i luoghi di lavoro</a:t>
            </a:r>
          </a:p>
        </p:txBody>
      </p:sp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1341438"/>
            <a:ext cx="89154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it-IT" altLang="it-IT" sz="2400" b="1"/>
              <a:t>Illuminazione naturale</a:t>
            </a:r>
          </a:p>
          <a:p>
            <a:pPr marL="190500" indent="-190500"/>
            <a:r>
              <a:rPr lang="it-IT" altLang="it-IT" sz="2400">
                <a:cs typeface="Times New Roman" pitchFamily="18" charset="0"/>
              </a:rPr>
              <a:t>deve essere: </a:t>
            </a:r>
          </a:p>
          <a:p>
            <a:pPr marL="190500" indent="-190500">
              <a:buFontTx/>
              <a:buChar char="•"/>
            </a:pPr>
            <a:r>
              <a:rPr lang="it-IT" altLang="it-IT" sz="2400">
                <a:solidFill>
                  <a:srgbClr val="FF0000"/>
                </a:solidFill>
                <a:cs typeface="Times New Roman" pitchFamily="18" charset="0"/>
              </a:rPr>
              <a:t>sufficiente rispetto alla superficie del locale </a:t>
            </a:r>
            <a:r>
              <a:rPr lang="it-IT" altLang="it-IT" sz="2000">
                <a:solidFill>
                  <a:srgbClr val="FF0000"/>
                </a:solidFill>
                <a:cs typeface="Times New Roman" pitchFamily="18" charset="0"/>
              </a:rPr>
              <a:t>(rapporto illuminante)</a:t>
            </a:r>
            <a:endParaRPr lang="it-IT" altLang="it-IT" sz="2400">
              <a:solidFill>
                <a:srgbClr val="FF0000"/>
              </a:solidFill>
              <a:cs typeface="Times New Roman" pitchFamily="18" charset="0"/>
            </a:endParaRPr>
          </a:p>
          <a:p>
            <a:pPr marL="190500" indent="-190500">
              <a:buFontTx/>
              <a:buChar char="•"/>
            </a:pPr>
            <a:r>
              <a:rPr lang="it-IT" altLang="it-IT" sz="2400">
                <a:cs typeface="Times New Roman" pitchFamily="18" charset="0"/>
              </a:rPr>
              <a:t>con finestre ubicate preferibilmente su un solo lato </a:t>
            </a:r>
            <a:r>
              <a:rPr lang="it-IT" altLang="it-IT" sz="2000">
                <a:cs typeface="Times New Roman" pitchFamily="18" charset="0"/>
              </a:rPr>
              <a:t>(meglio se rivolto a nord, nord-est o nord-ovest)</a:t>
            </a:r>
            <a:r>
              <a:rPr lang="it-IT" altLang="it-IT" sz="2400">
                <a:cs typeface="Times New Roman" pitchFamily="18" charset="0"/>
              </a:rPr>
              <a:t>, </a:t>
            </a:r>
            <a:r>
              <a:rPr lang="it-IT" altLang="it-IT" sz="2400">
                <a:solidFill>
                  <a:srgbClr val="FF0000"/>
                </a:solidFill>
                <a:cs typeface="Times New Roman" pitchFamily="18" charset="0"/>
              </a:rPr>
              <a:t>perpendicolari alle postazioni di lavoro</a:t>
            </a:r>
            <a:r>
              <a:rPr lang="it-IT" altLang="it-IT" sz="2400">
                <a:cs typeface="Times New Roman" pitchFamily="18" charset="0"/>
              </a:rPr>
              <a:t>, e schermabili. </a:t>
            </a:r>
          </a:p>
          <a:p>
            <a:pPr marL="190500" indent="-190500">
              <a:buFontTx/>
              <a:buChar char="•"/>
            </a:pPr>
            <a:r>
              <a:rPr lang="it-IT" altLang="it-IT" sz="2400">
                <a:solidFill>
                  <a:srgbClr val="FF0000"/>
                </a:solidFill>
                <a:cs typeface="Times New Roman" pitchFamily="18" charset="0"/>
              </a:rPr>
              <a:t>uniforme</a:t>
            </a:r>
            <a:r>
              <a:rPr lang="it-IT" altLang="it-IT" sz="2400">
                <a:cs typeface="Times New Roman" pitchFamily="18" charset="0"/>
              </a:rPr>
              <a:t>,</a:t>
            </a:r>
            <a:r>
              <a:rPr lang="it-IT" altLang="it-IT" sz="2400" i="1">
                <a:cs typeface="Times New Roman" pitchFamily="18" charset="0"/>
              </a:rPr>
              <a:t> </a:t>
            </a:r>
            <a:r>
              <a:rPr lang="it-IT" altLang="it-IT" sz="2400">
                <a:cs typeface="Times New Roman" pitchFamily="18" charset="0"/>
              </a:rPr>
              <a:t>per evitare abbagliamenti e riflessi </a:t>
            </a:r>
          </a:p>
          <a:p>
            <a:pPr marL="190500" indent="-190500">
              <a:buFontTx/>
              <a:buChar char="•"/>
            </a:pPr>
            <a:r>
              <a:rPr lang="it-IT" altLang="it-IT" sz="2400">
                <a:cs typeface="Times New Roman" pitchFamily="18" charset="0"/>
              </a:rPr>
              <a:t>Con</a:t>
            </a:r>
            <a:r>
              <a:rPr lang="it-IT" altLang="it-IT" sz="2400">
                <a:solidFill>
                  <a:srgbClr val="FF0000"/>
                </a:solidFill>
                <a:cs typeface="Times New Roman" pitchFamily="18" charset="0"/>
              </a:rPr>
              <a:t> postazioni di lavoro </a:t>
            </a:r>
            <a:r>
              <a:rPr lang="it-IT" altLang="it-IT" sz="2400">
                <a:cs typeface="Times New Roman" pitchFamily="18" charset="0"/>
              </a:rPr>
              <a:t>distanti almeno 1 m dalle finestre. </a:t>
            </a:r>
          </a:p>
        </p:txBody>
      </p:sp>
      <p:sp>
        <p:nvSpPr>
          <p:cNvPr id="49155" name="Rectangle 18"/>
          <p:cNvSpPr>
            <a:spLocks noChangeArrowheads="1"/>
          </p:cNvSpPr>
          <p:nvPr/>
        </p:nvSpPr>
        <p:spPr bwMode="auto">
          <a:xfrm>
            <a:off x="373063" y="796925"/>
            <a:ext cx="261461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000" b="1"/>
              <a:t>ILLUMINAZIONE</a:t>
            </a:r>
          </a:p>
        </p:txBody>
      </p:sp>
      <p:sp>
        <p:nvSpPr>
          <p:cNvPr id="49156" name="Rectangle 4"/>
          <p:cNvSpPr txBox="1">
            <a:spLocks noChangeArrowheads="1"/>
          </p:cNvSpPr>
          <p:nvPr/>
        </p:nvSpPr>
        <p:spPr bwMode="auto">
          <a:xfrm>
            <a:off x="395288" y="85725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 dirty="0" smtClean="0"/>
              <a:t>LUOGHI </a:t>
            </a:r>
            <a:r>
              <a:rPr lang="it-IT" altLang="it-IT" sz="2400" b="1" dirty="0" err="1"/>
              <a:t>DI</a:t>
            </a:r>
            <a:r>
              <a:rPr lang="it-IT" altLang="it-IT" sz="2400" b="1" dirty="0"/>
              <a:t> LAVORO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3850" y="4797425"/>
            <a:ext cx="8609013" cy="1570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/>
              <a:t>RAPPORTO ILLUMINANTE</a:t>
            </a:r>
          </a:p>
          <a:p>
            <a:r>
              <a:rPr lang="it-IT" altLang="it-IT" sz="2400"/>
              <a:t>      1/10 - Laboratori</a:t>
            </a:r>
          </a:p>
          <a:p>
            <a:r>
              <a:rPr lang="it-IT" altLang="it-IT" sz="2400"/>
              <a:t>      1/15 - Magazzini con presenza  occasionale</a:t>
            </a:r>
          </a:p>
          <a:p>
            <a:r>
              <a:rPr lang="it-IT" altLang="it-IT" sz="2400"/>
              <a:t>      1/8   - Uffici</a:t>
            </a:r>
          </a:p>
        </p:txBody>
      </p:sp>
      <p:sp>
        <p:nvSpPr>
          <p:cNvPr id="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 descr="Inbox?number=236981655&amp;part=1"/>
          <p:cNvSpPr>
            <a:spLocks noChangeAspect="1" noChangeArrowheads="1"/>
          </p:cNvSpPr>
          <p:nvPr/>
        </p:nvSpPr>
        <p:spPr bwMode="auto">
          <a:xfrm>
            <a:off x="3143250" y="3067050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8435" name="AutoShape 6" descr="Inbox?number=236981655&amp;part=1"/>
          <p:cNvSpPr>
            <a:spLocks noChangeAspect="1" noChangeArrowheads="1"/>
          </p:cNvSpPr>
          <p:nvPr/>
        </p:nvSpPr>
        <p:spPr bwMode="auto">
          <a:xfrm>
            <a:off x="3143250" y="3067050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8436" name="AutoShape 7" descr="Inbox?number=236981655&amp;part=1"/>
          <p:cNvSpPr>
            <a:spLocks noChangeAspect="1" noChangeArrowheads="1"/>
          </p:cNvSpPr>
          <p:nvPr/>
        </p:nvSpPr>
        <p:spPr bwMode="auto">
          <a:xfrm>
            <a:off x="3143250" y="3067050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8437" name="AutoShape 8" descr="Inbox?number=236981655&amp;part=1"/>
          <p:cNvSpPr>
            <a:spLocks noChangeAspect="1" noChangeArrowheads="1"/>
          </p:cNvSpPr>
          <p:nvPr/>
        </p:nvSpPr>
        <p:spPr bwMode="auto">
          <a:xfrm>
            <a:off x="3143250" y="3067050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pic>
        <p:nvPicPr>
          <p:cNvPr id="18439" name="Picture 21" descr="scuola09092002"/>
          <p:cNvPicPr>
            <a:picLocks noChangeAspect="1" noChangeArrowheads="1"/>
          </p:cNvPicPr>
          <p:nvPr/>
        </p:nvPicPr>
        <p:blipFill>
          <a:blip r:embed="rId2" cstate="print"/>
          <a:srcRect l="25610"/>
          <a:stretch>
            <a:fillRect/>
          </a:stretch>
        </p:blipFill>
        <p:spPr bwMode="auto">
          <a:xfrm>
            <a:off x="611188" y="1557338"/>
            <a:ext cx="424815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0" name="Picture 23" descr="scuola%20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8963" y="2933700"/>
            <a:ext cx="4745037" cy="3495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4" cstate="print"/>
          <a:srcRect l="68134"/>
          <a:stretch>
            <a:fillRect/>
          </a:stretch>
        </p:blipFill>
        <p:spPr bwMode="auto">
          <a:xfrm>
            <a:off x="3459529" y="5300662"/>
            <a:ext cx="7794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Rectangle 18"/>
          <p:cNvSpPr>
            <a:spLocks noChangeArrowheads="1"/>
          </p:cNvSpPr>
          <p:nvPr/>
        </p:nvSpPr>
        <p:spPr bwMode="auto">
          <a:xfrm>
            <a:off x="373063" y="796925"/>
            <a:ext cx="4846637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000" b="1"/>
              <a:t>ILLUMINAZIONE NATURALE IN AULA</a:t>
            </a:r>
          </a:p>
        </p:txBody>
      </p:sp>
      <p:sp>
        <p:nvSpPr>
          <p:cNvPr id="50187" name="Rectangle 4"/>
          <p:cNvSpPr txBox="1">
            <a:spLocks noChangeArrowheads="1"/>
          </p:cNvSpPr>
          <p:nvPr/>
        </p:nvSpPr>
        <p:spPr bwMode="auto">
          <a:xfrm>
            <a:off x="395288" y="85725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 dirty="0" smtClean="0"/>
              <a:t>LUOGHI </a:t>
            </a:r>
            <a:r>
              <a:rPr lang="it-IT" altLang="it-IT" sz="2400" b="1" dirty="0" err="1"/>
              <a:t>DI</a:t>
            </a:r>
            <a:r>
              <a:rPr lang="it-IT" altLang="it-IT" sz="2400" b="1" dirty="0"/>
              <a:t> LAVORO</a:t>
            </a:r>
          </a:p>
        </p:txBody>
      </p:sp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4" cstate="print"/>
          <a:srcRect r="66377"/>
          <a:stretch>
            <a:fillRect/>
          </a:stretch>
        </p:blipFill>
        <p:spPr bwMode="auto">
          <a:xfrm>
            <a:off x="5003800" y="1557338"/>
            <a:ext cx="8223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5"/>
          <p:cNvSpPr txBox="1">
            <a:spLocks noChangeArrowheads="1"/>
          </p:cNvSpPr>
          <p:nvPr/>
        </p:nvSpPr>
        <p:spPr bwMode="auto">
          <a:xfrm>
            <a:off x="5867400" y="1628775"/>
            <a:ext cx="2952750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/>
              <a:t>LUCE DA DIETRO</a:t>
            </a:r>
          </a:p>
        </p:txBody>
      </p:sp>
      <p:sp>
        <p:nvSpPr>
          <p:cNvPr id="18446" name="Text Box 5"/>
          <p:cNvSpPr txBox="1">
            <a:spLocks noChangeArrowheads="1"/>
          </p:cNvSpPr>
          <p:nvPr/>
        </p:nvSpPr>
        <p:spPr bwMode="auto">
          <a:xfrm>
            <a:off x="211993" y="5538788"/>
            <a:ext cx="3097213" cy="461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/>
              <a:t>LUCE DAL FIANCO</a:t>
            </a:r>
          </a:p>
        </p:txBody>
      </p:sp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 descr="Inbox?number=236981655&amp;part=1"/>
          <p:cNvSpPr>
            <a:spLocks noChangeAspect="1" noChangeArrowheads="1"/>
          </p:cNvSpPr>
          <p:nvPr/>
        </p:nvSpPr>
        <p:spPr bwMode="auto">
          <a:xfrm>
            <a:off x="3143250" y="3067050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9459" name="AutoShape 4" descr="Inbox?number=236981655&amp;part=1"/>
          <p:cNvSpPr>
            <a:spLocks noChangeAspect="1" noChangeArrowheads="1"/>
          </p:cNvSpPr>
          <p:nvPr/>
        </p:nvSpPr>
        <p:spPr bwMode="auto">
          <a:xfrm>
            <a:off x="3143250" y="3067050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9460" name="AutoShape 5" descr="Inbox?number=236981655&amp;part=1"/>
          <p:cNvSpPr>
            <a:spLocks noChangeAspect="1" noChangeArrowheads="1"/>
          </p:cNvSpPr>
          <p:nvPr/>
        </p:nvSpPr>
        <p:spPr bwMode="auto">
          <a:xfrm>
            <a:off x="3143250" y="3067050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9461" name="AutoShape 6" descr="Inbox?number=236981655&amp;part=1"/>
          <p:cNvSpPr>
            <a:spLocks noChangeAspect="1" noChangeArrowheads="1"/>
          </p:cNvSpPr>
          <p:nvPr/>
        </p:nvSpPr>
        <p:spPr bwMode="auto">
          <a:xfrm>
            <a:off x="3143250" y="3067050"/>
            <a:ext cx="2857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478338" cy="2921000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475" y="2174875"/>
            <a:ext cx="4924425" cy="4230687"/>
          </a:xfrm>
          <a:prstGeom prst="rect">
            <a:avLst/>
          </a:prstGeom>
          <a:noFill/>
          <a:ln w="57150" algn="ctr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900113" y="4652963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3200" b="1">
                <a:solidFill>
                  <a:schemeClr val="folHlink"/>
                </a:solidFill>
                <a:cs typeface="Times New Roman" pitchFamily="18" charset="0"/>
              </a:rPr>
              <a:t>NO !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7286892" y="1465753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chemeClr val="folHlink"/>
                </a:solidFill>
                <a:cs typeface="Times New Roman" pitchFamily="18" charset="0"/>
              </a:rPr>
              <a:t>SI’ !</a:t>
            </a:r>
          </a:p>
        </p:txBody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4" cstate="print"/>
          <a:srcRect l="68134"/>
          <a:stretch>
            <a:fillRect/>
          </a:stretch>
        </p:blipFill>
        <p:spPr bwMode="auto">
          <a:xfrm>
            <a:off x="8189913" y="2420888"/>
            <a:ext cx="7794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Rectangle 18"/>
          <p:cNvSpPr>
            <a:spLocks noChangeArrowheads="1"/>
          </p:cNvSpPr>
          <p:nvPr/>
        </p:nvSpPr>
        <p:spPr bwMode="auto">
          <a:xfrm>
            <a:off x="373063" y="796925"/>
            <a:ext cx="4846637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000" b="1"/>
              <a:t>ILLUMINAZIONE NATURALE IN AULA</a:t>
            </a:r>
          </a:p>
        </p:txBody>
      </p:sp>
      <p:sp>
        <p:nvSpPr>
          <p:cNvPr id="51213" name="Rectangle 4"/>
          <p:cNvSpPr txBox="1">
            <a:spLocks noChangeArrowheads="1"/>
          </p:cNvSpPr>
          <p:nvPr/>
        </p:nvSpPr>
        <p:spPr bwMode="auto">
          <a:xfrm>
            <a:off x="395288" y="85725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 smtClean="0"/>
              <a:t>LUOGHI </a:t>
            </a:r>
            <a:r>
              <a:rPr lang="it-IT" altLang="it-IT" sz="2400" b="1" dirty="0" err="1"/>
              <a:t>DI</a:t>
            </a:r>
            <a:r>
              <a:rPr lang="it-IT" altLang="it-IT" sz="2400" b="1" dirty="0"/>
              <a:t> LAVORO</a:t>
            </a:r>
          </a:p>
        </p:txBody>
      </p:sp>
      <p:pic>
        <p:nvPicPr>
          <p:cNvPr id="19470" name="Picture 2"/>
          <p:cNvPicPr>
            <a:picLocks noChangeAspect="1" noChangeArrowheads="1"/>
          </p:cNvPicPr>
          <p:nvPr/>
        </p:nvPicPr>
        <p:blipFill>
          <a:blip r:embed="rId4" cstate="print"/>
          <a:srcRect r="66377"/>
          <a:stretch>
            <a:fillRect/>
          </a:stretch>
        </p:blipFill>
        <p:spPr bwMode="auto">
          <a:xfrm>
            <a:off x="539750" y="1773238"/>
            <a:ext cx="8223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338</Words>
  <Application>Microsoft Office PowerPoint</Application>
  <PresentationFormat>Presentazione su schermo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DALLA SCUOLA UN LAVORO SICURO   ”FORMAZIONE SPECIFICA  Salute e Sicurezza  nei Luoghi di Lavoro” 8 ore</vt:lpstr>
      <vt:lpstr>LUOGHI DI LAVORO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LUOGHI DI LAVORO</dc:title>
  <dc:creator>Grossi Paola</dc:creator>
  <cp:lastModifiedBy>a.camagni</cp:lastModifiedBy>
  <cp:revision>9</cp:revision>
  <dcterms:created xsi:type="dcterms:W3CDTF">2022-04-01T12:31:51Z</dcterms:created>
  <dcterms:modified xsi:type="dcterms:W3CDTF">2022-12-22T09:42:35Z</dcterms:modified>
</cp:coreProperties>
</file>