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F6FD9-DE5F-4452-9C05-B5CCD9E45D08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66040-824D-4BB4-BD57-88128102A06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algn="ctr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defRPr/>
            </a:pPr>
            <a:fld id="{30B46F8D-2253-4455-BB91-4D5DA39E9383}" type="slidenum">
              <a:rPr lang="it-IT" sz="1000" smtClean="0">
                <a:solidFill>
                  <a:srgbClr val="000000"/>
                </a:solidFill>
              </a:rPr>
              <a:pPr algn="r">
                <a:defRPr/>
              </a:pPr>
              <a:t>3</a:t>
            </a:fld>
            <a:endParaRPr lang="it-IT" sz="1000" smtClean="0">
              <a:solidFill>
                <a:srgbClr val="000000"/>
              </a:solidFill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algn="ctr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defRPr/>
            </a:pPr>
            <a:fld id="{519D817C-4089-4BE6-B4A2-2F535CBF328C}" type="slidenum">
              <a:rPr lang="it-IT" sz="1000" smtClean="0">
                <a:solidFill>
                  <a:srgbClr val="000000"/>
                </a:solidFill>
              </a:rPr>
              <a:pPr algn="r">
                <a:defRPr/>
              </a:pPr>
              <a:t>4</a:t>
            </a:fld>
            <a:endParaRPr lang="it-IT" sz="1000" smtClean="0">
              <a:solidFill>
                <a:srgbClr val="000000"/>
              </a:solidFill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783493"/>
            <a:ext cx="7916862" cy="3354765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DALLA SCUOLA UN LAVORO SICURO </a:t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b="1" dirty="0" smtClean="0">
                <a:latin typeface="Arial" panose="020B0604020202020204" pitchFamily="34" charset="0"/>
              </a:rPr>
              <a:t>”FORMAZIONE SPECIFICA  </a:t>
            </a:r>
            <a:r>
              <a:rPr lang="it-IT" altLang="it-IT" sz="4000" b="1" dirty="0" smtClean="0">
                <a:latin typeface="Arial" panose="020B0604020202020204" pitchFamily="34" charset="0"/>
              </a:rPr>
              <a:t>Salute e Sicurezza 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nei Luoghi di Lavoro”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8 ore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116013" y="1844675"/>
            <a:ext cx="6761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 b="0">
                <a:latin typeface="Arial" panose="020B0604020202020204" pitchFamily="34" charset="0"/>
              </a:rPr>
              <a:t>Dipartimenti Sanità Pubblica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>
                <a:latin typeface="Arial" panose="020B0604020202020204" pitchFamily="34" charset="0"/>
              </a:rPr>
              <a:t>SERVIZI PREVENZIONE SICUREZZA AMBIENTI DI LAVORO</a:t>
            </a:r>
            <a:endParaRPr lang="it-IT" altLang="it-IT" sz="1800"/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84163"/>
            <a:ext cx="5886450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43213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995936" y="6237312"/>
            <a:ext cx="1081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 smtClean="0"/>
              <a:t>Rev.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3449117008"/>
      </p:ext>
    </p:ext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62000" y="620713"/>
            <a:ext cx="7848600" cy="4619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sz="2400" b="1" dirty="0" smtClean="0">
                <a:solidFill>
                  <a:srgbClr val="000000"/>
                </a:solidFill>
                <a:ea typeface="+mj-ea"/>
                <a:cs typeface="Times New Roman" pitchFamily="18" charset="0"/>
              </a:rPr>
              <a:t>MOVIMENTAZIONE MANUALE DEI CARICHI</a:t>
            </a:r>
            <a:endParaRPr lang="it-IT" sz="4400" b="1" dirty="0"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2492375"/>
            <a:ext cx="6400800" cy="235756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sz="3200" b="1" dirty="0" err="1">
                <a:cs typeface="+mn-cs"/>
              </a:rPr>
              <a:t>D.Lgs.</a:t>
            </a:r>
            <a:r>
              <a:rPr lang="it-IT" sz="3200" b="1" dirty="0">
                <a:cs typeface="+mn-cs"/>
              </a:rPr>
              <a:t> 81/08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sz="3200" b="1" dirty="0">
                <a:cs typeface="+mn-cs"/>
              </a:rPr>
              <a:t>TITOLO </a:t>
            </a:r>
            <a:r>
              <a:rPr lang="it-IT" sz="3200" b="1" dirty="0" err="1" smtClean="0"/>
              <a:t>VI</a:t>
            </a:r>
            <a:endParaRPr lang="it-IT" sz="3200" b="1" dirty="0" smtClean="0"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sz="3200" b="1" dirty="0" smtClean="0">
                <a:cs typeface="+mn-cs"/>
              </a:rPr>
              <a:t>MOVIMENTAZIONE MANUALE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sz="3200" b="1" dirty="0" smtClean="0">
                <a:cs typeface="+mn-cs"/>
              </a:rPr>
              <a:t>DEI CARICHI</a:t>
            </a:r>
            <a:endParaRPr lang="it-IT" sz="3200" b="1" dirty="0">
              <a:cs typeface="+mn-cs"/>
            </a:endParaRPr>
          </a:p>
        </p:txBody>
      </p:sp>
      <p:sp>
        <p:nvSpPr>
          <p:cNvPr id="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2"/>
          <p:cNvSpPr>
            <a:spLocks noChangeArrowheads="1"/>
          </p:cNvSpPr>
          <p:nvPr/>
        </p:nvSpPr>
        <p:spPr bwMode="auto">
          <a:xfrm>
            <a:off x="336550" y="1031875"/>
            <a:ext cx="8420100" cy="61595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 eaLnBrk="0" hangingPunct="0">
              <a:spcBef>
                <a:spcPct val="20000"/>
              </a:spcBef>
            </a:pPr>
            <a:r>
              <a:rPr lang="it-IT" altLang="it-IT" sz="1700" b="1"/>
              <a:t>l’operatore agricolo, durante l’attività giornaliera, può alzare, tirare e spingere attrezzature pesanti e oggetti pesanti, anche con grandi sforzi muscolari.</a:t>
            </a:r>
            <a:endParaRPr lang="en-US" altLang="it-IT" sz="1700" b="1">
              <a:solidFill>
                <a:srgbClr val="000000"/>
              </a:solidFill>
            </a:endParaRPr>
          </a:p>
        </p:txBody>
      </p:sp>
      <p:sp>
        <p:nvSpPr>
          <p:cNvPr id="83971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20650"/>
            <a:ext cx="8382000" cy="46355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400" b="1" smtClean="0">
                <a:latin typeface="Arial" pitchFamily="34" charset="0"/>
              </a:rPr>
              <a:t>MOVIMENTAZIONE MANUALE DEI CARICHI</a:t>
            </a:r>
            <a:endParaRPr lang="it-IT" altLang="it-IT" sz="1600" b="1" smtClean="0">
              <a:latin typeface="Arial" pitchFamily="34" charset="0"/>
            </a:endParaRPr>
          </a:p>
        </p:txBody>
      </p:sp>
      <p:sp>
        <p:nvSpPr>
          <p:cNvPr id="51204" name="Rettangolo 1"/>
          <p:cNvSpPr>
            <a:spLocks noChangeArrowheads="1"/>
          </p:cNvSpPr>
          <p:nvPr/>
        </p:nvSpPr>
        <p:spPr bwMode="auto">
          <a:xfrm>
            <a:off x="1908175" y="2492375"/>
            <a:ext cx="6848475" cy="720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it-IT" altLang="it-IT" sz="1700" b="1"/>
              <a:t>Movimentare manualmente carichi pesanti può causare danni alla colonna vertebrale (colpo della strega, ernia del disco) e altre alterazioni dei muscoli e delle articolazioni (spalle, anche)</a:t>
            </a:r>
          </a:p>
        </p:txBody>
      </p:sp>
      <p:pic>
        <p:nvPicPr>
          <p:cNvPr id="51205" name="Picture 2"/>
          <p:cNvPicPr>
            <a:picLocks noChangeAspect="1" noChangeArrowheads="1"/>
          </p:cNvPicPr>
          <p:nvPr/>
        </p:nvPicPr>
        <p:blipFill>
          <a:blip r:embed="rId3" cstate="print"/>
          <a:srcRect r="66377"/>
          <a:stretch>
            <a:fillRect/>
          </a:stretch>
        </p:blipFill>
        <p:spPr bwMode="auto">
          <a:xfrm>
            <a:off x="847725" y="2441575"/>
            <a:ext cx="82232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Rectangle 3"/>
          <p:cNvSpPr txBox="1">
            <a:spLocks noChangeArrowheads="1"/>
          </p:cNvSpPr>
          <p:nvPr/>
        </p:nvSpPr>
        <p:spPr bwMode="auto">
          <a:xfrm>
            <a:off x="1908175" y="3838575"/>
            <a:ext cx="6848475" cy="1966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it-IT" altLang="it-IT" sz="1700" b="1"/>
              <a:t>Importante quando si devono movimentare carichi: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Utilizzare mezzi di sollevamento  e trasporto adeguati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Ridurre il peso entro i limiti consigliati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Flettere le ginocchia e non la schiena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Mantenere il carico più vicino possibile al corpo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Evitare le torsioni del tronco durante il sollevamento</a:t>
            </a:r>
          </a:p>
        </p:txBody>
      </p:sp>
      <p:pic>
        <p:nvPicPr>
          <p:cNvPr id="51207" name="Picture 2"/>
          <p:cNvPicPr>
            <a:picLocks noChangeAspect="1" noChangeArrowheads="1"/>
          </p:cNvPicPr>
          <p:nvPr/>
        </p:nvPicPr>
        <p:blipFill>
          <a:blip r:embed="rId3" cstate="print"/>
          <a:srcRect l="68134"/>
          <a:stretch>
            <a:fillRect/>
          </a:stretch>
        </p:blipFill>
        <p:spPr bwMode="auto">
          <a:xfrm>
            <a:off x="869950" y="4394200"/>
            <a:ext cx="77946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9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0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2"/>
          <p:cNvSpPr>
            <a:spLocks noChangeArrowheads="1"/>
          </p:cNvSpPr>
          <p:nvPr/>
        </p:nvSpPr>
        <p:spPr bwMode="auto">
          <a:xfrm>
            <a:off x="438150" y="1346200"/>
            <a:ext cx="8318500" cy="61595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it-IT" altLang="it-IT" sz="1700" b="1"/>
              <a:t>Il carico applicato sulla colonna vertebrale dipende fortemente dalla distanza tra il peso da sollevare e le gambe dell’operatore</a:t>
            </a:r>
            <a:endParaRPr lang="en-US" altLang="it-IT" sz="1700" b="1">
              <a:solidFill>
                <a:srgbClr val="000000"/>
              </a:solidFill>
            </a:endParaRPr>
          </a:p>
        </p:txBody>
      </p:sp>
      <p:sp>
        <p:nvSpPr>
          <p:cNvPr id="84995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20650"/>
            <a:ext cx="8382000" cy="46355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400" b="1" smtClean="0">
                <a:latin typeface="Arial" pitchFamily="34" charset="0"/>
              </a:rPr>
              <a:t>MOVIMENTAZIONE MANUALE DEI CARICHI</a:t>
            </a:r>
            <a:endParaRPr lang="it-IT" altLang="it-IT" sz="1600" b="1" smtClean="0">
              <a:latin typeface="Arial" pitchFamily="34" charset="0"/>
            </a:endParaRPr>
          </a:p>
        </p:txBody>
      </p:sp>
      <p:sp>
        <p:nvSpPr>
          <p:cNvPr id="84996" name="Rectangle 18"/>
          <p:cNvSpPr>
            <a:spLocks noChangeArrowheads="1"/>
          </p:cNvSpPr>
          <p:nvPr/>
        </p:nvSpPr>
        <p:spPr bwMode="auto">
          <a:xfrm>
            <a:off x="352425" y="838200"/>
            <a:ext cx="4724400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just" eaLnBrk="0" hangingPunct="0">
              <a:defRPr/>
            </a:pPr>
            <a:r>
              <a:rPr lang="it-IT" altLang="it-IT" sz="2000" b="1">
                <a:solidFill>
                  <a:srgbClr val="000000"/>
                </a:solidFill>
              </a:rPr>
              <a:t>CORRETTE MODALITA’ OPERATIVE</a:t>
            </a:r>
          </a:p>
        </p:txBody>
      </p:sp>
      <p:pic>
        <p:nvPicPr>
          <p:cNvPr id="52229" name="Picture 2"/>
          <p:cNvPicPr>
            <a:picLocks noChangeAspect="1" noChangeArrowheads="1"/>
          </p:cNvPicPr>
          <p:nvPr/>
        </p:nvPicPr>
        <p:blipFill>
          <a:blip r:embed="rId3" cstate="print"/>
          <a:srcRect l="68134"/>
          <a:stretch>
            <a:fillRect/>
          </a:stretch>
        </p:blipFill>
        <p:spPr bwMode="auto">
          <a:xfrm>
            <a:off x="4652963" y="2306638"/>
            <a:ext cx="77946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6" descr="MMC-SOLLEVA LONTANO PIEDI"/>
          <p:cNvPicPr>
            <a:picLocks noChangeAspect="1" noChangeArrowheads="1"/>
          </p:cNvPicPr>
          <p:nvPr/>
        </p:nvPicPr>
        <p:blipFill>
          <a:blip r:embed="rId4" cstate="print"/>
          <a:srcRect l="11424" r="20891" b="3615"/>
          <a:stretch>
            <a:fillRect/>
          </a:stretch>
        </p:blipFill>
        <p:spPr bwMode="auto">
          <a:xfrm>
            <a:off x="323850" y="2525713"/>
            <a:ext cx="1752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1" name="Picture 7" descr="MMC SOLLEVA PIEGANDO GAMBE"/>
          <p:cNvPicPr>
            <a:picLocks noChangeAspect="1" noChangeArrowheads="1"/>
          </p:cNvPicPr>
          <p:nvPr/>
        </p:nvPicPr>
        <p:blipFill>
          <a:blip r:embed="rId5" cstate="print"/>
          <a:srcRect l="12222" r="15369" b="5714"/>
          <a:stretch>
            <a:fillRect/>
          </a:stretch>
        </p:blipFill>
        <p:spPr bwMode="auto">
          <a:xfrm>
            <a:off x="4164013" y="3214688"/>
            <a:ext cx="1752600" cy="244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2" name="Picture 2" descr="MMC SOLLEVA VICINO PIEDI"/>
          <p:cNvPicPr>
            <a:picLocks noChangeAspect="1" noChangeArrowheads="1"/>
          </p:cNvPicPr>
          <p:nvPr/>
        </p:nvPicPr>
        <p:blipFill>
          <a:blip r:embed="rId6" cstate="print"/>
          <a:srcRect l="13577" r="15134" b="4762"/>
          <a:stretch>
            <a:fillRect/>
          </a:stretch>
        </p:blipFill>
        <p:spPr bwMode="auto">
          <a:xfrm>
            <a:off x="2484438" y="2708275"/>
            <a:ext cx="16002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3" name="Picture 17" descr="disegni figure mm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80100" y="2373313"/>
            <a:ext cx="2881313" cy="37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4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92300" y="5164138"/>
            <a:ext cx="8223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1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3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164</Words>
  <Application>Microsoft Office PowerPoint</Application>
  <PresentationFormat>Presentazione su schermo (4:3)</PresentationFormat>
  <Paragraphs>23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DALLA SCUOLA UN LAVORO SICURO   ”FORMAZIONE SPECIFICA  Salute e Sicurezza  nei Luoghi di Lavoro” 8 ore</vt:lpstr>
      <vt:lpstr>Diapositiva 2</vt:lpstr>
      <vt:lpstr>MOVIMENTAZIONE MANUALE DEI CARICHI</vt:lpstr>
      <vt:lpstr>MOVIMENTAZIONE MANUALE DEI CARICHI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Grossi Paola</dc:creator>
  <cp:lastModifiedBy>a.camagni</cp:lastModifiedBy>
  <cp:revision>4</cp:revision>
  <dcterms:created xsi:type="dcterms:W3CDTF">2022-04-01T12:50:07Z</dcterms:created>
  <dcterms:modified xsi:type="dcterms:W3CDTF">2022-12-22T09:55:50Z</dcterms:modified>
</cp:coreProperties>
</file>