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811" r:id="rId3"/>
    <p:sldId id="812" r:id="rId4"/>
    <p:sldId id="813" r:id="rId5"/>
    <p:sldId id="814" r:id="rId6"/>
    <p:sldId id="745" r:id="rId7"/>
    <p:sldId id="746" r:id="rId8"/>
    <p:sldId id="747" r:id="rId9"/>
    <p:sldId id="749" r:id="rId10"/>
    <p:sldId id="750" r:id="rId11"/>
    <p:sldId id="751" r:id="rId12"/>
    <p:sldId id="752" r:id="rId13"/>
    <p:sldId id="753" r:id="rId14"/>
    <p:sldId id="754" r:id="rId15"/>
    <p:sldId id="755" r:id="rId16"/>
    <p:sldId id="815" r:id="rId17"/>
    <p:sldId id="757" r:id="rId18"/>
  </p:sldIdLst>
  <p:sldSz cx="9144000" cy="6858000" type="screen4x3"/>
  <p:notesSz cx="7099300" cy="10234613"/>
  <p:custShowLst>
    <p:custShow name="Presentazione personalizzata 1" id="0">
      <p:sldLst/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CC99"/>
    <a:srgbClr val="3399FF"/>
    <a:srgbClr val="CCECFF"/>
    <a:srgbClr val="F6DEA2"/>
    <a:srgbClr val="00FF00"/>
    <a:srgbClr val="E2C444"/>
    <a:srgbClr val="FF00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9097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80"/>
    </p:cViewPr>
  </p:sorterViewPr>
  <p:notesViewPr>
    <p:cSldViewPr>
      <p:cViewPr>
        <p:scale>
          <a:sx n="75" d="100"/>
          <a:sy n="75" d="100"/>
        </p:scale>
        <p:origin x="-1368" y="1230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1588"/>
            <a:ext cx="3094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 i="1">
                <a:solidFill>
                  <a:srgbClr val="50009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1588"/>
            <a:ext cx="30940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solidFill>
                  <a:srgbClr val="50009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0" y="9690100"/>
            <a:ext cx="30940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b="0" i="1">
                <a:solidFill>
                  <a:srgbClr val="50009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9690100"/>
            <a:ext cx="30940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solidFill>
                  <a:srgbClr val="500093"/>
                </a:solidFill>
              </a:defRPr>
            </a:lvl1pPr>
          </a:lstStyle>
          <a:p>
            <a:fld id="{1547A1C9-CCAB-465E-9647-8260FF01C9A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0"/>
            <a:ext cx="30940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t" anchorCtr="0" compatLnSpc="1">
            <a:prstTxWarp prst="textNoShape">
              <a:avLst/>
            </a:prstTxWarp>
          </a:bodyPr>
          <a:lstStyle>
            <a:lvl1pPr algn="l" defTabSz="799033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7013" y="0"/>
            <a:ext cx="30940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t" anchorCtr="0" compatLnSpc="1">
            <a:prstTxWarp prst="textNoShape">
              <a:avLst/>
            </a:prstTxWarp>
          </a:bodyPr>
          <a:lstStyle>
            <a:lvl1pPr algn="r" defTabSz="799033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0" y="9690100"/>
            <a:ext cx="30940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b" anchorCtr="0" compatLnSpc="1">
            <a:prstTxWarp prst="textNoShape">
              <a:avLst/>
            </a:prstTxWarp>
          </a:bodyPr>
          <a:lstStyle>
            <a:lvl1pPr algn="l" defTabSz="799033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7013" y="9690100"/>
            <a:ext cx="30940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76" tIns="0" rIns="19976" bIns="0" numCol="1" anchor="b" anchorCtr="0" compatLnSpc="1">
            <a:prstTxWarp prst="textNoShape">
              <a:avLst/>
            </a:prstTxWarp>
          </a:bodyPr>
          <a:lstStyle>
            <a:lvl1pPr algn="r" defTabSz="798513" eaLnBrk="0" hangingPunct="0">
              <a:defRPr sz="1000" b="0" i="1">
                <a:latin typeface="Times New Roman" panose="02020603050405020304" pitchFamily="18" charset="0"/>
              </a:defRPr>
            </a:lvl1pPr>
          </a:lstStyle>
          <a:p>
            <a:fld id="{01214A73-8A0B-4F98-B53B-8AAE2A6F04A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0" tIns="48275" rIns="96550" bIns="48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i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72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949325"/>
            <a:ext cx="4630738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8C8D7-82CA-48E8-B91B-6336118CEADB}" type="slidenum">
              <a:rPr kumimoji="0" lang="it-IT" altLang="it-IT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79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28431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8C8D7-82CA-48E8-B91B-6336118CEADB}" type="slidenum">
              <a:rPr lang="it-IT" altLang="it-IT" sz="1000"/>
              <a:pPr>
                <a:spcBef>
                  <a:spcPct val="0"/>
                </a:spcBef>
              </a:pPr>
              <a:t>3</a:t>
            </a:fld>
            <a:endParaRPr lang="it-IT" altLang="it-IT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50957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8C8D7-82CA-48E8-B91B-6336118CEADB}" type="slidenum">
              <a:rPr lang="it-IT" altLang="it-IT" sz="1000"/>
              <a:pPr>
                <a:spcBef>
                  <a:spcPct val="0"/>
                </a:spcBef>
              </a:pPr>
              <a:t>4</a:t>
            </a:fld>
            <a:endParaRPr lang="it-IT" altLang="it-IT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92895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89A988-CAB0-41C8-89CB-FF3D71FAC81B}" type="slidenum">
              <a:rPr lang="it-IT" altLang="it-IT" sz="10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it-IT" altLang="it-IT" sz="10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BA5973-74D5-4ABE-81DC-00B3F1DE7042}" type="slidenum">
              <a:rPr lang="it-IT" altLang="it-IT" sz="10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it-IT" altLang="it-IT" sz="100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7875" indent="-298450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697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6400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5825" indent="-238125" defTabSz="798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30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2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74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4625" indent="-238125" defTabSz="798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8C8D7-82CA-48E8-B91B-6336118CEADB}" type="slidenum">
              <a:rPr lang="it-IT" altLang="it-IT" sz="1000"/>
              <a:pPr>
                <a:spcBef>
                  <a:spcPct val="0"/>
                </a:spcBef>
              </a:pPr>
              <a:t>15</a:t>
            </a:fld>
            <a:endParaRPr lang="it-IT" altLang="it-IT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8405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686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72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220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143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556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130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402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2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103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2021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20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46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946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27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533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549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5220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1983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42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732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34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371082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545694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541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8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48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il titolo del titolo dello schema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pic>
        <p:nvPicPr>
          <p:cNvPr id="1029" name="Picture 7" descr="AUSL logo col-solo croce-bassa qualita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436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783493"/>
            <a:ext cx="7916862" cy="335476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 SCUOLA UN LAVORO SICURO </a:t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b="1" dirty="0" smtClean="0">
                <a:latin typeface="Arial" panose="020B0604020202020204" pitchFamily="34" charset="0"/>
              </a:rPr>
              <a:t>”FORMAZIONE SPECIFICA  </a:t>
            </a:r>
            <a:r>
              <a:rPr lang="it-IT" altLang="it-IT" sz="4000" b="1" dirty="0" smtClean="0">
                <a:latin typeface="Arial" panose="020B0604020202020204" pitchFamily="34" charset="0"/>
              </a:rPr>
              <a:t>Salute e Sicurezza 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nei Luoghi di Lavoro”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8 ore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16013" y="1844675"/>
            <a:ext cx="676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Dipartimenti Sanità Pubblica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SERVIZI PREVENZIONE SICUREZZA AMBIENTI DI LAVORO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163"/>
            <a:ext cx="58864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51920" y="6309320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/>
              <a:t>Rev. 2022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116469240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uppo 33"/>
          <p:cNvGrpSpPr>
            <a:grpSpLocks/>
          </p:cNvGrpSpPr>
          <p:nvPr/>
        </p:nvGrpSpPr>
        <p:grpSpPr bwMode="auto">
          <a:xfrm>
            <a:off x="609600" y="1704975"/>
            <a:ext cx="1951038" cy="3714750"/>
            <a:chOff x="609600" y="914400"/>
            <a:chExt cx="1951038" cy="3714750"/>
          </a:xfrm>
        </p:grpSpPr>
        <p:pic>
          <p:nvPicPr>
            <p:cNvPr id="870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1951038" cy="3714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64" name="AutoShape 6"/>
            <p:cNvSpPr>
              <a:spLocks noChangeArrowheads="1"/>
            </p:cNvSpPr>
            <p:nvPr/>
          </p:nvSpPr>
          <p:spPr bwMode="auto">
            <a:xfrm flipV="1">
              <a:off x="1291682" y="2137363"/>
              <a:ext cx="886706" cy="220133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600">
                <a:cs typeface="Arial" panose="020B0604020202020204" pitchFamily="34" charset="0"/>
              </a:endParaRPr>
            </a:p>
          </p:txBody>
        </p:sp>
        <p:sp>
          <p:nvSpPr>
            <p:cNvPr id="87065" name="Line 9"/>
            <p:cNvSpPr>
              <a:spLocks noChangeShapeType="1"/>
            </p:cNvSpPr>
            <p:nvPr/>
          </p:nvSpPr>
          <p:spPr bwMode="auto">
            <a:xfrm>
              <a:off x="1700931" y="2259659"/>
              <a:ext cx="0" cy="1589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6" name="Line 10"/>
            <p:cNvSpPr>
              <a:spLocks noChangeShapeType="1"/>
            </p:cNvSpPr>
            <p:nvPr/>
          </p:nvSpPr>
          <p:spPr bwMode="auto">
            <a:xfrm>
              <a:off x="1769139" y="2320807"/>
              <a:ext cx="0" cy="1589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7" name="Line 11"/>
            <p:cNvSpPr>
              <a:spLocks noChangeShapeType="1"/>
            </p:cNvSpPr>
            <p:nvPr/>
          </p:nvSpPr>
          <p:spPr bwMode="auto">
            <a:xfrm>
              <a:off x="1700931" y="3849511"/>
              <a:ext cx="68208" cy="6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8" name="Line 12"/>
            <p:cNvSpPr>
              <a:spLocks noChangeShapeType="1"/>
            </p:cNvSpPr>
            <p:nvPr/>
          </p:nvSpPr>
          <p:spPr bwMode="auto">
            <a:xfrm>
              <a:off x="1291682" y="3176881"/>
              <a:ext cx="409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069" name="Line 13"/>
            <p:cNvSpPr>
              <a:spLocks noChangeShapeType="1"/>
            </p:cNvSpPr>
            <p:nvPr/>
          </p:nvSpPr>
          <p:spPr bwMode="auto">
            <a:xfrm>
              <a:off x="1769139" y="3176881"/>
              <a:ext cx="409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7043" name="Group 35"/>
          <p:cNvGrpSpPr>
            <a:grpSpLocks/>
          </p:cNvGrpSpPr>
          <p:nvPr/>
        </p:nvGrpSpPr>
        <p:grpSpPr bwMode="auto">
          <a:xfrm>
            <a:off x="609600" y="4829175"/>
            <a:ext cx="2090738" cy="1592263"/>
            <a:chOff x="384" y="2544"/>
            <a:chExt cx="1317" cy="1003"/>
          </a:xfrm>
        </p:grpSpPr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384" y="3024"/>
              <a:ext cx="1317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 u="sng">
                  <a:latin typeface="Arial" panose="020B0604020202020204" pitchFamily="34" charset="0"/>
                  <a:cs typeface="Arial" panose="020B0604020202020204" pitchFamily="34" charset="0"/>
                </a:rPr>
                <a:t>Polvere:</a:t>
              </a:r>
              <a:endParaRPr lang="it-IT" alt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  <a:cs typeface="Arial" panose="020B0604020202020204" pitchFamily="34" charset="0"/>
                </a:rPr>
                <a:t>bicarbonato di sodio e potassio</a:t>
              </a:r>
            </a:p>
          </p:txBody>
        </p:sp>
        <p:sp>
          <p:nvSpPr>
            <p:cNvPr id="87062" name="Line 20"/>
            <p:cNvSpPr>
              <a:spLocks noChangeShapeType="1"/>
            </p:cNvSpPr>
            <p:nvPr/>
          </p:nvSpPr>
          <p:spPr bwMode="auto">
            <a:xfrm flipV="1">
              <a:off x="960" y="254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7044" name="Group 36"/>
          <p:cNvGrpSpPr>
            <a:grpSpLocks/>
          </p:cNvGrpSpPr>
          <p:nvPr/>
        </p:nvGrpSpPr>
        <p:grpSpPr bwMode="auto">
          <a:xfrm>
            <a:off x="255588" y="1435100"/>
            <a:ext cx="1622425" cy="1981200"/>
            <a:chOff x="144" y="288"/>
            <a:chExt cx="1022" cy="1248"/>
          </a:xfrm>
        </p:grpSpPr>
        <p:sp>
          <p:nvSpPr>
            <p:cNvPr id="87059" name="Text Box 16"/>
            <p:cNvSpPr txBox="1">
              <a:spLocks noChangeArrowheads="1"/>
            </p:cNvSpPr>
            <p:nvPr/>
          </p:nvSpPr>
          <p:spPr bwMode="auto">
            <a:xfrm>
              <a:off x="144" y="288"/>
              <a:ext cx="1022" cy="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 u="sng">
                  <a:latin typeface="Arial" panose="020B0604020202020204" pitchFamily="34" charset="0"/>
                  <a:cs typeface="Arial" panose="020B0604020202020204" pitchFamily="34" charset="0"/>
                </a:rPr>
                <a:t>Gas compresso</a:t>
              </a:r>
              <a:endParaRPr lang="it-IT" alt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60" name="Line 21"/>
            <p:cNvSpPr>
              <a:spLocks noChangeShapeType="1"/>
            </p:cNvSpPr>
            <p:nvPr/>
          </p:nvSpPr>
          <p:spPr bwMode="auto">
            <a:xfrm>
              <a:off x="672" y="528"/>
              <a:ext cx="2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7045" name="Text Box 23"/>
          <p:cNvSpPr txBox="1">
            <a:spLocks noChangeArrowheads="1"/>
          </p:cNvSpPr>
          <p:nvPr/>
        </p:nvSpPr>
        <p:spPr bwMode="auto">
          <a:xfrm>
            <a:off x="6875463" y="2601913"/>
            <a:ext cx="1938337" cy="2555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Efficace su fuochi di classe: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A - SOLIDI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B - LIQUIDI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C - GAS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D - METALLI</a:t>
            </a:r>
          </a:p>
        </p:txBody>
      </p:sp>
      <p:grpSp>
        <p:nvGrpSpPr>
          <p:cNvPr id="87046" name="Group 37"/>
          <p:cNvGrpSpPr>
            <a:grpSpLocks/>
          </p:cNvGrpSpPr>
          <p:nvPr/>
        </p:nvGrpSpPr>
        <p:grpSpPr bwMode="auto">
          <a:xfrm>
            <a:off x="2622550" y="1889125"/>
            <a:ext cx="4151313" cy="3673475"/>
            <a:chOff x="1652" y="1190"/>
            <a:chExt cx="2615" cy="2314"/>
          </a:xfrm>
        </p:grpSpPr>
        <p:sp>
          <p:nvSpPr>
            <p:cNvPr id="87052" name="Text Box 22"/>
            <p:cNvSpPr txBox="1">
              <a:spLocks noChangeArrowheads="1"/>
            </p:cNvSpPr>
            <p:nvPr/>
          </p:nvSpPr>
          <p:spPr bwMode="auto">
            <a:xfrm>
              <a:off x="1652" y="1190"/>
              <a:ext cx="2615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Meccanismi di azione: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7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SOFFOCAMENTO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RAFFREDDAMENTO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AZIONE CHIMICA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(decomposizione dei carbonati a CO2)</a:t>
              </a:r>
            </a:p>
          </p:txBody>
        </p:sp>
        <p:grpSp>
          <p:nvGrpSpPr>
            <p:cNvPr id="87053" name="Group 30"/>
            <p:cNvGrpSpPr>
              <a:grpSpLocks/>
            </p:cNvGrpSpPr>
            <p:nvPr/>
          </p:nvGrpSpPr>
          <p:grpSpPr bwMode="auto">
            <a:xfrm>
              <a:off x="2016" y="2352"/>
              <a:ext cx="1776" cy="1152"/>
              <a:chOff x="1824" y="2496"/>
              <a:chExt cx="2256" cy="1536"/>
            </a:xfrm>
          </p:grpSpPr>
          <p:sp>
            <p:nvSpPr>
              <p:cNvPr id="87054" name="Rectangle 24"/>
              <p:cNvSpPr>
                <a:spLocks noChangeArrowheads="1"/>
              </p:cNvSpPr>
              <p:nvPr/>
            </p:nvSpPr>
            <p:spPr bwMode="auto">
              <a:xfrm>
                <a:off x="1824" y="2496"/>
                <a:ext cx="2256" cy="15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055" name="Rectangle 26" descr="90%"/>
              <p:cNvSpPr>
                <a:spLocks noChangeArrowheads="1"/>
              </p:cNvSpPr>
              <p:nvPr/>
            </p:nvSpPr>
            <p:spPr bwMode="auto">
              <a:xfrm>
                <a:off x="1824" y="3120"/>
                <a:ext cx="2256" cy="528"/>
              </a:xfrm>
              <a:prstGeom prst="rect">
                <a:avLst/>
              </a:prstGeom>
              <a:pattFill prst="pct90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056" name="Freeform 25"/>
              <p:cNvSpPr>
                <a:spLocks/>
              </p:cNvSpPr>
              <p:nvPr/>
            </p:nvSpPr>
            <p:spPr bwMode="auto">
              <a:xfrm>
                <a:off x="1824" y="3264"/>
                <a:ext cx="2256" cy="768"/>
              </a:xfrm>
              <a:custGeom>
                <a:avLst/>
                <a:gdLst>
                  <a:gd name="T0" fmla="*/ 0 w 2256"/>
                  <a:gd name="T1" fmla="*/ 240 h 768"/>
                  <a:gd name="T2" fmla="*/ 528 w 2256"/>
                  <a:gd name="T3" fmla="*/ 0 h 768"/>
                  <a:gd name="T4" fmla="*/ 912 w 2256"/>
                  <a:gd name="T5" fmla="*/ 0 h 768"/>
                  <a:gd name="T6" fmla="*/ 1200 w 2256"/>
                  <a:gd name="T7" fmla="*/ 288 h 768"/>
                  <a:gd name="T8" fmla="*/ 1632 w 2256"/>
                  <a:gd name="T9" fmla="*/ 288 h 768"/>
                  <a:gd name="T10" fmla="*/ 2256 w 2256"/>
                  <a:gd name="T11" fmla="*/ 0 h 768"/>
                  <a:gd name="T12" fmla="*/ 2256 w 2256"/>
                  <a:gd name="T13" fmla="*/ 768 h 768"/>
                  <a:gd name="T14" fmla="*/ 0 w 2256"/>
                  <a:gd name="T15" fmla="*/ 768 h 768"/>
                  <a:gd name="T16" fmla="*/ 0 w 2256"/>
                  <a:gd name="T17" fmla="*/ 240 h 7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6"/>
                  <a:gd name="T28" fmla="*/ 0 h 768"/>
                  <a:gd name="T29" fmla="*/ 2256 w 2256"/>
                  <a:gd name="T30" fmla="*/ 768 h 7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6" h="768">
                    <a:moveTo>
                      <a:pt x="0" y="240"/>
                    </a:moveTo>
                    <a:lnTo>
                      <a:pt x="528" y="0"/>
                    </a:lnTo>
                    <a:lnTo>
                      <a:pt x="912" y="0"/>
                    </a:lnTo>
                    <a:lnTo>
                      <a:pt x="1200" y="288"/>
                    </a:lnTo>
                    <a:lnTo>
                      <a:pt x="1632" y="288"/>
                    </a:lnTo>
                    <a:lnTo>
                      <a:pt x="2256" y="0"/>
                    </a:lnTo>
                    <a:lnTo>
                      <a:pt x="2256" y="768"/>
                    </a:lnTo>
                    <a:lnTo>
                      <a:pt x="0" y="768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057" name="Text Box 27"/>
              <p:cNvSpPr txBox="1">
                <a:spLocks noChangeArrowheads="1"/>
              </p:cNvSpPr>
              <p:nvPr/>
            </p:nvSpPr>
            <p:spPr bwMode="auto">
              <a:xfrm>
                <a:off x="2222" y="3696"/>
                <a:ext cx="1396" cy="284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it-IT" altLang="it-IT" sz="1600">
                    <a:latin typeface="Arial" panose="020B0604020202020204" pitchFamily="34" charset="0"/>
                    <a:cs typeface="Arial" panose="020B0604020202020204" pitchFamily="34" charset="0"/>
                  </a:rPr>
                  <a:t>COMBUSTIBILE</a:t>
                </a:r>
              </a:p>
            </p:txBody>
          </p:sp>
          <p:sp>
            <p:nvSpPr>
              <p:cNvPr id="87058" name="Text Box 29"/>
              <p:cNvSpPr txBox="1">
                <a:spLocks noChangeArrowheads="1"/>
              </p:cNvSpPr>
              <p:nvPr/>
            </p:nvSpPr>
            <p:spPr bwMode="auto">
              <a:xfrm>
                <a:off x="2612" y="2640"/>
                <a:ext cx="54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it-IT" altLang="it-IT" sz="1600" u="sng">
                    <a:latin typeface="Arial" panose="020B0604020202020204" pitchFamily="34" charset="0"/>
                    <a:cs typeface="Arial" panose="020B0604020202020204" pitchFamily="34" charset="0"/>
                  </a:rPr>
                  <a:t>ARIA</a:t>
                </a:r>
                <a:endParaRPr lang="it-IT" altLang="it-IT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7047" name="Gruppo 32"/>
          <p:cNvGrpSpPr>
            <a:grpSpLocks/>
          </p:cNvGrpSpPr>
          <p:nvPr/>
        </p:nvGrpSpPr>
        <p:grpSpPr bwMode="auto">
          <a:xfrm>
            <a:off x="3216275" y="5805488"/>
            <a:ext cx="5459413" cy="762000"/>
            <a:chOff x="3059832" y="5877272"/>
            <a:chExt cx="5459934" cy="762000"/>
          </a:xfrm>
        </p:grpSpPr>
        <p:pic>
          <p:nvPicPr>
            <p:cNvPr id="87050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877272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1" name="Text Box 33"/>
            <p:cNvSpPr txBox="1">
              <a:spLocks noChangeArrowheads="1"/>
            </p:cNvSpPr>
            <p:nvPr/>
          </p:nvSpPr>
          <p:spPr bwMode="auto">
            <a:xfrm>
              <a:off x="3641727" y="6093296"/>
              <a:ext cx="48780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polvere è irritante per occhi e vie respiratorie</a:t>
              </a:r>
              <a:endParaRPr lang="it-IT" altLang="it-IT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48" name="Rectangle 4"/>
          <p:cNvSpPr txBox="1">
            <a:spLocks noChangeArrowheads="1"/>
          </p:cNvSpPr>
          <p:nvPr/>
        </p:nvSpPr>
        <p:spPr bwMode="auto">
          <a:xfrm>
            <a:off x="304800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ESTINTORI A POLVERE</a:t>
            </a:r>
            <a:endParaRPr lang="it-IT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6948488" y="2808288"/>
            <a:ext cx="1852612" cy="2062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Efficace su fuochi di classe: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A-SOLIDI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B - LIQUIDI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C - GAS</a:t>
            </a:r>
          </a:p>
        </p:txBody>
      </p:sp>
      <p:grpSp>
        <p:nvGrpSpPr>
          <p:cNvPr id="88067" name="Group 25"/>
          <p:cNvGrpSpPr>
            <a:grpSpLocks/>
          </p:cNvGrpSpPr>
          <p:nvPr/>
        </p:nvGrpSpPr>
        <p:grpSpPr bwMode="auto">
          <a:xfrm>
            <a:off x="381000" y="1822450"/>
            <a:ext cx="2743200" cy="4343400"/>
            <a:chOff x="240" y="672"/>
            <a:chExt cx="1728" cy="2736"/>
          </a:xfrm>
        </p:grpSpPr>
        <p:pic>
          <p:nvPicPr>
            <p:cNvPr id="8808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172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85" name="AutoShape 6"/>
            <p:cNvSpPr>
              <a:spLocks noChangeArrowheads="1"/>
            </p:cNvSpPr>
            <p:nvPr/>
          </p:nvSpPr>
          <p:spPr bwMode="auto">
            <a:xfrm flipV="1">
              <a:off x="864" y="1536"/>
              <a:ext cx="432" cy="1728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600">
                <a:cs typeface="Arial" panose="020B0604020202020204" pitchFamily="34" charset="0"/>
              </a:endParaRPr>
            </a:p>
          </p:txBody>
        </p:sp>
        <p:sp>
          <p:nvSpPr>
            <p:cNvPr id="88086" name="Line 7"/>
            <p:cNvSpPr>
              <a:spLocks noChangeShapeType="1"/>
            </p:cNvSpPr>
            <p:nvPr/>
          </p:nvSpPr>
          <p:spPr bwMode="auto">
            <a:xfrm>
              <a:off x="1056" y="15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087" name="Line 8"/>
            <p:cNvSpPr>
              <a:spLocks noChangeShapeType="1"/>
            </p:cNvSpPr>
            <p:nvPr/>
          </p:nvSpPr>
          <p:spPr bwMode="auto">
            <a:xfrm>
              <a:off x="1104" y="168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088" name="Line 10"/>
            <p:cNvSpPr>
              <a:spLocks noChangeShapeType="1"/>
            </p:cNvSpPr>
            <p:nvPr/>
          </p:nvSpPr>
          <p:spPr bwMode="auto">
            <a:xfrm>
              <a:off x="1056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8068" name="Group 14"/>
          <p:cNvGrpSpPr>
            <a:grpSpLocks/>
          </p:cNvGrpSpPr>
          <p:nvPr/>
        </p:nvGrpSpPr>
        <p:grpSpPr bwMode="auto">
          <a:xfrm>
            <a:off x="228600" y="2279650"/>
            <a:ext cx="1622425" cy="2590800"/>
            <a:chOff x="144" y="960"/>
            <a:chExt cx="1022" cy="1632"/>
          </a:xfrm>
        </p:grpSpPr>
        <p:sp>
          <p:nvSpPr>
            <p:cNvPr id="88082" name="Text Box 12"/>
            <p:cNvSpPr txBox="1">
              <a:spLocks noChangeArrowheads="1"/>
            </p:cNvSpPr>
            <p:nvPr/>
          </p:nvSpPr>
          <p:spPr bwMode="auto">
            <a:xfrm>
              <a:off x="144" y="960"/>
              <a:ext cx="1022" cy="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 u="sng">
                  <a:latin typeface="Arial" panose="020B0604020202020204" pitchFamily="34" charset="0"/>
                  <a:cs typeface="Arial" panose="020B0604020202020204" pitchFamily="34" charset="0"/>
                </a:rPr>
                <a:t>Gas compresso</a:t>
              </a:r>
            </a:p>
          </p:txBody>
        </p:sp>
        <p:sp>
          <p:nvSpPr>
            <p:cNvPr id="88083" name="Line 13"/>
            <p:cNvSpPr>
              <a:spLocks noChangeShapeType="1"/>
            </p:cNvSpPr>
            <p:nvPr/>
          </p:nvSpPr>
          <p:spPr bwMode="auto">
            <a:xfrm>
              <a:off x="672" y="1200"/>
              <a:ext cx="336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8069" name="Gruppo 27"/>
          <p:cNvGrpSpPr>
            <a:grpSpLocks/>
          </p:cNvGrpSpPr>
          <p:nvPr/>
        </p:nvGrpSpPr>
        <p:grpSpPr bwMode="auto">
          <a:xfrm>
            <a:off x="3176588" y="5699125"/>
            <a:ext cx="4899025" cy="812800"/>
            <a:chOff x="685800" y="5867400"/>
            <a:chExt cx="4898212" cy="813375"/>
          </a:xfrm>
        </p:grpSpPr>
        <p:pic>
          <p:nvPicPr>
            <p:cNvPr id="88080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8674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Text Box 24"/>
            <p:cNvSpPr txBox="1">
              <a:spLocks noChangeArrowheads="1"/>
            </p:cNvSpPr>
            <p:nvPr/>
          </p:nvSpPr>
          <p:spPr bwMode="auto">
            <a:xfrm>
              <a:off x="1471724" y="6096000"/>
              <a:ext cx="41122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gas in uscita arriva a -79°C 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DIRIGERE SULLE PERSONE</a:t>
              </a:r>
            </a:p>
          </p:txBody>
        </p:sp>
      </p:grpSp>
      <p:grpSp>
        <p:nvGrpSpPr>
          <p:cNvPr id="88070" name="Group 29"/>
          <p:cNvGrpSpPr>
            <a:grpSpLocks/>
          </p:cNvGrpSpPr>
          <p:nvPr/>
        </p:nvGrpSpPr>
        <p:grpSpPr bwMode="auto">
          <a:xfrm>
            <a:off x="3581400" y="1676400"/>
            <a:ext cx="2819400" cy="3733800"/>
            <a:chOff x="2256" y="1056"/>
            <a:chExt cx="1776" cy="2352"/>
          </a:xfrm>
        </p:grpSpPr>
        <p:sp>
          <p:nvSpPr>
            <p:cNvPr id="88073" name="Text Box 3"/>
            <p:cNvSpPr txBox="1">
              <a:spLocks noChangeArrowheads="1"/>
            </p:cNvSpPr>
            <p:nvPr/>
          </p:nvSpPr>
          <p:spPr bwMode="auto">
            <a:xfrm>
              <a:off x="2310" y="1056"/>
              <a:ext cx="1569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Meccanismi di azione: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7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RAFFREDDAMENTO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7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SOFFOCAMENTO</a:t>
              </a:r>
            </a:p>
          </p:txBody>
        </p:sp>
        <p:grpSp>
          <p:nvGrpSpPr>
            <p:cNvPr id="88074" name="Group 28"/>
            <p:cNvGrpSpPr>
              <a:grpSpLocks/>
            </p:cNvGrpSpPr>
            <p:nvPr/>
          </p:nvGrpSpPr>
          <p:grpSpPr bwMode="auto">
            <a:xfrm>
              <a:off x="2256" y="2256"/>
              <a:ext cx="1776" cy="1152"/>
              <a:chOff x="2256" y="2256"/>
              <a:chExt cx="1776" cy="1152"/>
            </a:xfrm>
          </p:grpSpPr>
          <p:sp>
            <p:nvSpPr>
              <p:cNvPr id="88075" name="Rectangle 16"/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1776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076" name="Text Box 20"/>
              <p:cNvSpPr txBox="1">
                <a:spLocks noChangeArrowheads="1"/>
              </p:cNvSpPr>
              <p:nvPr/>
            </p:nvSpPr>
            <p:spPr bwMode="auto">
              <a:xfrm>
                <a:off x="2847" y="2364"/>
                <a:ext cx="39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it-IT" altLang="it-IT" sz="1400" u="sng">
                    <a:latin typeface="Arial" panose="020B0604020202020204" pitchFamily="34" charset="0"/>
                    <a:cs typeface="Arial" panose="020B0604020202020204" pitchFamily="34" charset="0"/>
                  </a:rPr>
                  <a:t>ARIA</a:t>
                </a:r>
                <a:endParaRPr lang="it-IT" altLang="it-IT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077" name="AutoShape 21"/>
              <p:cNvSpPr>
                <a:spLocks noChangeArrowheads="1"/>
              </p:cNvSpPr>
              <p:nvPr/>
            </p:nvSpPr>
            <p:spPr bwMode="auto">
              <a:xfrm flipV="1">
                <a:off x="2256" y="2688"/>
                <a:ext cx="1776" cy="432"/>
              </a:xfrm>
              <a:prstGeom prst="cloudCallout">
                <a:avLst>
                  <a:gd name="adj1" fmla="val -46569"/>
                  <a:gd name="adj2" fmla="val 6990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078" name="Freeform 18"/>
              <p:cNvSpPr>
                <a:spLocks/>
              </p:cNvSpPr>
              <p:nvPr/>
            </p:nvSpPr>
            <p:spPr bwMode="auto">
              <a:xfrm>
                <a:off x="2256" y="2832"/>
                <a:ext cx="1776" cy="576"/>
              </a:xfrm>
              <a:custGeom>
                <a:avLst/>
                <a:gdLst>
                  <a:gd name="T0" fmla="*/ 0 w 2256"/>
                  <a:gd name="T1" fmla="*/ 2 h 768"/>
                  <a:gd name="T2" fmla="*/ 2 w 2256"/>
                  <a:gd name="T3" fmla="*/ 0 h 768"/>
                  <a:gd name="T4" fmla="*/ 2 w 2256"/>
                  <a:gd name="T5" fmla="*/ 0 h 768"/>
                  <a:gd name="T6" fmla="*/ 2 w 2256"/>
                  <a:gd name="T7" fmla="*/ 2 h 768"/>
                  <a:gd name="T8" fmla="*/ 3 w 2256"/>
                  <a:gd name="T9" fmla="*/ 2 h 768"/>
                  <a:gd name="T10" fmla="*/ 5 w 2256"/>
                  <a:gd name="T11" fmla="*/ 0 h 768"/>
                  <a:gd name="T12" fmla="*/ 5 w 2256"/>
                  <a:gd name="T13" fmla="*/ 2 h 768"/>
                  <a:gd name="T14" fmla="*/ 0 w 2256"/>
                  <a:gd name="T15" fmla="*/ 2 h 768"/>
                  <a:gd name="T16" fmla="*/ 0 w 2256"/>
                  <a:gd name="T17" fmla="*/ 2 h 7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6"/>
                  <a:gd name="T28" fmla="*/ 0 h 768"/>
                  <a:gd name="T29" fmla="*/ 2256 w 2256"/>
                  <a:gd name="T30" fmla="*/ 768 h 7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6" h="768">
                    <a:moveTo>
                      <a:pt x="0" y="240"/>
                    </a:moveTo>
                    <a:lnTo>
                      <a:pt x="528" y="0"/>
                    </a:lnTo>
                    <a:lnTo>
                      <a:pt x="912" y="0"/>
                    </a:lnTo>
                    <a:lnTo>
                      <a:pt x="1200" y="288"/>
                    </a:lnTo>
                    <a:lnTo>
                      <a:pt x="1632" y="288"/>
                    </a:lnTo>
                    <a:lnTo>
                      <a:pt x="2256" y="0"/>
                    </a:lnTo>
                    <a:lnTo>
                      <a:pt x="2256" y="768"/>
                    </a:lnTo>
                    <a:lnTo>
                      <a:pt x="0" y="768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079" name="Text Box 19"/>
              <p:cNvSpPr txBox="1">
                <a:spLocks noChangeArrowheads="1"/>
              </p:cNvSpPr>
              <p:nvPr/>
            </p:nvSpPr>
            <p:spPr bwMode="auto">
              <a:xfrm>
                <a:off x="2650" y="3168"/>
                <a:ext cx="977" cy="194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it-IT" altLang="it-IT" sz="1400">
                    <a:latin typeface="Arial" panose="020B0604020202020204" pitchFamily="34" charset="0"/>
                    <a:cs typeface="Arial" panose="020B0604020202020204" pitchFamily="34" charset="0"/>
                  </a:rPr>
                  <a:t>COMBUSTIBILE</a:t>
                </a:r>
              </a:p>
            </p:txBody>
          </p:sp>
        </p:grpSp>
      </p:grpSp>
      <p:sp>
        <p:nvSpPr>
          <p:cNvPr id="88071" name="Rectangle 4"/>
          <p:cNvSpPr txBox="1">
            <a:spLocks noChangeArrowheads="1"/>
          </p:cNvSpPr>
          <p:nvPr/>
        </p:nvSpPr>
        <p:spPr bwMode="auto">
          <a:xfrm>
            <a:off x="304800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ESTINTORI A CO</a:t>
            </a:r>
            <a:r>
              <a:rPr lang="it-IT" sz="2000" baseline="-25000" dirty="0">
                <a:latin typeface="Arial" charset="0"/>
                <a:ea typeface="+mj-ea"/>
                <a:cs typeface="+mj-cs"/>
              </a:rPr>
              <a:t>2</a:t>
            </a:r>
            <a:endParaRPr lang="it-IT" sz="2000" baseline="-25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663575" y="3636963"/>
          <a:ext cx="3246438" cy="2157412"/>
        </p:xfrm>
        <a:graphic>
          <a:graphicData uri="http://schemas.openxmlformats.org/presentationml/2006/ole">
            <p:oleObj spid="_x0000_s89116" name="Fotografia Photo Editor" r:id="rId3" imgW="1333333" imgH="885949" progId="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4953000" y="4221163"/>
          <a:ext cx="3581400" cy="1878012"/>
        </p:xfrm>
        <a:graphic>
          <a:graphicData uri="http://schemas.openxmlformats.org/presentationml/2006/ole">
            <p:oleObj spid="_x0000_s89117" name="Fotografia Photo Editor" r:id="rId4" imgW="13219048" imgH="6935168" progId="">
              <p:embed/>
            </p:oleObj>
          </a:graphicData>
        </a:graphic>
      </p:graphicFrame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65138" y="1660525"/>
            <a:ext cx="2743200" cy="14001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Togliere la spina di sicurezza tenendo l’estintore per l’ogiva e non per la maniglia</a:t>
            </a:r>
          </a:p>
        </p:txBody>
      </p:sp>
      <p:sp>
        <p:nvSpPr>
          <p:cNvPr id="89093" name="Oval 7"/>
          <p:cNvSpPr>
            <a:spLocks noChangeArrowheads="1"/>
          </p:cNvSpPr>
          <p:nvPr/>
        </p:nvSpPr>
        <p:spPr bwMode="auto">
          <a:xfrm>
            <a:off x="2339975" y="4124325"/>
            <a:ext cx="381000" cy="457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9094" name="Line 8"/>
          <p:cNvSpPr>
            <a:spLocks noChangeShapeType="1"/>
          </p:cNvSpPr>
          <p:nvPr/>
        </p:nvSpPr>
        <p:spPr bwMode="auto">
          <a:xfrm>
            <a:off x="2136775" y="3114675"/>
            <a:ext cx="393700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9095" name="Text Box 10"/>
          <p:cNvSpPr txBox="1">
            <a:spLocks noChangeArrowheads="1"/>
          </p:cNvSpPr>
          <p:nvPr/>
        </p:nvSpPr>
        <p:spPr bwMode="auto">
          <a:xfrm>
            <a:off x="4038600" y="1916113"/>
            <a:ext cx="1828800" cy="61595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agire sulla leva</a:t>
            </a:r>
          </a:p>
        </p:txBody>
      </p:sp>
      <p:sp>
        <p:nvSpPr>
          <p:cNvPr id="89096" name="Line 11"/>
          <p:cNvSpPr>
            <a:spLocks noChangeShapeType="1"/>
          </p:cNvSpPr>
          <p:nvPr/>
        </p:nvSpPr>
        <p:spPr bwMode="auto">
          <a:xfrm>
            <a:off x="4953000" y="2520950"/>
            <a:ext cx="0" cy="145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9097" name="Line 12"/>
          <p:cNvSpPr>
            <a:spLocks noChangeShapeType="1"/>
          </p:cNvSpPr>
          <p:nvPr/>
        </p:nvSpPr>
        <p:spPr bwMode="auto">
          <a:xfrm flipH="1">
            <a:off x="3211513" y="4010025"/>
            <a:ext cx="1720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9098" name="Group 13"/>
          <p:cNvGrpSpPr>
            <a:grpSpLocks/>
          </p:cNvGrpSpPr>
          <p:nvPr/>
        </p:nvGrpSpPr>
        <p:grpSpPr bwMode="auto">
          <a:xfrm>
            <a:off x="6272213" y="2514600"/>
            <a:ext cx="1828800" cy="2743200"/>
            <a:chOff x="3936" y="1584"/>
            <a:chExt cx="1152" cy="1728"/>
          </a:xfrm>
        </p:grpSpPr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3936" y="1584"/>
              <a:ext cx="1152" cy="7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just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dirigere il getto alla base delle fiamme</a:t>
              </a:r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 flipH="1">
              <a:off x="4272" y="2352"/>
              <a:ext cx="24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9099" name="Rectangle 4"/>
          <p:cNvSpPr txBox="1">
            <a:spLocks noChangeArrowheads="1"/>
          </p:cNvSpPr>
          <p:nvPr/>
        </p:nvSpPr>
        <p:spPr bwMode="auto">
          <a:xfrm>
            <a:off x="304800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1625" y="896938"/>
            <a:ext cx="8385175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USO ESTINTORI A POLVERE E A </a:t>
            </a:r>
            <a:r>
              <a:rPr lang="it-IT" sz="2000" dirty="0">
                <a:latin typeface="Arial" charset="0"/>
              </a:rPr>
              <a:t>CO</a:t>
            </a:r>
            <a:r>
              <a:rPr lang="it-IT" sz="2000" baseline="-25000" dirty="0">
                <a:latin typeface="Arial" charset="0"/>
              </a:rPr>
              <a:t>2</a:t>
            </a:r>
          </a:p>
        </p:txBody>
      </p:sp>
      <p:pic>
        <p:nvPicPr>
          <p:cNvPr id="89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34"/>
          <a:stretch>
            <a:fillRect/>
          </a:stretch>
        </p:blipFill>
        <p:spPr bwMode="auto">
          <a:xfrm>
            <a:off x="4017963" y="4856163"/>
            <a:ext cx="7794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6948488" y="3808413"/>
            <a:ext cx="1930400" cy="15700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Efficace su fuochi di classe: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A-SOLIDI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B - LIQUIDI</a:t>
            </a:r>
          </a:p>
        </p:txBody>
      </p:sp>
      <p:grpSp>
        <p:nvGrpSpPr>
          <p:cNvPr id="90115" name="Group 5"/>
          <p:cNvGrpSpPr>
            <a:grpSpLocks/>
          </p:cNvGrpSpPr>
          <p:nvPr/>
        </p:nvGrpSpPr>
        <p:grpSpPr bwMode="auto">
          <a:xfrm>
            <a:off x="1012825" y="5661025"/>
            <a:ext cx="7372350" cy="762000"/>
            <a:chOff x="638" y="3696"/>
            <a:chExt cx="4644" cy="480"/>
          </a:xfrm>
        </p:grpSpPr>
        <p:pic>
          <p:nvPicPr>
            <p:cNvPr id="9012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369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0" name="Text Box 7"/>
            <p:cNvSpPr txBox="1">
              <a:spLocks noChangeArrowheads="1"/>
            </p:cNvSpPr>
            <p:nvPr/>
          </p:nvSpPr>
          <p:spPr bwMode="auto">
            <a:xfrm>
              <a:off x="1159" y="3840"/>
              <a:ext cx="41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USARE SU IMPIANTI ED APPARECCHIATURE ELETTRICHE</a:t>
              </a:r>
            </a:p>
          </p:txBody>
        </p:sp>
      </p:grpSp>
      <p:pic>
        <p:nvPicPr>
          <p:cNvPr id="9011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2419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7" name="Group 28"/>
          <p:cNvGrpSpPr>
            <a:grpSpLocks/>
          </p:cNvGrpSpPr>
          <p:nvPr/>
        </p:nvGrpSpPr>
        <p:grpSpPr bwMode="auto">
          <a:xfrm>
            <a:off x="3352800" y="2203450"/>
            <a:ext cx="2819400" cy="3386138"/>
            <a:chOff x="2112" y="1275"/>
            <a:chExt cx="1776" cy="2133"/>
          </a:xfrm>
        </p:grpSpPr>
        <p:sp>
          <p:nvSpPr>
            <p:cNvPr id="90120" name="Text Box 3"/>
            <p:cNvSpPr txBox="1">
              <a:spLocks noChangeArrowheads="1"/>
            </p:cNvSpPr>
            <p:nvPr/>
          </p:nvSpPr>
          <p:spPr bwMode="auto">
            <a:xfrm>
              <a:off x="2210" y="1275"/>
              <a:ext cx="1569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Meccanismi di azione: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7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SOFFOCAMENTO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7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RAFFREDDAMENTO</a:t>
              </a:r>
            </a:p>
          </p:txBody>
        </p:sp>
        <p:grpSp>
          <p:nvGrpSpPr>
            <p:cNvPr id="90121" name="Group 27"/>
            <p:cNvGrpSpPr>
              <a:grpSpLocks/>
            </p:cNvGrpSpPr>
            <p:nvPr/>
          </p:nvGrpSpPr>
          <p:grpSpPr bwMode="auto">
            <a:xfrm>
              <a:off x="2112" y="2256"/>
              <a:ext cx="1776" cy="1152"/>
              <a:chOff x="2112" y="2256"/>
              <a:chExt cx="1776" cy="1152"/>
            </a:xfrm>
          </p:grpSpPr>
          <p:grpSp>
            <p:nvGrpSpPr>
              <p:cNvPr id="90122" name="Group 25"/>
              <p:cNvGrpSpPr>
                <a:grpSpLocks/>
              </p:cNvGrpSpPr>
              <p:nvPr/>
            </p:nvGrpSpPr>
            <p:grpSpPr bwMode="auto">
              <a:xfrm>
                <a:off x="2112" y="2256"/>
                <a:ext cx="1776" cy="1152"/>
                <a:chOff x="2112" y="2256"/>
                <a:chExt cx="1776" cy="1152"/>
              </a:xfrm>
            </p:grpSpPr>
            <p:sp>
              <p:nvSpPr>
                <p:cNvPr id="90124" name="Rectangle 9"/>
                <p:cNvSpPr>
                  <a:spLocks noChangeArrowheads="1"/>
                </p:cNvSpPr>
                <p:nvPr/>
              </p:nvSpPr>
              <p:spPr bwMode="auto">
                <a:xfrm>
                  <a:off x="2112" y="2256"/>
                  <a:ext cx="1776" cy="11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it-IT" altLang="it-IT" sz="24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25" name="AutoShape 24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1776" cy="528"/>
                </a:xfrm>
                <a:prstGeom prst="flowChartPunchedTap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it-IT" altLang="it-IT" sz="24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84" y="2364"/>
                  <a:ext cx="43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it-IT" altLang="it-IT" sz="1600" u="sng">
                      <a:latin typeface="Arial" panose="020B0604020202020204" pitchFamily="34" charset="0"/>
                      <a:cs typeface="Arial" panose="020B0604020202020204" pitchFamily="34" charset="0"/>
                    </a:rPr>
                    <a:t>ARIA</a:t>
                  </a:r>
                  <a:endParaRPr lang="it-IT" altLang="it-IT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27" name="Freeform 12"/>
                <p:cNvSpPr>
                  <a:spLocks/>
                </p:cNvSpPr>
                <p:nvPr/>
              </p:nvSpPr>
              <p:spPr bwMode="auto">
                <a:xfrm>
                  <a:off x="2112" y="2832"/>
                  <a:ext cx="1776" cy="576"/>
                </a:xfrm>
                <a:custGeom>
                  <a:avLst/>
                  <a:gdLst>
                    <a:gd name="T0" fmla="*/ 0 w 2256"/>
                    <a:gd name="T1" fmla="*/ 2 h 768"/>
                    <a:gd name="T2" fmla="*/ 2 w 2256"/>
                    <a:gd name="T3" fmla="*/ 0 h 768"/>
                    <a:gd name="T4" fmla="*/ 2 w 2256"/>
                    <a:gd name="T5" fmla="*/ 0 h 768"/>
                    <a:gd name="T6" fmla="*/ 2 w 2256"/>
                    <a:gd name="T7" fmla="*/ 2 h 768"/>
                    <a:gd name="T8" fmla="*/ 3 w 2256"/>
                    <a:gd name="T9" fmla="*/ 2 h 768"/>
                    <a:gd name="T10" fmla="*/ 5 w 2256"/>
                    <a:gd name="T11" fmla="*/ 0 h 768"/>
                    <a:gd name="T12" fmla="*/ 5 w 2256"/>
                    <a:gd name="T13" fmla="*/ 2 h 768"/>
                    <a:gd name="T14" fmla="*/ 0 w 2256"/>
                    <a:gd name="T15" fmla="*/ 2 h 768"/>
                    <a:gd name="T16" fmla="*/ 0 w 2256"/>
                    <a:gd name="T17" fmla="*/ 2 h 7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56"/>
                    <a:gd name="T28" fmla="*/ 0 h 768"/>
                    <a:gd name="T29" fmla="*/ 2256 w 2256"/>
                    <a:gd name="T30" fmla="*/ 768 h 7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56" h="768">
                      <a:moveTo>
                        <a:pt x="0" y="240"/>
                      </a:moveTo>
                      <a:lnTo>
                        <a:pt x="528" y="0"/>
                      </a:lnTo>
                      <a:lnTo>
                        <a:pt x="912" y="0"/>
                      </a:lnTo>
                      <a:lnTo>
                        <a:pt x="1200" y="288"/>
                      </a:lnTo>
                      <a:lnTo>
                        <a:pt x="1632" y="288"/>
                      </a:lnTo>
                      <a:lnTo>
                        <a:pt x="2256" y="0"/>
                      </a:lnTo>
                      <a:lnTo>
                        <a:pt x="2256" y="768"/>
                      </a:lnTo>
                      <a:lnTo>
                        <a:pt x="0" y="768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01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45" y="3168"/>
                  <a:ext cx="1099" cy="213"/>
                </a:xfrm>
                <a:prstGeom prst="rect">
                  <a:avLst/>
                </a:prstGeom>
                <a:solidFill>
                  <a:srgbClr val="CC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SzPct val="10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it-IT" altLang="it-IT" sz="1600">
                      <a:latin typeface="Arial" panose="020B0604020202020204" pitchFamily="34" charset="0"/>
                      <a:cs typeface="Arial" panose="020B0604020202020204" pitchFamily="34" charset="0"/>
                    </a:rPr>
                    <a:t>COMBUSTIBILE</a:t>
                  </a:r>
                </a:p>
              </p:txBody>
            </p:sp>
          </p:grpSp>
          <p:sp>
            <p:nvSpPr>
              <p:cNvPr id="90123" name="Text Box 26"/>
              <p:cNvSpPr txBox="1">
                <a:spLocks noChangeArrowheads="1"/>
              </p:cNvSpPr>
              <p:nvPr/>
            </p:nvSpPr>
            <p:spPr bwMode="auto">
              <a:xfrm>
                <a:off x="3062" y="2640"/>
                <a:ext cx="4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it-IT" altLang="it-IT" sz="1600">
                    <a:latin typeface="Arial" panose="020B0604020202020204" pitchFamily="34" charset="0"/>
                    <a:cs typeface="Arial" panose="020B0604020202020204" pitchFamily="34" charset="0"/>
                  </a:rPr>
                  <a:t>acqua</a:t>
                </a:r>
              </a:p>
            </p:txBody>
          </p:sp>
        </p:grpSp>
      </p:grpSp>
      <p:sp>
        <p:nvSpPr>
          <p:cNvPr id="90118" name="Rectangle 4"/>
          <p:cNvSpPr txBox="1">
            <a:spLocks noChangeArrowheads="1"/>
          </p:cNvSpPr>
          <p:nvPr/>
        </p:nvSpPr>
        <p:spPr bwMode="auto">
          <a:xfrm>
            <a:off x="304800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IDRANTI</a:t>
            </a:r>
            <a:endParaRPr lang="it-IT" sz="2000" baseline="-25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6400800" y="1828800"/>
          <a:ext cx="2322513" cy="2649538"/>
        </p:xfrm>
        <a:graphic>
          <a:graphicData uri="http://schemas.openxmlformats.org/presentationml/2006/ole">
            <p:oleObj spid="_x0000_s91156" name="Fotografia Photo Editor" r:id="rId3" imgW="4648849" imgH="5296639" progId="">
              <p:embed/>
            </p:oleObj>
          </a:graphicData>
        </a:graphic>
      </p:graphicFrame>
      <p:pic>
        <p:nvPicPr>
          <p:cNvPr id="911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2438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539750" y="1543050"/>
            <a:ext cx="2743200" cy="87788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stendere la manichetta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senza nodi o spirali</a:t>
            </a:r>
          </a:p>
        </p:txBody>
      </p:sp>
      <p:sp>
        <p:nvSpPr>
          <p:cNvPr id="91141" name="Line 10"/>
          <p:cNvSpPr>
            <a:spLocks noChangeShapeType="1"/>
          </p:cNvSpPr>
          <p:nvPr/>
        </p:nvSpPr>
        <p:spPr bwMode="auto">
          <a:xfrm flipH="1">
            <a:off x="1331913" y="25511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3124200" y="3068638"/>
            <a:ext cx="2743200" cy="113982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se si è soli 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aprire la valvola tenendo saldamente la lancia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1371600" y="5430838"/>
            <a:ext cx="2743200" cy="8778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in due persone 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dividersi i compiti </a:t>
            </a:r>
          </a:p>
        </p:txBody>
      </p:sp>
      <p:sp>
        <p:nvSpPr>
          <p:cNvPr id="91144" name="Text Box 9"/>
          <p:cNvSpPr txBox="1">
            <a:spLocks noChangeArrowheads="1"/>
          </p:cNvSpPr>
          <p:nvPr/>
        </p:nvSpPr>
        <p:spPr bwMode="auto">
          <a:xfrm>
            <a:off x="5486400" y="4868863"/>
            <a:ext cx="2743200" cy="11382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dirigere il getto alla base delle fiamme usando il getto disperso</a:t>
            </a:r>
          </a:p>
        </p:txBody>
      </p:sp>
      <p:sp>
        <p:nvSpPr>
          <p:cNvPr id="91145" name="Line 13"/>
          <p:cNvSpPr>
            <a:spLocks noChangeShapeType="1"/>
          </p:cNvSpPr>
          <p:nvPr/>
        </p:nvSpPr>
        <p:spPr bwMode="auto">
          <a:xfrm flipV="1">
            <a:off x="7975600" y="3352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46" name="Line 11"/>
          <p:cNvSpPr>
            <a:spLocks noChangeShapeType="1"/>
          </p:cNvSpPr>
          <p:nvPr/>
        </p:nvSpPr>
        <p:spPr bwMode="auto">
          <a:xfrm flipH="1">
            <a:off x="2286000" y="3525838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47" name="Line 12"/>
          <p:cNvSpPr>
            <a:spLocks noChangeShapeType="1"/>
          </p:cNvSpPr>
          <p:nvPr/>
        </p:nvSpPr>
        <p:spPr bwMode="auto">
          <a:xfrm flipH="1" flipV="1">
            <a:off x="2057400" y="4059238"/>
            <a:ext cx="381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1148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UTILIZZO IDRANTI</a:t>
            </a:r>
            <a:endParaRPr lang="it-IT" sz="2000" baseline="-25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3541712"/>
            <a:ext cx="8378825" cy="2695600"/>
          </a:xfr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SEGNALARE SUBITO LA PRESENZA, ANCHE SOLO DI UN PRINCIPIO DI INCENDIO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Affrontare l’incendio con mezzi di estinzione solo se si è adeguatamente preparati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Portarsi in un luogo sicuro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Se c’è fumo camminare bassi, vicino a terra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Aiutare le persone che possono avere difficoltà</a:t>
            </a:r>
          </a:p>
          <a:p>
            <a:pPr marL="0" indent="0" algn="just">
              <a:buFontTx/>
              <a:buNone/>
              <a:defRPr/>
            </a:pPr>
            <a:endParaRPr lang="it-IT" sz="1700" b="1" kern="1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63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321425" y="990600"/>
          <a:ext cx="2782888" cy="2212975"/>
        </p:xfrm>
        <a:graphic>
          <a:graphicData uri="http://schemas.openxmlformats.org/presentationml/2006/ole">
            <p:oleObj spid="_x0000_s96259" name="Clip" r:id="rId4" imgW="4006850" imgH="2857500" progId="">
              <p:embed/>
            </p:oleObj>
          </a:graphicData>
        </a:graphic>
      </p:graphicFrame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1828800" y="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92165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PIANI DI EMERGENZA – PROCEDURE DI ESODO</a:t>
            </a:r>
            <a:endParaRPr lang="it-IT" alt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75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INCENDI</a:t>
            </a:r>
            <a:endParaRPr lang="it-IT" sz="20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167" name="Text Box 4"/>
          <p:cNvSpPr txBox="1">
            <a:spLocks noChangeArrowheads="1"/>
          </p:cNvSpPr>
          <p:nvPr/>
        </p:nvSpPr>
        <p:spPr bwMode="auto">
          <a:xfrm>
            <a:off x="251520" y="1882111"/>
            <a:ext cx="6215063" cy="1279618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endParaRPr lang="it-IT" altLang="it-IT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Ricordiamo i corretti comportamenti in caso di INCENDIO:</a:t>
            </a:r>
          </a:p>
        </p:txBody>
      </p:sp>
    </p:spTree>
    <p:extLst>
      <p:ext uri="{BB962C8B-B14F-4D97-AF65-F5344CB8AC3E}">
        <p14:creationId xmlns:p14="http://schemas.microsoft.com/office/powerpoint/2010/main" xmlns="" val="310433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INCENDI ED ESPLOSIONI</a:t>
            </a:r>
            <a:endParaRPr lang="it-IT" alt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23850" y="860353"/>
            <a:ext cx="7870825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 smtClean="0">
                <a:latin typeface="Arial" charset="0"/>
                <a:ea typeface="+mj-ea"/>
                <a:cs typeface="+mj-cs"/>
              </a:rPr>
              <a:t>RISCHI DA ESPLOSIONE</a:t>
            </a:r>
            <a:endParaRPr lang="it-IT" sz="2000" baseline="-25000" dirty="0">
              <a:latin typeface="Arial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01625" y="1412875"/>
            <a:ext cx="7870825" cy="4318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assenza di ventilazione si accumulano gas o polveri infiammabili:</a:t>
            </a: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5111750" cy="360362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SzTx/>
            </a:pPr>
            <a:r>
              <a:rPr lang="it-IT" altLang="it-IT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produzione di Biogas (perdite da impianti)</a:t>
            </a: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23850" y="2781300"/>
            <a:ext cx="5616575" cy="360363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SzTx/>
            </a:pPr>
            <a:r>
              <a:rPr lang="it-IT" altLang="it-IT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Nello stoccaggio di liquami o di scarti putrescibili</a:t>
            </a:r>
          </a:p>
        </p:txBody>
      </p:sp>
      <p:sp>
        <p:nvSpPr>
          <p:cNvPr id="93191" name="Rettangolo 47"/>
          <p:cNvSpPr>
            <a:spLocks noChangeArrowheads="1"/>
          </p:cNvSpPr>
          <p:nvPr/>
        </p:nvSpPr>
        <p:spPr bwMode="auto">
          <a:xfrm>
            <a:off x="395288" y="4005263"/>
            <a:ext cx="8280400" cy="6159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 dirty="0">
                <a:latin typeface="Arial" panose="020B0604020202020204" pitchFamily="34" charset="0"/>
                <a:cs typeface="Arial" panose="020B0604020202020204" pitchFamily="34" charset="0"/>
              </a:rPr>
              <a:t>I gas coinvolti (Monossido di Carbonio, Metano, Idrogeno), oltre a essere tossici, </a:t>
            </a:r>
            <a:r>
              <a:rPr lang="it-IT" altLang="it-IT" sz="17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determinate concentrazioni possono formare atmosfere esplosive</a:t>
            </a:r>
            <a:endParaRPr lang="it-IT" altLang="it-IT" sz="2400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3192" name="Text Box 4"/>
          <p:cNvSpPr txBox="1">
            <a:spLocks noChangeArrowheads="1"/>
          </p:cNvSpPr>
          <p:nvPr/>
        </p:nvSpPr>
        <p:spPr bwMode="auto">
          <a:xfrm>
            <a:off x="323850" y="3357563"/>
            <a:ext cx="7200900" cy="358775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SzTx/>
            </a:pPr>
            <a:r>
              <a:rPr lang="it-IT" altLang="it-IT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presenza di polveri fini di materiale combustibile (paglia, insilati)</a:t>
            </a:r>
          </a:p>
        </p:txBody>
      </p:sp>
      <p:sp>
        <p:nvSpPr>
          <p:cNvPr id="93193" name="Text Box 4"/>
          <p:cNvSpPr txBox="1">
            <a:spLocks noChangeArrowheads="1"/>
          </p:cNvSpPr>
          <p:nvPr/>
        </p:nvSpPr>
        <p:spPr bwMode="auto">
          <a:xfrm>
            <a:off x="1042988" y="5143500"/>
            <a:ext cx="1873250" cy="6477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Metano (CH</a:t>
            </a:r>
            <a:r>
              <a:rPr lang="it-IT" altLang="it-IT" sz="17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il 4,4 e il 15%</a:t>
            </a:r>
          </a:p>
        </p:txBody>
      </p:sp>
      <p:sp>
        <p:nvSpPr>
          <p:cNvPr id="93194" name="Text Box 4"/>
          <p:cNvSpPr txBox="1">
            <a:spLocks noChangeArrowheads="1"/>
          </p:cNvSpPr>
          <p:nvPr/>
        </p:nvSpPr>
        <p:spPr bwMode="auto">
          <a:xfrm>
            <a:off x="3556000" y="5143500"/>
            <a:ext cx="2016125" cy="936625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Monossido di Carbonio (CO)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il 12.5 e il 74%</a:t>
            </a:r>
          </a:p>
        </p:txBody>
      </p:sp>
      <p:sp>
        <p:nvSpPr>
          <p:cNvPr id="93195" name="Text Box 4"/>
          <p:cNvSpPr txBox="1">
            <a:spLocks noChangeArrowheads="1"/>
          </p:cNvSpPr>
          <p:nvPr/>
        </p:nvSpPr>
        <p:spPr bwMode="auto">
          <a:xfrm>
            <a:off x="6156325" y="5157788"/>
            <a:ext cx="2016125" cy="6477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L’Idrogeno (H</a:t>
            </a:r>
            <a:r>
              <a:rPr lang="it-IT" altLang="it-IT" sz="17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il 4,0 e il 75%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5292725" y="6497638"/>
            <a:ext cx="2808288" cy="31591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r" eaLnBrk="0" hangingPunct="0">
              <a:defRPr/>
            </a:pPr>
            <a:r>
              <a:rPr lang="it-IT" sz="1050" i="1" dirty="0">
                <a:latin typeface="Arial" charset="0"/>
              </a:rPr>
              <a:t>Fonti: </a:t>
            </a:r>
            <a:r>
              <a:rPr lang="it-IT" sz="1050" i="1" dirty="0" err="1">
                <a:latin typeface="Arial" charset="0"/>
              </a:rPr>
              <a:t>Wikipedia.org</a:t>
            </a:r>
            <a:r>
              <a:rPr lang="it-IT" sz="1050" i="1" dirty="0">
                <a:latin typeface="Arial" charset="0"/>
              </a:rPr>
              <a:t> - </a:t>
            </a:r>
            <a:r>
              <a:rPr lang="it-IT" sz="1050" i="1" dirty="0" err="1">
                <a:latin typeface="Arial" charset="0"/>
              </a:rPr>
              <a:t>unipd-org</a:t>
            </a:r>
            <a:r>
              <a:rPr lang="it-IT" sz="1050" i="1" dirty="0">
                <a:latin typeface="Arial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3644900"/>
            <a:ext cx="8378825" cy="1584325"/>
          </a:xfr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700" b="1" kern="1200" dirty="0" smtClean="0">
                <a:latin typeface="Arial" pitchFamily="34" charset="0"/>
                <a:cs typeface="Arial" pitchFamily="34" charset="0"/>
              </a:rPr>
              <a:t>Scopo del Piano di emergenza</a:t>
            </a:r>
          </a:p>
          <a:p>
            <a:pPr algn="just">
              <a:defRPr/>
            </a:pPr>
            <a:r>
              <a:rPr lang="it-IT" sz="1700" dirty="0" smtClean="0">
                <a:latin typeface="Arial" pitchFamily="34" charset="0"/>
                <a:cs typeface="Arial" pitchFamily="34" charset="0"/>
              </a:rPr>
              <a:t>limitare i danni a persone , cose e ambiente</a:t>
            </a:r>
          </a:p>
          <a:p>
            <a:pPr>
              <a:defRPr/>
            </a:pPr>
            <a:r>
              <a:rPr lang="it-IT" sz="1700" dirty="0" smtClean="0">
                <a:latin typeface="Arial" pitchFamily="34" charset="0"/>
                <a:cs typeface="Arial" pitchFamily="34" charset="0"/>
              </a:rPr>
              <a:t>prestare soccorso alle persone colpite</a:t>
            </a:r>
          </a:p>
          <a:p>
            <a:pPr algn="just">
              <a:defRPr/>
            </a:pPr>
            <a:r>
              <a:rPr lang="it-IT" sz="1700" dirty="0" smtClean="0">
                <a:latin typeface="Arial" pitchFamily="34" charset="0"/>
                <a:cs typeface="Arial" pitchFamily="34" charset="0"/>
              </a:rPr>
              <a:t>circoscrivere e contenere l’evento per limitare i danni e ripristinare la normale attività lavorativa</a:t>
            </a:r>
          </a:p>
        </p:txBody>
      </p:sp>
      <p:graphicFrame>
        <p:nvGraphicFramePr>
          <p:cNvPr id="92163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321425" y="990600"/>
          <a:ext cx="2782888" cy="2212975"/>
        </p:xfrm>
        <a:graphic>
          <a:graphicData uri="http://schemas.openxmlformats.org/presentationml/2006/ole">
            <p:oleObj spid="_x0000_s93188" name="Clip" r:id="rId4" imgW="4006850" imgH="2857500" progId="">
              <p:embed/>
            </p:oleObj>
          </a:graphicData>
        </a:graphic>
      </p:graphicFrame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1828800" y="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5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PIANI DI EMERGENZA – PROCEDURE DI ESODO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PIANO EMERGENZA</a:t>
            </a:r>
            <a:endParaRPr kumimoji="0" 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67" name="Text Box 4"/>
          <p:cNvSpPr txBox="1">
            <a:spLocks noChangeArrowheads="1"/>
          </p:cNvSpPr>
          <p:nvPr/>
        </p:nvSpPr>
        <p:spPr bwMode="auto">
          <a:xfrm>
            <a:off x="301625" y="1412875"/>
            <a:ext cx="6215063" cy="936625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È un </a:t>
            </a: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insieme di misure straordinarie, procedure e azioni, da attuare per ridurre i danni a cose e persone </a:t>
            </a:r>
            <a:r>
              <a:rPr lang="it-IT" altLang="it-IT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caso avvenga un evento potenzialmente dannoso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93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3644900"/>
            <a:ext cx="8378825" cy="2520404"/>
          </a:xfr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700" b="1" kern="1200" dirty="0" smtClean="0">
                <a:latin typeface="Arial" pitchFamily="34" charset="0"/>
                <a:cs typeface="Arial" pitchFamily="34" charset="0"/>
              </a:rPr>
              <a:t>Il piano di emergenza / di esodo / di evacuazione:</a:t>
            </a:r>
          </a:p>
          <a:p>
            <a:pPr algn="just">
              <a:defRPr/>
            </a:pPr>
            <a:r>
              <a:rPr lang="it-IT" sz="1700" b="1" kern="1200" dirty="0" smtClean="0">
                <a:latin typeface="Arial" pitchFamily="34" charset="0"/>
                <a:cs typeface="Arial" pitchFamily="34" charset="0"/>
              </a:rPr>
              <a:t>Deve essere semplice e di facile lettura</a:t>
            </a:r>
          </a:p>
          <a:p>
            <a:pPr algn="just">
              <a:defRPr/>
            </a:pPr>
            <a:r>
              <a:rPr lang="it-IT" sz="1700" b="1" kern="1200" dirty="0" smtClean="0">
                <a:latin typeface="Arial" pitchFamily="34" charset="0"/>
                <a:cs typeface="Arial" pitchFamily="34" charset="0"/>
              </a:rPr>
              <a:t>Deve essere reso noto a tutte le persone che utilizzano i locali, anche eventuali ospiti temporanei, con cartelli e tabelle </a:t>
            </a:r>
          </a:p>
          <a:p>
            <a:pPr marL="0" indent="0" algn="just">
              <a:buNone/>
              <a:defRPr/>
            </a:pPr>
            <a:endParaRPr lang="it-IT" sz="1700" b="1" kern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it-IT" sz="1700" b="1" kern="1200" dirty="0" smtClean="0">
                <a:latin typeface="Arial" pitchFamily="34" charset="0"/>
                <a:cs typeface="Arial" pitchFamily="34" charset="0"/>
              </a:rPr>
              <a:t>Occorre fare prove ed esercitazioni per verificare la corretta impostazione del piano e per «abituare» le persone al concetto di emergenza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63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321425" y="990600"/>
          <a:ext cx="2782888" cy="2212975"/>
        </p:xfrm>
        <a:graphic>
          <a:graphicData uri="http://schemas.openxmlformats.org/presentationml/2006/ole">
            <p:oleObj spid="_x0000_s94213" name="Clip" r:id="rId4" imgW="4006850" imgH="2857500" progId="">
              <p:embed/>
            </p:oleObj>
          </a:graphicData>
        </a:graphic>
      </p:graphicFrame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1828800" y="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92165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PIANI DI EMERGENZA – PROCEDURE DI ESODO</a:t>
            </a:r>
            <a:endParaRPr lang="it-IT" alt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PIANO EMERGENZA</a:t>
            </a:r>
            <a:endParaRPr lang="it-IT" sz="2000" baseline="-25000" dirty="0">
              <a:latin typeface="Arial" charset="0"/>
            </a:endParaRPr>
          </a:p>
        </p:txBody>
      </p:sp>
      <p:sp>
        <p:nvSpPr>
          <p:cNvPr id="92167" name="Text Box 4"/>
          <p:cNvSpPr txBox="1">
            <a:spLocks noChangeArrowheads="1"/>
          </p:cNvSpPr>
          <p:nvPr/>
        </p:nvSpPr>
        <p:spPr bwMode="auto">
          <a:xfrm>
            <a:off x="251520" y="1882111"/>
            <a:ext cx="6215063" cy="1567526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TIPICI PER I QUALI VIENE PREDISPOSTO UN PIANO DI EMERGENZA IN AMBIENTI QUALI SCUOLE ED UFFICI SONO:</a:t>
            </a:r>
          </a:p>
          <a:p>
            <a:pPr marL="285750" indent="-285750" algn="just">
              <a:spcBef>
                <a:spcPct val="0"/>
              </a:spcBef>
              <a:buSzTx/>
            </a:pPr>
            <a:r>
              <a:rPr lang="it-IT" altLang="it-IT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TERREMOTI</a:t>
            </a:r>
          </a:p>
          <a:p>
            <a:pPr marL="285750" indent="-285750" algn="just">
              <a:spcBef>
                <a:spcPct val="0"/>
              </a:spcBef>
              <a:buSzTx/>
            </a:pPr>
            <a:r>
              <a:rPr lang="it-IT" altLang="it-IT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</a:t>
            </a:r>
          </a:p>
          <a:p>
            <a:pPr>
              <a:spcBef>
                <a:spcPct val="0"/>
              </a:spcBef>
              <a:buSzTx/>
              <a:buNone/>
            </a:pPr>
            <a:endParaRPr lang="it-IT" alt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9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3356992"/>
            <a:ext cx="8378825" cy="2376264"/>
          </a:xfr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Mantenere la calma, non gridare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Trovare riparo sotto tavoli, banchi o sostare in zone individuate come sicure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Attendere la fine della scossa prima di uscire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All’uscita non correre ed attenersi alle indicazioni del piano</a:t>
            </a:r>
          </a:p>
          <a:p>
            <a:pPr algn="just">
              <a:defRPr/>
            </a:pPr>
            <a:r>
              <a:rPr lang="it-IT" sz="2000" b="1" kern="1200" dirty="0" smtClean="0">
                <a:latin typeface="Arial" pitchFamily="34" charset="0"/>
                <a:cs typeface="Arial" pitchFamily="34" charset="0"/>
              </a:rPr>
              <a:t>Aiutare le persone che possono avere difficoltà</a:t>
            </a:r>
          </a:p>
          <a:p>
            <a:pPr marL="0" indent="0" algn="just">
              <a:buFontTx/>
              <a:buNone/>
              <a:defRPr/>
            </a:pPr>
            <a:endParaRPr lang="it-IT" sz="1700" b="1" kern="1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63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321425" y="990600"/>
          <a:ext cx="2782888" cy="2212975"/>
        </p:xfrm>
        <a:graphic>
          <a:graphicData uri="http://schemas.openxmlformats.org/presentationml/2006/ole">
            <p:oleObj spid="_x0000_s95237" name="Clip" r:id="rId4" imgW="4006850" imgH="2857500" progId="">
              <p:embed/>
            </p:oleObj>
          </a:graphicData>
        </a:graphic>
      </p:graphicFrame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1828800" y="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92165" name="Rectangle 4"/>
          <p:cNvSpPr txBox="1">
            <a:spLocks noChangeArrowheads="1"/>
          </p:cNvSpPr>
          <p:nvPr/>
        </p:nvSpPr>
        <p:spPr bwMode="auto">
          <a:xfrm>
            <a:off x="328613" y="188913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PIANI DI EMERGENZA – PROCEDURE DI ESODO</a:t>
            </a:r>
            <a:endParaRPr lang="it-IT" alt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01625" y="896938"/>
            <a:ext cx="3694113" cy="400752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 smtClean="0">
                <a:solidFill>
                  <a:srgbClr val="00B050"/>
                </a:solidFill>
                <a:latin typeface="Arial" charset="0"/>
                <a:ea typeface="+mj-ea"/>
                <a:cs typeface="+mj-cs"/>
              </a:rPr>
              <a:t>TERREMOTI</a:t>
            </a:r>
            <a:endParaRPr lang="it-IT" sz="2000" baseline="-250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92167" name="Text Box 4"/>
          <p:cNvSpPr txBox="1">
            <a:spLocks noChangeArrowheads="1"/>
          </p:cNvSpPr>
          <p:nvPr/>
        </p:nvSpPr>
        <p:spPr bwMode="auto">
          <a:xfrm>
            <a:off x="251520" y="1882111"/>
            <a:ext cx="6215063" cy="1279618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endParaRPr lang="it-IT" altLang="it-IT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Ricordiamo i corretti comportamenti in caso di terremoto:</a:t>
            </a:r>
          </a:p>
        </p:txBody>
      </p:sp>
    </p:spTree>
    <p:extLst>
      <p:ext uri="{BB962C8B-B14F-4D97-AF65-F5344CB8AC3E}">
        <p14:creationId xmlns:p14="http://schemas.microsoft.com/office/powerpoint/2010/main" xmlns="" val="227388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2088"/>
            <a:ext cx="8382000" cy="463550"/>
          </a:xfrm>
          <a:solidFill>
            <a:srgbClr val="FFFF9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altLang="it-IT" sz="2400" b="1" smtClean="0">
                <a:latin typeface="Arial" panose="020B0604020202020204" pitchFamily="34" charset="0"/>
              </a:rPr>
              <a:t>RISCHIO INCENDIO</a:t>
            </a:r>
            <a:endParaRPr lang="it-IT" altLang="it-IT" sz="1600" b="1" smtClean="0">
              <a:latin typeface="Arial" panose="020B0604020202020204" pitchFamily="34" charset="0"/>
            </a:endParaRPr>
          </a:p>
        </p:txBody>
      </p:sp>
      <p:sp>
        <p:nvSpPr>
          <p:cNvPr id="81923" name="Rectangle 18"/>
          <p:cNvSpPr>
            <a:spLocks noChangeArrowheads="1"/>
          </p:cNvSpPr>
          <p:nvPr/>
        </p:nvSpPr>
        <p:spPr bwMode="auto">
          <a:xfrm>
            <a:off x="301625" y="900113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ILTRIANGOLO DEL FUOCO</a:t>
            </a:r>
          </a:p>
        </p:txBody>
      </p:sp>
      <p:sp>
        <p:nvSpPr>
          <p:cNvPr id="81924" name="Text Box 11"/>
          <p:cNvSpPr txBox="1">
            <a:spLocks noChangeArrowheads="1"/>
          </p:cNvSpPr>
          <p:nvPr/>
        </p:nvSpPr>
        <p:spPr bwMode="auto">
          <a:xfrm>
            <a:off x="539750" y="6167438"/>
            <a:ext cx="6769100" cy="646112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IL FUOCO INIZIA E SI PROPAGA SOLO SE SONO PRESENTI TUTTI  I TRE ELEMENTI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252130" y="1347200"/>
            <a:ext cx="3200400" cy="1223963"/>
            <a:chOff x="3312" y="864"/>
            <a:chExt cx="2016" cy="771"/>
          </a:xfrm>
          <a:solidFill>
            <a:schemeClr val="accent2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 flipH="1">
              <a:off x="3696" y="1344"/>
              <a:ext cx="1632" cy="291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800" dirty="0">
                  <a:cs typeface="Arial" pitchFamily="34" charset="0"/>
                </a:rPr>
                <a:t>OSSIGENO</a:t>
              </a:r>
              <a:r>
                <a:rPr lang="it-IT" dirty="0">
                  <a:latin typeface="Times New Roman" charset="0"/>
                </a:rPr>
                <a:t> </a:t>
              </a:r>
              <a:r>
                <a:rPr lang="it-IT" sz="1800" dirty="0">
                  <a:cs typeface="Arial" pitchFamily="34" charset="0"/>
                </a:rPr>
                <a:t>(ARIA)</a:t>
              </a: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3312" y="864"/>
              <a:ext cx="864" cy="672"/>
            </a:xfrm>
            <a:custGeom>
              <a:avLst/>
              <a:gdLst>
                <a:gd name="G0" fmla="+- -553313 0 0"/>
                <a:gd name="G1" fmla="+- -5684925 0 0"/>
                <a:gd name="G2" fmla="+- -553313 0 -5684925"/>
                <a:gd name="G3" fmla="+- 10800 0 0"/>
                <a:gd name="G4" fmla="+- 0 0 -55331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316 0 0"/>
                <a:gd name="G9" fmla="+- 0 0 -5684925"/>
                <a:gd name="G10" fmla="+- 8316 0 2700"/>
                <a:gd name="G11" fmla="cos G10 -553313"/>
                <a:gd name="G12" fmla="sin G10 -553313"/>
                <a:gd name="G13" fmla="cos 13500 -553313"/>
                <a:gd name="G14" fmla="sin 13500 -553313"/>
                <a:gd name="G15" fmla="+- G11 10800 0"/>
                <a:gd name="G16" fmla="+- G12 10800 0"/>
                <a:gd name="G17" fmla="+- G13 10800 0"/>
                <a:gd name="G18" fmla="+- G14 10800 0"/>
                <a:gd name="G19" fmla="*/ 8316 1 2"/>
                <a:gd name="G20" fmla="+- G19 5400 0"/>
                <a:gd name="G21" fmla="cos G20 -553313"/>
                <a:gd name="G22" fmla="sin G20 -553313"/>
                <a:gd name="G23" fmla="+- G21 10800 0"/>
                <a:gd name="G24" fmla="+- G12 G23 G22"/>
                <a:gd name="G25" fmla="+- G22 G23 G11"/>
                <a:gd name="G26" fmla="cos 10800 -553313"/>
                <a:gd name="G27" fmla="sin 10800 -553313"/>
                <a:gd name="G28" fmla="cos 8316 -553313"/>
                <a:gd name="G29" fmla="sin 8316 -55331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684925"/>
                <a:gd name="G36" fmla="sin G34 -5684925"/>
                <a:gd name="G37" fmla="+/ -5684925 -55331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316 G39"/>
                <a:gd name="G43" fmla="sin 831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83 w 21600"/>
                <a:gd name="T5" fmla="*/ 2825 h 21600"/>
                <a:gd name="T6" fmla="*/ 11342 w 21600"/>
                <a:gd name="T7" fmla="*/ 1257 h 21600"/>
                <a:gd name="T8" fmla="*/ 16408 w 21600"/>
                <a:gd name="T9" fmla="*/ 4659 h 21600"/>
                <a:gd name="T10" fmla="*/ 24153 w 21600"/>
                <a:gd name="T11" fmla="*/ 8817 h 21600"/>
                <a:gd name="T12" fmla="*/ 20833 w 21600"/>
                <a:gd name="T13" fmla="*/ 13295 h 21600"/>
                <a:gd name="T14" fmla="*/ 16355 w 21600"/>
                <a:gd name="T15" fmla="*/ 997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25" y="9579"/>
                  </a:moveTo>
                  <a:cubicBezTo>
                    <a:pt x="18446" y="5678"/>
                    <a:pt x="15208" y="2721"/>
                    <a:pt x="11272" y="2497"/>
                  </a:cubicBezTo>
                  <a:lnTo>
                    <a:pt x="11413" y="17"/>
                  </a:lnTo>
                  <a:cubicBezTo>
                    <a:pt x="16525" y="308"/>
                    <a:pt x="20731" y="4149"/>
                    <a:pt x="21482" y="9214"/>
                  </a:cubicBezTo>
                  <a:lnTo>
                    <a:pt x="24153" y="8817"/>
                  </a:lnTo>
                  <a:lnTo>
                    <a:pt x="20833" y="13295"/>
                  </a:lnTo>
                  <a:lnTo>
                    <a:pt x="16355" y="9975"/>
                  </a:lnTo>
                  <a:lnTo>
                    <a:pt x="19025" y="95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955504" y="3579636"/>
            <a:ext cx="3352800" cy="2494661"/>
            <a:chOff x="2688" y="2448"/>
            <a:chExt cx="2112" cy="1380"/>
          </a:xfrm>
          <a:solidFill>
            <a:schemeClr val="accent2"/>
          </a:solidFill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688" y="3072"/>
              <a:ext cx="1632" cy="75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cs typeface="Arial" pitchFamily="34" charset="0"/>
                </a:rPr>
                <a:t>INNESCO</a:t>
              </a:r>
            </a:p>
            <a:p>
              <a:pPr algn="ctr">
                <a:defRPr/>
              </a:pPr>
              <a:r>
                <a:rPr lang="it-IT" sz="1800" dirty="0">
                  <a:cs typeface="Arial" pitchFamily="34" charset="0"/>
                </a:rPr>
                <a:t>È l’energia che inizia e sostiene la combustione  </a:t>
              </a: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345979">
              <a:off x="4032" y="2544"/>
              <a:ext cx="864" cy="672"/>
            </a:xfrm>
            <a:custGeom>
              <a:avLst/>
              <a:gdLst>
                <a:gd name="G0" fmla="+- -553313 0 0"/>
                <a:gd name="G1" fmla="+- -5684925 0 0"/>
                <a:gd name="G2" fmla="+- -553313 0 -5684925"/>
                <a:gd name="G3" fmla="+- 10800 0 0"/>
                <a:gd name="G4" fmla="+- 0 0 -55331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316 0 0"/>
                <a:gd name="G9" fmla="+- 0 0 -5684925"/>
                <a:gd name="G10" fmla="+- 8316 0 2700"/>
                <a:gd name="G11" fmla="cos G10 -553313"/>
                <a:gd name="G12" fmla="sin G10 -553313"/>
                <a:gd name="G13" fmla="cos 13500 -553313"/>
                <a:gd name="G14" fmla="sin 13500 -553313"/>
                <a:gd name="G15" fmla="+- G11 10800 0"/>
                <a:gd name="G16" fmla="+- G12 10800 0"/>
                <a:gd name="G17" fmla="+- G13 10800 0"/>
                <a:gd name="G18" fmla="+- G14 10800 0"/>
                <a:gd name="G19" fmla="*/ 8316 1 2"/>
                <a:gd name="G20" fmla="+- G19 5400 0"/>
                <a:gd name="G21" fmla="cos G20 -553313"/>
                <a:gd name="G22" fmla="sin G20 -553313"/>
                <a:gd name="G23" fmla="+- G21 10800 0"/>
                <a:gd name="G24" fmla="+- G12 G23 G22"/>
                <a:gd name="G25" fmla="+- G22 G23 G11"/>
                <a:gd name="G26" fmla="cos 10800 -553313"/>
                <a:gd name="G27" fmla="sin 10800 -553313"/>
                <a:gd name="G28" fmla="cos 8316 -553313"/>
                <a:gd name="G29" fmla="sin 8316 -55331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684925"/>
                <a:gd name="G36" fmla="sin G34 -5684925"/>
                <a:gd name="G37" fmla="+/ -5684925 -55331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316 G39"/>
                <a:gd name="G43" fmla="sin 831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83 w 21600"/>
                <a:gd name="T5" fmla="*/ 2825 h 21600"/>
                <a:gd name="T6" fmla="*/ 11342 w 21600"/>
                <a:gd name="T7" fmla="*/ 1257 h 21600"/>
                <a:gd name="T8" fmla="*/ 16408 w 21600"/>
                <a:gd name="T9" fmla="*/ 4659 h 21600"/>
                <a:gd name="T10" fmla="*/ 24153 w 21600"/>
                <a:gd name="T11" fmla="*/ 8817 h 21600"/>
                <a:gd name="T12" fmla="*/ 20833 w 21600"/>
                <a:gd name="T13" fmla="*/ 13295 h 21600"/>
                <a:gd name="T14" fmla="*/ 16355 w 21600"/>
                <a:gd name="T15" fmla="*/ 997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25" y="9579"/>
                  </a:moveTo>
                  <a:cubicBezTo>
                    <a:pt x="18446" y="5678"/>
                    <a:pt x="15208" y="2721"/>
                    <a:pt x="11272" y="2497"/>
                  </a:cubicBezTo>
                  <a:lnTo>
                    <a:pt x="11413" y="17"/>
                  </a:lnTo>
                  <a:cubicBezTo>
                    <a:pt x="16525" y="308"/>
                    <a:pt x="20731" y="4149"/>
                    <a:pt x="21482" y="9214"/>
                  </a:cubicBezTo>
                  <a:lnTo>
                    <a:pt x="24153" y="8817"/>
                  </a:lnTo>
                  <a:lnTo>
                    <a:pt x="20833" y="13295"/>
                  </a:lnTo>
                  <a:lnTo>
                    <a:pt x="16355" y="9975"/>
                  </a:lnTo>
                  <a:lnTo>
                    <a:pt x="19025" y="95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81927" name="Group 25"/>
          <p:cNvGrpSpPr>
            <a:grpSpLocks/>
          </p:cNvGrpSpPr>
          <p:nvPr/>
        </p:nvGrpSpPr>
        <p:grpSpPr bwMode="auto">
          <a:xfrm>
            <a:off x="1281113" y="1200150"/>
            <a:ext cx="6688137" cy="3484563"/>
            <a:chOff x="432" y="528"/>
            <a:chExt cx="4213" cy="2195"/>
          </a:xfrm>
        </p:grpSpPr>
        <p:grpSp>
          <p:nvGrpSpPr>
            <p:cNvPr id="81929" name="Group 23"/>
            <p:cNvGrpSpPr>
              <a:grpSpLocks/>
            </p:cNvGrpSpPr>
            <p:nvPr/>
          </p:nvGrpSpPr>
          <p:grpSpPr bwMode="auto">
            <a:xfrm>
              <a:off x="2127" y="914"/>
              <a:ext cx="1641" cy="1463"/>
              <a:chOff x="2127" y="914"/>
              <a:chExt cx="1641" cy="1463"/>
            </a:xfrm>
          </p:grpSpPr>
          <p:sp>
            <p:nvSpPr>
              <p:cNvPr id="81933" name="AutoShape 4"/>
              <p:cNvSpPr>
                <a:spLocks noChangeArrowheads="1"/>
              </p:cNvSpPr>
              <p:nvPr/>
            </p:nvSpPr>
            <p:spPr bwMode="auto">
              <a:xfrm>
                <a:off x="2127" y="914"/>
                <a:ext cx="1641" cy="146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193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8" y="1696"/>
                <a:ext cx="600" cy="5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930" name="Text Box 6"/>
            <p:cNvSpPr txBox="1">
              <a:spLocks noChangeArrowheads="1"/>
            </p:cNvSpPr>
            <p:nvPr/>
          </p:nvSpPr>
          <p:spPr bwMode="auto">
            <a:xfrm>
              <a:off x="2208" y="528"/>
              <a:ext cx="1150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  <a:cs typeface="Arial" panose="020B0604020202020204" pitchFamily="34" charset="0"/>
                </a:rPr>
                <a:t>COMBURENTE</a:t>
              </a:r>
            </a:p>
          </p:txBody>
        </p:sp>
        <p:sp>
          <p:nvSpPr>
            <p:cNvPr id="81931" name="Text Box 8"/>
            <p:cNvSpPr txBox="1">
              <a:spLocks noChangeArrowheads="1"/>
            </p:cNvSpPr>
            <p:nvPr/>
          </p:nvSpPr>
          <p:spPr bwMode="auto">
            <a:xfrm>
              <a:off x="3874" y="2433"/>
              <a:ext cx="771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  <a:cs typeface="Arial" panose="020B0604020202020204" pitchFamily="34" charset="0"/>
                </a:rPr>
                <a:t>ENERGIA</a:t>
              </a:r>
            </a:p>
          </p:txBody>
        </p:sp>
        <p:sp>
          <p:nvSpPr>
            <p:cNvPr id="81932" name="Text Box 7"/>
            <p:cNvSpPr txBox="1">
              <a:spLocks noChangeArrowheads="1"/>
            </p:cNvSpPr>
            <p:nvPr/>
          </p:nvSpPr>
          <p:spPr bwMode="auto">
            <a:xfrm>
              <a:off x="432" y="2490"/>
              <a:ext cx="1199" cy="23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  <a:cs typeface="Arial" panose="020B0604020202020204" pitchFamily="34" charset="0"/>
                </a:rPr>
                <a:t>COMBUSTIBILE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395078" y="2801743"/>
            <a:ext cx="2209800" cy="2168525"/>
            <a:chOff x="768" y="1754"/>
            <a:chExt cx="1392" cy="1366"/>
          </a:xfrm>
          <a:solidFill>
            <a:schemeClr val="accent2"/>
          </a:solidFill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200" y="1754"/>
              <a:ext cx="960" cy="756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cs typeface="Arial" pitchFamily="34" charset="0"/>
                </a:rPr>
                <a:t>SOLIDO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cs typeface="Arial" pitchFamily="34" charset="0"/>
                </a:rPr>
                <a:t>LIQUIDO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it-IT" sz="1800" dirty="0">
                  <a:cs typeface="Arial" pitchFamily="34" charset="0"/>
                </a:rPr>
                <a:t>GAS</a:t>
              </a: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rot="-5525635">
              <a:off x="672" y="2352"/>
              <a:ext cx="864" cy="672"/>
            </a:xfrm>
            <a:custGeom>
              <a:avLst/>
              <a:gdLst>
                <a:gd name="G0" fmla="+- -553313 0 0"/>
                <a:gd name="G1" fmla="+- -5684925 0 0"/>
                <a:gd name="G2" fmla="+- -553313 0 -5684925"/>
                <a:gd name="G3" fmla="+- 10800 0 0"/>
                <a:gd name="G4" fmla="+- 0 0 -55331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316 0 0"/>
                <a:gd name="G9" fmla="+- 0 0 -5684925"/>
                <a:gd name="G10" fmla="+- 8316 0 2700"/>
                <a:gd name="G11" fmla="cos G10 -553313"/>
                <a:gd name="G12" fmla="sin G10 -553313"/>
                <a:gd name="G13" fmla="cos 13500 -553313"/>
                <a:gd name="G14" fmla="sin 13500 -553313"/>
                <a:gd name="G15" fmla="+- G11 10800 0"/>
                <a:gd name="G16" fmla="+- G12 10800 0"/>
                <a:gd name="G17" fmla="+- G13 10800 0"/>
                <a:gd name="G18" fmla="+- G14 10800 0"/>
                <a:gd name="G19" fmla="*/ 8316 1 2"/>
                <a:gd name="G20" fmla="+- G19 5400 0"/>
                <a:gd name="G21" fmla="cos G20 -553313"/>
                <a:gd name="G22" fmla="sin G20 -553313"/>
                <a:gd name="G23" fmla="+- G21 10800 0"/>
                <a:gd name="G24" fmla="+- G12 G23 G22"/>
                <a:gd name="G25" fmla="+- G22 G23 G11"/>
                <a:gd name="G26" fmla="cos 10800 -553313"/>
                <a:gd name="G27" fmla="sin 10800 -553313"/>
                <a:gd name="G28" fmla="cos 8316 -553313"/>
                <a:gd name="G29" fmla="sin 8316 -55331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684925"/>
                <a:gd name="G36" fmla="sin G34 -5684925"/>
                <a:gd name="G37" fmla="+/ -5684925 -55331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316 G39"/>
                <a:gd name="G43" fmla="sin 831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83 w 21600"/>
                <a:gd name="T5" fmla="*/ 2825 h 21600"/>
                <a:gd name="T6" fmla="*/ 11342 w 21600"/>
                <a:gd name="T7" fmla="*/ 1257 h 21600"/>
                <a:gd name="T8" fmla="*/ 16408 w 21600"/>
                <a:gd name="T9" fmla="*/ 4659 h 21600"/>
                <a:gd name="T10" fmla="*/ 24153 w 21600"/>
                <a:gd name="T11" fmla="*/ 8817 h 21600"/>
                <a:gd name="T12" fmla="*/ 20833 w 21600"/>
                <a:gd name="T13" fmla="*/ 13295 h 21600"/>
                <a:gd name="T14" fmla="*/ 16355 w 21600"/>
                <a:gd name="T15" fmla="*/ 997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25" y="9579"/>
                  </a:moveTo>
                  <a:cubicBezTo>
                    <a:pt x="18446" y="5678"/>
                    <a:pt x="15208" y="2721"/>
                    <a:pt x="11272" y="2497"/>
                  </a:cubicBezTo>
                  <a:lnTo>
                    <a:pt x="11413" y="17"/>
                  </a:lnTo>
                  <a:cubicBezTo>
                    <a:pt x="16525" y="308"/>
                    <a:pt x="20731" y="4149"/>
                    <a:pt x="21482" y="9214"/>
                  </a:cubicBezTo>
                  <a:lnTo>
                    <a:pt x="24153" y="8817"/>
                  </a:lnTo>
                  <a:lnTo>
                    <a:pt x="20833" y="13295"/>
                  </a:lnTo>
                  <a:lnTo>
                    <a:pt x="16355" y="9975"/>
                  </a:lnTo>
                  <a:lnTo>
                    <a:pt x="19025" y="95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800"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93382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228600" y="1452563"/>
            <a:ext cx="2362200" cy="16160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SOLIDI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Teli  e contenitori in plastica, cartoni, rifiuti, legno, paglie e scarti legnosi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28600" y="3386138"/>
            <a:ext cx="2362200" cy="133826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LIQUIDI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Benzina, gasolio, olio minerale, vernici e solventi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179388" y="5237163"/>
            <a:ext cx="2520950" cy="7842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GASSOSI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metano, GPL, Biogas</a:t>
            </a: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3884613" y="1584325"/>
            <a:ext cx="1730375" cy="109855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NON ACCUMULARE IN QUANTITA’ ECCESSIVE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5673725" y="3694113"/>
            <a:ext cx="3043238" cy="5842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NON ACCUMULARE VICINO A POSSIBILI INNESCHI</a:t>
            </a:r>
          </a:p>
        </p:txBody>
      </p:sp>
      <p:sp>
        <p:nvSpPr>
          <p:cNvPr id="82952" name="Rectangle 22"/>
          <p:cNvSpPr>
            <a:spLocks noChangeArrowheads="1"/>
          </p:cNvSpPr>
          <p:nvPr/>
        </p:nvSpPr>
        <p:spPr bwMode="auto">
          <a:xfrm>
            <a:off x="4565650" y="3363913"/>
            <a:ext cx="569913" cy="6604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2953" name="Rectangle 23"/>
          <p:cNvSpPr>
            <a:spLocks noChangeArrowheads="1"/>
          </p:cNvSpPr>
          <p:nvPr/>
        </p:nvSpPr>
        <p:spPr bwMode="auto">
          <a:xfrm>
            <a:off x="4756150" y="3484563"/>
            <a:ext cx="188913" cy="419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2954" name="Oval 24"/>
          <p:cNvSpPr>
            <a:spLocks noChangeArrowheads="1"/>
          </p:cNvSpPr>
          <p:nvPr/>
        </p:nvSpPr>
        <p:spPr bwMode="auto">
          <a:xfrm>
            <a:off x="4819650" y="3784600"/>
            <a:ext cx="63500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2955" name="Oval 25"/>
          <p:cNvSpPr>
            <a:spLocks noChangeArrowheads="1"/>
          </p:cNvSpPr>
          <p:nvPr/>
        </p:nvSpPr>
        <p:spPr bwMode="auto">
          <a:xfrm>
            <a:off x="4819650" y="3663950"/>
            <a:ext cx="63500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2956" name="Oval 26"/>
          <p:cNvSpPr>
            <a:spLocks noChangeArrowheads="1"/>
          </p:cNvSpPr>
          <p:nvPr/>
        </p:nvSpPr>
        <p:spPr bwMode="auto">
          <a:xfrm>
            <a:off x="4819650" y="3544888"/>
            <a:ext cx="63500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82957" name="Text Box 28"/>
          <p:cNvSpPr txBox="1">
            <a:spLocks noChangeArrowheads="1"/>
          </p:cNvSpPr>
          <p:nvPr/>
        </p:nvSpPr>
        <p:spPr bwMode="auto">
          <a:xfrm>
            <a:off x="3902075" y="4075113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300000"/>
              <a:buFont typeface="Webdings" panose="05030102010509060703" pitchFamily="18" charset="2"/>
              <a:buChar char="~"/>
            </a:pPr>
            <a:r>
              <a:rPr lang="it-IT" altLang="it-IT" sz="4000"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2958" name="Group 55"/>
          <p:cNvGrpSpPr>
            <a:grpSpLocks/>
          </p:cNvGrpSpPr>
          <p:nvPr/>
        </p:nvGrpSpPr>
        <p:grpSpPr bwMode="auto">
          <a:xfrm>
            <a:off x="3851275" y="5159375"/>
            <a:ext cx="4191000" cy="1077913"/>
            <a:chOff x="2880" y="3072"/>
            <a:chExt cx="2640" cy="679"/>
          </a:xfrm>
        </p:grpSpPr>
        <p:sp>
          <p:nvSpPr>
            <p:cNvPr id="82971" name="Text Box 12"/>
            <p:cNvSpPr txBox="1">
              <a:spLocks noChangeArrowheads="1"/>
            </p:cNvSpPr>
            <p:nvPr/>
          </p:nvSpPr>
          <p:spPr bwMode="auto">
            <a:xfrm>
              <a:off x="2880" y="3072"/>
              <a:ext cx="1219" cy="67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  <a:cs typeface="Arial" panose="020B0604020202020204" pitchFamily="34" charset="0"/>
                </a:rPr>
                <a:t>SEGUIRE LE  SCHEDE TECNICHE  DEI PRODOTTI</a:t>
              </a:r>
              <a:endParaRPr lang="it-IT" altLang="it-IT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972" name="Group 48"/>
            <p:cNvGrpSpPr>
              <a:grpSpLocks/>
            </p:cNvGrpSpPr>
            <p:nvPr/>
          </p:nvGrpSpPr>
          <p:grpSpPr bwMode="auto">
            <a:xfrm>
              <a:off x="4416" y="3072"/>
              <a:ext cx="1104" cy="672"/>
              <a:chOff x="4416" y="3024"/>
              <a:chExt cx="1104" cy="672"/>
            </a:xfrm>
          </p:grpSpPr>
          <p:sp>
            <p:nvSpPr>
              <p:cNvPr id="82973" name="AutoShape 29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1104" cy="672"/>
              </a:xfrm>
              <a:prstGeom prst="flowChartMultidocumen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74" name="Line 30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5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5" name="Line 33"/>
              <p:cNvSpPr>
                <a:spLocks noChangeShapeType="1"/>
              </p:cNvSpPr>
              <p:nvPr/>
            </p:nvSpPr>
            <p:spPr bwMode="auto">
              <a:xfrm>
                <a:off x="4896" y="3419"/>
                <a:ext cx="2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6" name="Line 36"/>
              <p:cNvSpPr>
                <a:spLocks noChangeShapeType="1"/>
              </p:cNvSpPr>
              <p:nvPr/>
            </p:nvSpPr>
            <p:spPr bwMode="auto">
              <a:xfrm>
                <a:off x="4583" y="3419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7" name="Line 37"/>
              <p:cNvSpPr>
                <a:spLocks noChangeShapeType="1"/>
              </p:cNvSpPr>
              <p:nvPr/>
            </p:nvSpPr>
            <p:spPr bwMode="auto">
              <a:xfrm>
                <a:off x="4583" y="3456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8" name="Line 38"/>
              <p:cNvSpPr>
                <a:spLocks noChangeShapeType="1"/>
              </p:cNvSpPr>
              <p:nvPr/>
            </p:nvSpPr>
            <p:spPr bwMode="auto">
              <a:xfrm>
                <a:off x="4583" y="3382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9" name="Line 39"/>
              <p:cNvSpPr>
                <a:spLocks noChangeShapeType="1"/>
              </p:cNvSpPr>
              <p:nvPr/>
            </p:nvSpPr>
            <p:spPr bwMode="auto">
              <a:xfrm>
                <a:off x="4896" y="3382"/>
                <a:ext cx="2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80" name="Line 40"/>
              <p:cNvSpPr>
                <a:spLocks noChangeShapeType="1"/>
              </p:cNvSpPr>
              <p:nvPr/>
            </p:nvSpPr>
            <p:spPr bwMode="auto">
              <a:xfrm>
                <a:off x="4896" y="3456"/>
                <a:ext cx="2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81" name="Line 41"/>
              <p:cNvSpPr>
                <a:spLocks noChangeShapeType="1"/>
              </p:cNvSpPr>
              <p:nvPr/>
            </p:nvSpPr>
            <p:spPr bwMode="auto">
              <a:xfrm>
                <a:off x="4583" y="3494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82" name="Line 42"/>
              <p:cNvSpPr>
                <a:spLocks noChangeShapeType="1"/>
              </p:cNvSpPr>
              <p:nvPr/>
            </p:nvSpPr>
            <p:spPr bwMode="auto">
              <a:xfrm>
                <a:off x="4583" y="3531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83" name="Line 43"/>
              <p:cNvSpPr>
                <a:spLocks noChangeShapeType="1"/>
              </p:cNvSpPr>
              <p:nvPr/>
            </p:nvSpPr>
            <p:spPr bwMode="auto">
              <a:xfrm>
                <a:off x="4896" y="3494"/>
                <a:ext cx="2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pic>
        <p:nvPicPr>
          <p:cNvPr id="82959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46138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46138"/>
            <a:ext cx="7842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46138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38300"/>
            <a:ext cx="7826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38300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638300"/>
            <a:ext cx="7826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30463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430463"/>
            <a:ext cx="7842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7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430463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9" descr="C:\Users\Utente\AppData\Local\Microsoft\Windows\INetCache\IE\X7XMN9I5\Tanica_verd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93382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9" name="Rectangle 18"/>
          <p:cNvSpPr>
            <a:spLocks noChangeArrowheads="1"/>
          </p:cNvSpPr>
          <p:nvPr/>
        </p:nvSpPr>
        <p:spPr bwMode="auto">
          <a:xfrm>
            <a:off x="301625" y="828675"/>
            <a:ext cx="2686050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COMBUSTIBILI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304800" y="192088"/>
            <a:ext cx="8382000" cy="46355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sz="2400" kern="0" smtClean="0">
                <a:latin typeface="Arial" charset="0"/>
              </a:rPr>
              <a:t>RISCHIO INCENDIO</a:t>
            </a:r>
            <a:endParaRPr lang="it-IT" sz="1600" kern="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27500"/>
            <a:ext cx="2952750" cy="16779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20"/>
          <p:cNvSpPr>
            <a:spLocks noChangeArrowheads="1"/>
          </p:cNvSpPr>
          <p:nvPr/>
        </p:nvSpPr>
        <p:spPr bwMode="auto">
          <a:xfrm>
            <a:off x="611188" y="1700213"/>
            <a:ext cx="4392612" cy="10080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SOVRACCARICO       </a:t>
            </a:r>
          </a:p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IMPIANTI ELETTRICI  </a:t>
            </a:r>
          </a:p>
        </p:txBody>
      </p:sp>
      <p:pic>
        <p:nvPicPr>
          <p:cNvPr id="83972" name="Picture 6" descr="C:\Users\Utente\Desktop\Pictures\Immagini\_SELEZIONE FOTO\imp-elettrici\derivazione rotta piccol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500313" cy="17653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18"/>
          <p:cNvSpPr>
            <a:spLocks noChangeArrowheads="1"/>
          </p:cNvSpPr>
          <p:nvPr/>
        </p:nvSpPr>
        <p:spPr bwMode="auto">
          <a:xfrm>
            <a:off x="301625" y="828675"/>
            <a:ext cx="1900238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INNESCHI</a:t>
            </a:r>
          </a:p>
        </p:txBody>
      </p:sp>
      <p:pic>
        <p:nvPicPr>
          <p:cNvPr id="8397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2016125" cy="239553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395288" y="4992688"/>
            <a:ext cx="180657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SIGARETTE</a:t>
            </a:r>
          </a:p>
        </p:txBody>
      </p:sp>
      <p:sp>
        <p:nvSpPr>
          <p:cNvPr id="83976" name="Text Box 5"/>
          <p:cNvSpPr txBox="1">
            <a:spLocks noChangeArrowheads="1"/>
          </p:cNvSpPr>
          <p:nvPr/>
        </p:nvSpPr>
        <p:spPr bwMode="auto">
          <a:xfrm>
            <a:off x="5435600" y="6021388"/>
            <a:ext cx="2366963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 FIAMME LIBERE</a:t>
            </a:r>
          </a:p>
        </p:txBody>
      </p:sp>
      <p:sp>
        <p:nvSpPr>
          <p:cNvPr id="83977" name="Rectangle 26"/>
          <p:cNvSpPr>
            <a:spLocks noChangeArrowheads="1"/>
          </p:cNvSpPr>
          <p:nvPr/>
        </p:nvSpPr>
        <p:spPr bwMode="auto">
          <a:xfrm>
            <a:off x="2381250" y="2997200"/>
            <a:ext cx="3846513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SCINTILLE DA CAVI E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PROLUNGHE DANNEGGIATI</a:t>
            </a:r>
          </a:p>
        </p:txBody>
      </p:sp>
      <p:pic>
        <p:nvPicPr>
          <p:cNvPr id="839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98588"/>
            <a:ext cx="1511300" cy="17430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1403350" y="1628775"/>
            <a:ext cx="720725" cy="609600"/>
          </a:xfrm>
          <a:prstGeom prst="cloudCallout">
            <a:avLst>
              <a:gd name="adj1" fmla="val -63042"/>
              <a:gd name="adj2" fmla="val 50815"/>
            </a:avLst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04800" y="192088"/>
            <a:ext cx="8382000" cy="46355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sz="2400" kern="0" dirty="0" smtClean="0">
                <a:latin typeface="Arial" charset="0"/>
              </a:rPr>
              <a:t>RISCHIO INCENDIO</a:t>
            </a:r>
            <a:endParaRPr lang="it-IT" sz="1600" kern="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20650"/>
            <a:ext cx="8382000" cy="463550"/>
          </a:xfrm>
          <a:solidFill>
            <a:srgbClr val="FFFF9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it-IT" altLang="it-IT" sz="2400" b="1" smtClean="0">
                <a:latin typeface="Arial" panose="020B0604020202020204" pitchFamily="34" charset="0"/>
              </a:rPr>
              <a:t>RISCHIO INCENDIO</a:t>
            </a:r>
            <a:endParaRPr lang="it-IT" altLang="it-IT" sz="1600" b="1" smtClean="0">
              <a:latin typeface="Arial" panose="020B0604020202020204" pitchFamily="34" charset="0"/>
            </a:endParaRPr>
          </a:p>
        </p:txBody>
      </p:sp>
      <p:sp>
        <p:nvSpPr>
          <p:cNvPr id="84995" name="Rectangle 18"/>
          <p:cNvSpPr>
            <a:spLocks noChangeArrowheads="1"/>
          </p:cNvSpPr>
          <p:nvPr/>
        </p:nvSpPr>
        <p:spPr bwMode="auto">
          <a:xfrm>
            <a:off x="301625" y="777875"/>
            <a:ext cx="1847850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IL FUMO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1625" y="1304925"/>
            <a:ext cx="8455025" cy="1187450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lIns="92075" tIns="46038" rIns="92075" bIns="46038"/>
          <a:lstStyle>
            <a:lvl1pPr marL="285750" indent="-28575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contiene MONOSSIDO DI CARBONIO, ceneri e prodotti tossici ed irritanti</a:t>
            </a:r>
          </a:p>
          <a:p>
            <a:pPr>
              <a:spcBef>
                <a:spcPct val="0"/>
              </a:spcBef>
              <a:buSzTx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nei locali chiusi è il principale mezzo di propagazione dell’incendio</a:t>
            </a:r>
          </a:p>
          <a:p>
            <a:pPr>
              <a:spcBef>
                <a:spcPct val="0"/>
              </a:spcBef>
              <a:buSzTx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annulla la visibilità nelle vie di fuga</a:t>
            </a:r>
          </a:p>
          <a:p>
            <a:pPr>
              <a:spcBef>
                <a:spcPct val="0"/>
              </a:spcBef>
              <a:buSzTx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provoca la maggior parte dei decessi in un incendio</a:t>
            </a:r>
          </a:p>
        </p:txBody>
      </p:sp>
      <p:pic>
        <p:nvPicPr>
          <p:cNvPr id="8499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6350"/>
            <a:ext cx="5832475" cy="35671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5508625" y="2852738"/>
            <a:ext cx="3168650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Tx/>
              <a:buFont typeface="Wingdings 3" panose="05040102010807070707" pitchFamily="18" charset="2"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CONTROLLARE IL FUMO E’ FONDAMENTALE PER LIMITARE I DANNI ALLE PERSONE ED ALLE COSE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1"/>
          <p:cNvSpPr txBox="1">
            <a:spLocks noChangeArrowheads="1"/>
          </p:cNvSpPr>
          <p:nvPr/>
        </p:nvSpPr>
        <p:spPr bwMode="auto">
          <a:xfrm>
            <a:off x="2782888" y="1609725"/>
            <a:ext cx="3363912" cy="877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SOFFOCAMENTO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eliminazione del contatto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tra combustibile e comburente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830781" y="4280048"/>
            <a:ext cx="2989263" cy="2173288"/>
            <a:chOff x="3685" y="2496"/>
            <a:chExt cx="1883" cy="1369"/>
          </a:xfrm>
          <a:solidFill>
            <a:schemeClr val="bg1"/>
          </a:solidFill>
        </p:grpSpPr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3696" y="2496"/>
              <a:ext cx="1784" cy="553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1700" smtClean="0">
                  <a:latin typeface="Arial" pitchFamily="34" charset="0"/>
                  <a:cs typeface="Arial" pitchFamily="34" charset="0"/>
                </a:rPr>
                <a:t>RAFFREDDAMENTO</a:t>
              </a:r>
            </a:p>
            <a:p>
              <a:pPr algn="ctr" eaLnBrk="1" hangingPunct="1">
                <a:defRPr/>
              </a:pPr>
              <a:r>
                <a:rPr lang="it-IT" sz="1700" smtClean="0">
                  <a:latin typeface="Arial" pitchFamily="34" charset="0"/>
                  <a:cs typeface="Arial" pitchFamily="34" charset="0"/>
                </a:rPr>
                <a:t>eliminazione dell’energia </a:t>
              </a:r>
            </a:p>
            <a:p>
              <a:pPr algn="ctr" eaLnBrk="1" hangingPunct="1">
                <a:defRPr/>
              </a:pPr>
              <a:r>
                <a:rPr lang="it-IT" sz="1700" smtClean="0">
                  <a:latin typeface="Arial" pitchFamily="34" charset="0"/>
                  <a:cs typeface="Arial" pitchFamily="34" charset="0"/>
                </a:rPr>
                <a:t>per nuovi inneschi</a:t>
              </a:r>
            </a:p>
          </p:txBody>
        </p:sp>
        <p:sp>
          <p:nvSpPr>
            <p:cNvPr id="21519" name="Text Box 13"/>
            <p:cNvSpPr txBox="1">
              <a:spLocks noChangeArrowheads="1"/>
            </p:cNvSpPr>
            <p:nvPr/>
          </p:nvSpPr>
          <p:spPr bwMode="auto">
            <a:xfrm>
              <a:off x="3685" y="3312"/>
              <a:ext cx="1883" cy="553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1700" dirty="0" smtClean="0">
                  <a:latin typeface="Arial" pitchFamily="34" charset="0"/>
                  <a:cs typeface="Arial" pitchFamily="34" charset="0"/>
                </a:rPr>
                <a:t>INIBIZIONE CHIMICA</a:t>
              </a:r>
            </a:p>
            <a:p>
              <a:pPr algn="ctr" eaLnBrk="1" hangingPunct="1">
                <a:defRPr/>
              </a:pPr>
              <a:r>
                <a:rPr lang="it-IT" sz="1700" dirty="0" smtClean="0">
                  <a:latin typeface="Arial" pitchFamily="34" charset="0"/>
                  <a:cs typeface="Arial" pitchFamily="34" charset="0"/>
                </a:rPr>
                <a:t>interferenza nella reazione </a:t>
              </a:r>
            </a:p>
            <a:p>
              <a:pPr algn="ctr" eaLnBrk="1" hangingPunct="1">
                <a:defRPr/>
              </a:pPr>
              <a:r>
                <a:rPr lang="it-IT" sz="1700" dirty="0" smtClean="0">
                  <a:latin typeface="Arial" pitchFamily="34" charset="0"/>
                  <a:cs typeface="Arial" pitchFamily="34" charset="0"/>
                </a:rPr>
                <a:t>di combustione</a:t>
              </a:r>
            </a:p>
          </p:txBody>
        </p:sp>
      </p:grpSp>
      <p:grpSp>
        <p:nvGrpSpPr>
          <p:cNvPr id="86020" name="Group 19"/>
          <p:cNvGrpSpPr>
            <a:grpSpLocks/>
          </p:cNvGrpSpPr>
          <p:nvPr/>
        </p:nvGrpSpPr>
        <p:grpSpPr bwMode="auto">
          <a:xfrm>
            <a:off x="1333500" y="2487613"/>
            <a:ext cx="5486400" cy="3173412"/>
            <a:chOff x="576" y="1344"/>
            <a:chExt cx="3456" cy="1999"/>
          </a:xfrm>
        </p:grpSpPr>
        <p:grpSp>
          <p:nvGrpSpPr>
            <p:cNvPr id="86025" name="Group 3"/>
            <p:cNvGrpSpPr>
              <a:grpSpLocks/>
            </p:cNvGrpSpPr>
            <p:nvPr/>
          </p:nvGrpSpPr>
          <p:grpSpPr bwMode="auto">
            <a:xfrm>
              <a:off x="1728" y="1584"/>
              <a:ext cx="1641" cy="1463"/>
              <a:chOff x="2127" y="914"/>
              <a:chExt cx="1641" cy="1463"/>
            </a:xfrm>
          </p:grpSpPr>
          <p:sp>
            <p:nvSpPr>
              <p:cNvPr id="86029" name="AutoShape 4"/>
              <p:cNvSpPr>
                <a:spLocks noChangeArrowheads="1"/>
              </p:cNvSpPr>
              <p:nvPr/>
            </p:nvSpPr>
            <p:spPr bwMode="auto">
              <a:xfrm>
                <a:off x="2127" y="914"/>
                <a:ext cx="1641" cy="146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it-IT" altLang="it-IT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030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1546"/>
                <a:ext cx="679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026" name="Text Box 6"/>
            <p:cNvSpPr txBox="1">
              <a:spLocks noChangeArrowheads="1"/>
            </p:cNvSpPr>
            <p:nvPr/>
          </p:nvSpPr>
          <p:spPr bwMode="auto">
            <a:xfrm>
              <a:off x="1872" y="1344"/>
              <a:ext cx="139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COMBURENTE</a:t>
              </a:r>
            </a:p>
          </p:txBody>
        </p:sp>
        <p:sp>
          <p:nvSpPr>
            <p:cNvPr id="86027" name="Text Box 8"/>
            <p:cNvSpPr txBox="1">
              <a:spLocks noChangeArrowheads="1"/>
            </p:cNvSpPr>
            <p:nvPr/>
          </p:nvSpPr>
          <p:spPr bwMode="auto">
            <a:xfrm>
              <a:off x="3120" y="3072"/>
              <a:ext cx="9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INNESCO</a:t>
              </a:r>
            </a:p>
          </p:txBody>
        </p:sp>
        <p:sp>
          <p:nvSpPr>
            <p:cNvPr id="86028" name="Text Box 7"/>
            <p:cNvSpPr txBox="1">
              <a:spLocks noChangeArrowheads="1"/>
            </p:cNvSpPr>
            <p:nvPr/>
          </p:nvSpPr>
          <p:spPr bwMode="auto">
            <a:xfrm>
              <a:off x="576" y="3120"/>
              <a:ext cx="144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it-IT" altLang="it-IT" sz="1700">
                  <a:latin typeface="Arial" panose="020B0604020202020204" pitchFamily="34" charset="0"/>
                  <a:cs typeface="Arial" panose="020B0604020202020204" pitchFamily="34" charset="0"/>
                </a:rPr>
                <a:t>COMBUSTIBILE</a:t>
              </a:r>
            </a:p>
          </p:txBody>
        </p:sp>
      </p:grpSp>
      <p:sp>
        <p:nvSpPr>
          <p:cNvPr id="86021" name="Text Box 15"/>
          <p:cNvSpPr txBox="1">
            <a:spLocks noChangeArrowheads="1"/>
          </p:cNvSpPr>
          <p:nvPr/>
        </p:nvSpPr>
        <p:spPr bwMode="auto">
          <a:xfrm>
            <a:off x="134938" y="4017963"/>
            <a:ext cx="2852737" cy="11398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SEPARAZIONE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eliminazione del contatto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tra materiale incendiato 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700">
                <a:latin typeface="Arial" panose="020B0604020202020204" pitchFamily="34" charset="0"/>
                <a:cs typeface="Arial" panose="020B0604020202020204" pitchFamily="34" charset="0"/>
              </a:rPr>
              <a:t>non incendiato</a:t>
            </a:r>
          </a:p>
        </p:txBody>
      </p:sp>
      <p:sp>
        <p:nvSpPr>
          <p:cNvPr id="86022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19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>
                <a:solidFill>
                  <a:schemeClr val="tx2"/>
                </a:solidFill>
                <a:latin typeface="Arial" panose="020B0604020202020204" pitchFamily="34" charset="0"/>
              </a:rPr>
              <a:t>RISCHIO INCENDIO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01625" y="828675"/>
            <a:ext cx="3694113" cy="4000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sz="2000" dirty="0">
                <a:latin typeface="Arial" charset="0"/>
                <a:ea typeface="+mj-ea"/>
                <a:cs typeface="+mj-cs"/>
              </a:rPr>
              <a:t>METODI DI SPEGNIMENTO</a:t>
            </a:r>
            <a:endParaRPr lang="it-IT" sz="2000" dirty="0">
              <a:latin typeface="Arial" charset="0"/>
            </a:endParaRPr>
          </a:p>
        </p:txBody>
      </p:sp>
      <p:pic>
        <p:nvPicPr>
          <p:cNvPr id="860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34"/>
          <a:stretch>
            <a:fillRect/>
          </a:stretch>
        </p:blipFill>
        <p:spPr bwMode="auto">
          <a:xfrm>
            <a:off x="4464050" y="754063"/>
            <a:ext cx="7794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33CC"/>
      </a:hlink>
      <a:folHlink>
        <a:srgbClr val="00CCFF"/>
      </a:folHlink>
    </a:clrScheme>
    <a:fontScheme name="prede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e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e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e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e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e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e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e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c:\msoffice\powerpnt\predef.ppt</Template>
  <TotalTime>2094</TotalTime>
  <Pages>34</Pages>
  <Words>834</Words>
  <Application>Microsoft Office PowerPoint</Application>
  <PresentationFormat>Presentazione su schermo (4:3)</PresentationFormat>
  <Paragraphs>195</Paragraphs>
  <Slides>16</Slides>
  <Notes>6</Notes>
  <HiddenSlides>0</HiddenSlides>
  <MMClips>0</MMClips>
  <ScaleCrop>false</ScaleCrop>
  <HeadingPairs>
    <vt:vector size="8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  <vt:variant>
        <vt:lpstr>Presentazioni personalizzate</vt:lpstr>
      </vt:variant>
      <vt:variant>
        <vt:i4>1</vt:i4>
      </vt:variant>
    </vt:vector>
  </HeadingPairs>
  <TitlesOfParts>
    <vt:vector size="21" baseType="lpstr">
      <vt:lpstr>predef</vt:lpstr>
      <vt:lpstr>Tema di Office</vt:lpstr>
      <vt:lpstr>Clip</vt:lpstr>
      <vt:lpstr>Fotografia Photo Editor</vt:lpstr>
      <vt:lpstr>DALLA SCUOLA UN LAVORO SICURO   ”FORMAZIONE SPECIFICA  Salute e Sicurezza  nei Luoghi di Lavoro” 8 ore</vt:lpstr>
      <vt:lpstr>Diapositiva 2</vt:lpstr>
      <vt:lpstr>Diapositiva 3</vt:lpstr>
      <vt:lpstr>Diapositiva 4</vt:lpstr>
      <vt:lpstr>RISCHIO INCENDIO</vt:lpstr>
      <vt:lpstr>Diapositiva 6</vt:lpstr>
      <vt:lpstr>Diapositiva 7</vt:lpstr>
      <vt:lpstr>RISCHIO INCENDIO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Presentazione personalizzata 1</vt:lpstr>
    </vt:vector>
  </TitlesOfParts>
  <Manager>Dipartimento Sanità Pubblica</Manager>
  <Company>Azienda USL di Reggio Emilia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626-01-tit I-cd scuole</dc:title>
  <dc:subject>CD scuole-titolo I Dlgs 626</dc:subject>
  <dc:creator>SPSAL</dc:creator>
  <cp:lastModifiedBy>a.camagni</cp:lastModifiedBy>
  <cp:revision>549</cp:revision>
  <cp:lastPrinted>2015-11-25T07:10:31Z</cp:lastPrinted>
  <dcterms:created xsi:type="dcterms:W3CDTF">1995-10-27T18:34:02Z</dcterms:created>
  <dcterms:modified xsi:type="dcterms:W3CDTF">2022-12-22T09:56:26Z</dcterms:modified>
</cp:coreProperties>
</file>