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AC7FA2-397E-49BA-BD5F-56F05B40CDBE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4ED379-F1B5-4A0B-B627-9D17177D52A6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33ADA70-541E-4435-AE15-0CD796C67DE4}" type="slidenum">
              <a:rPr lang="it-IT" altLang="it-IT" smtClean="0"/>
              <a:pPr>
                <a:defRPr/>
              </a:pPr>
              <a:t>2</a:t>
            </a:fld>
            <a:endParaRPr lang="it-IT" altLang="it-IT" smtClean="0"/>
          </a:p>
        </p:txBody>
      </p:sp>
      <p:sp>
        <p:nvSpPr>
          <p:cNvPr id="172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0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76200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14A786D-AE66-4EC3-8D8B-0F6D3B4F175B}" type="slidenum">
              <a:rPr lang="it-IT" sz="10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it-IT" sz="1000" smtClean="0">
              <a:solidFill>
                <a:srgbClr val="000000"/>
              </a:solidFill>
            </a:endParaRPr>
          </a:p>
        </p:txBody>
      </p:sp>
      <p:sp>
        <p:nvSpPr>
          <p:cNvPr id="183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33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23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it-IT" altLang="it-IT" b="1" smtClean="0"/>
              <a:t>ACCLIMATAZIONE</a:t>
            </a:r>
          </a:p>
          <a:p>
            <a:pPr eaLnBrk="1" hangingPunct="1">
              <a:spcBef>
                <a:spcPct val="0"/>
              </a:spcBef>
            </a:pPr>
            <a:r>
              <a:rPr lang="it-IT" altLang="it-IT" smtClean="0"/>
              <a:t>L’acclimatazione è l’insieme delle reazioni fisiologiche che rendono un individuo capace di adattarsi a variazioni climatiche importanti.</a:t>
            </a:r>
            <a:endParaRPr lang="it-IT" altLang="it-IT" b="1" smtClean="0"/>
          </a:p>
          <a:p>
            <a:pPr eaLnBrk="1" hangingPunct="1">
              <a:spcBef>
                <a:spcPct val="0"/>
              </a:spcBef>
            </a:pPr>
            <a:r>
              <a:rPr lang="it-IT" altLang="it-IT" b="1" smtClean="0"/>
              <a:t>SFORZO FISICO RICHIESTO DALLA MANSIONE</a:t>
            </a:r>
          </a:p>
          <a:p>
            <a:pPr eaLnBrk="1" hangingPunct="1">
              <a:spcBef>
                <a:spcPct val="0"/>
              </a:spcBef>
            </a:pPr>
            <a:r>
              <a:rPr lang="it-IT" altLang="it-IT" smtClean="0"/>
              <a:t>Tanto più è intenso lo sforzo fisico svolto dal lavoratore tanto maggiore è la quantità di calore prodotta dall’attività muscolare con conseguente “surriscaldamento” dell’organismo e quindi aumento del rischio di colpo di calore.</a:t>
            </a:r>
          </a:p>
        </p:txBody>
      </p:sp>
      <p:sp>
        <p:nvSpPr>
          <p:cNvPr id="4813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1C90E9-81B8-4236-A676-ED6D594D9AD9}" type="slidenum">
              <a:rPr lang="it-IT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it-IT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534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it-IT" altLang="it-IT" b="1" smtClean="0"/>
              <a:t>ACCLIMATAZIONE</a:t>
            </a:r>
          </a:p>
          <a:p>
            <a:pPr eaLnBrk="1" hangingPunct="1">
              <a:spcBef>
                <a:spcPct val="0"/>
              </a:spcBef>
            </a:pPr>
            <a:r>
              <a:rPr lang="it-IT" altLang="it-IT" smtClean="0"/>
              <a:t>L’acclimatazione è l’insieme delle reazioni fisiologiche che rendono un individuo capace di adattarsi a variazioni climatiche importanti.</a:t>
            </a:r>
            <a:endParaRPr lang="it-IT" altLang="it-IT" b="1" smtClean="0"/>
          </a:p>
          <a:p>
            <a:pPr eaLnBrk="1" hangingPunct="1">
              <a:spcBef>
                <a:spcPct val="0"/>
              </a:spcBef>
            </a:pPr>
            <a:r>
              <a:rPr lang="it-IT" altLang="it-IT" b="1" smtClean="0"/>
              <a:t>SFORZO FISICO RICHIESTO DALLA MANSIONE</a:t>
            </a:r>
          </a:p>
          <a:p>
            <a:pPr eaLnBrk="1" hangingPunct="1">
              <a:spcBef>
                <a:spcPct val="0"/>
              </a:spcBef>
            </a:pPr>
            <a:r>
              <a:rPr lang="it-IT" altLang="it-IT" smtClean="0"/>
              <a:t>Tanto più è intenso lo sforzo fisico svolto dal lavoratore tanto maggiore è la quantità di calore prodotta dall’attività muscolare con conseguente “surriscaldamento” dell’organismo e quindi aumento del rischio di colpo di calore.</a:t>
            </a:r>
          </a:p>
        </p:txBody>
      </p:sp>
      <p:sp>
        <p:nvSpPr>
          <p:cNvPr id="4915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BFE187F-6C99-46DC-8FC2-AA19AD35AC1B}" type="slidenum">
              <a:rPr lang="it-IT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it-IT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11188" y="2783493"/>
            <a:ext cx="7916862" cy="3354765"/>
          </a:xfrm>
          <a:solidFill>
            <a:srgbClr val="FFFF99"/>
          </a:solidFill>
          <a:ln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r>
              <a:rPr lang="it-IT" altLang="it-IT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DALLA SCUOLA UN LAVORO SICURO </a:t>
            </a:r>
            <a:br>
              <a:rPr lang="it-IT" altLang="it-IT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it-IT" altLang="it-IT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/>
            </a:r>
            <a:br>
              <a:rPr lang="it-IT" altLang="it-IT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it-IT" altLang="it-IT" b="1" dirty="0" smtClean="0">
                <a:latin typeface="Arial" panose="020B0604020202020204" pitchFamily="34" charset="0"/>
              </a:rPr>
              <a:t>”FORMAZIONE SPECIFICA  </a:t>
            </a:r>
            <a:r>
              <a:rPr lang="it-IT" altLang="it-IT" sz="4000" b="1" dirty="0" smtClean="0">
                <a:latin typeface="Arial" panose="020B0604020202020204" pitchFamily="34" charset="0"/>
              </a:rPr>
              <a:t>Salute e Sicurezza </a:t>
            </a:r>
            <a:br>
              <a:rPr lang="it-IT" altLang="it-IT" sz="4000" b="1" dirty="0" smtClean="0">
                <a:latin typeface="Arial" panose="020B0604020202020204" pitchFamily="34" charset="0"/>
              </a:rPr>
            </a:br>
            <a:r>
              <a:rPr lang="it-IT" altLang="it-IT" sz="4000" b="1" dirty="0" smtClean="0">
                <a:latin typeface="Arial" panose="020B0604020202020204" pitchFamily="34" charset="0"/>
              </a:rPr>
              <a:t>nei Luoghi di Lavoro”</a:t>
            </a:r>
            <a:br>
              <a:rPr lang="it-IT" altLang="it-IT" sz="4000" b="1" dirty="0" smtClean="0">
                <a:latin typeface="Arial" panose="020B0604020202020204" pitchFamily="34" charset="0"/>
              </a:rPr>
            </a:br>
            <a:r>
              <a:rPr lang="it-IT" altLang="it-IT" sz="4000" b="1" dirty="0" smtClean="0">
                <a:latin typeface="Arial" panose="020B0604020202020204" pitchFamily="34" charset="0"/>
              </a:rPr>
              <a:t>8 ore</a:t>
            </a:r>
          </a:p>
        </p:txBody>
      </p:sp>
      <p:sp>
        <p:nvSpPr>
          <p:cNvPr id="4099" name="Rectangle 5"/>
          <p:cNvSpPr>
            <a:spLocks noChangeArrowheads="1"/>
          </p:cNvSpPr>
          <p:nvPr/>
        </p:nvSpPr>
        <p:spPr bwMode="auto">
          <a:xfrm>
            <a:off x="1116013" y="1844675"/>
            <a:ext cx="67611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it-IT" altLang="it-IT" sz="1800" b="0">
                <a:latin typeface="Arial" panose="020B0604020202020204" pitchFamily="34" charset="0"/>
              </a:rPr>
              <a:t>Dipartimenti Sanità Pubblica</a:t>
            </a:r>
          </a:p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it-IT" altLang="it-IT" sz="1800">
                <a:latin typeface="Arial" panose="020B0604020202020204" pitchFamily="34" charset="0"/>
              </a:rPr>
              <a:t>SERVIZI PREVENZIONE SICUREZZA AMBIENTI DI LAVORO</a:t>
            </a:r>
            <a:endParaRPr lang="it-IT" altLang="it-IT" sz="1800"/>
          </a:p>
        </p:txBody>
      </p:sp>
      <p:pic>
        <p:nvPicPr>
          <p:cNvPr id="4100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87675" y="284163"/>
            <a:ext cx="5886450" cy="1255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Immagin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43213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3851920" y="6309320"/>
            <a:ext cx="1081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i="1" dirty="0" smtClean="0"/>
              <a:t>Rev. 2022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xmlns="" val="2328547086"/>
      </p:ext>
    </p:extLst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620713"/>
            <a:ext cx="7848600" cy="461962"/>
          </a:xfrm>
          <a:solidFill>
            <a:srgbClr val="FFFF99"/>
          </a:solidFill>
          <a:ln>
            <a:solidFill>
              <a:schemeClr val="tx1"/>
            </a:solidFill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r>
              <a:rPr lang="it-IT" altLang="it-IT" sz="2400" b="1" dirty="0" smtClean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RADIAZIONI OTTICHE NATURALI</a:t>
            </a:r>
            <a:endParaRPr lang="it-IT" altLang="it-IT" b="1" dirty="0" smtClean="0">
              <a:latin typeface="Arial" pitchFamily="34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492375"/>
            <a:ext cx="6400800" cy="1766888"/>
          </a:xfrm>
          <a:solidFill>
            <a:srgbClr val="FFCC99"/>
          </a:solidFill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r>
              <a:rPr lang="it-IT" altLang="it-IT" b="1" smtClean="0">
                <a:solidFill>
                  <a:schemeClr val="tx1"/>
                </a:solidFill>
                <a:latin typeface="Arial" pitchFamily="34" charset="0"/>
              </a:rPr>
              <a:t>D.Lgs. 81/08</a:t>
            </a:r>
          </a:p>
          <a:p>
            <a:r>
              <a:rPr lang="it-IT" altLang="it-IT" b="1" smtClean="0">
                <a:solidFill>
                  <a:schemeClr val="tx1"/>
                </a:solidFill>
                <a:latin typeface="Arial" pitchFamily="34" charset="0"/>
              </a:rPr>
              <a:t>TITOLO VIII</a:t>
            </a:r>
          </a:p>
          <a:p>
            <a:r>
              <a:rPr lang="it-IT" altLang="it-IT" b="1" smtClean="0">
                <a:solidFill>
                  <a:schemeClr val="tx1"/>
                </a:solidFill>
                <a:latin typeface="Arial" pitchFamily="34" charset="0"/>
              </a:rPr>
              <a:t>AGENTI FISICI</a:t>
            </a:r>
          </a:p>
        </p:txBody>
      </p:sp>
      <p:sp>
        <p:nvSpPr>
          <p:cNvPr id="4" name="AutoShape 1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94750" y="6510338"/>
            <a:ext cx="349250" cy="342900"/>
          </a:xfrm>
          <a:prstGeom prst="actionButtonForwardNex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5" name="AutoShape 1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72425" y="6511925"/>
            <a:ext cx="784225" cy="346075"/>
          </a:xfrm>
          <a:prstGeom prst="actionButtonReturn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6" name="AutoShape 6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562850" y="6510338"/>
            <a:ext cx="368300" cy="342900"/>
          </a:xfrm>
          <a:prstGeom prst="actionButtonBackPrevious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120650"/>
            <a:ext cx="8382000" cy="463550"/>
          </a:xfrm>
          <a:solidFill>
            <a:srgbClr val="FFFF99"/>
          </a:solidFill>
          <a:ln w="12700" cap="flat">
            <a:solidFill>
              <a:schemeClr val="tx1"/>
            </a:solidFill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eaLnBrk="1" hangingPunct="1"/>
            <a:r>
              <a:rPr lang="it-IT" altLang="it-IT" sz="2400" b="1" dirty="0" smtClean="0">
                <a:latin typeface="Arial" pitchFamily="34" charset="0"/>
              </a:rPr>
              <a:t>RADIAZIONI OTTICHE NATURALI</a:t>
            </a:r>
          </a:p>
        </p:txBody>
      </p:sp>
      <p:sp>
        <p:nvSpPr>
          <p:cNvPr id="40963" name="Rectangle 18"/>
          <p:cNvSpPr>
            <a:spLocks noChangeArrowheads="1"/>
          </p:cNvSpPr>
          <p:nvPr/>
        </p:nvSpPr>
        <p:spPr bwMode="auto">
          <a:xfrm>
            <a:off x="373063" y="838200"/>
            <a:ext cx="4343400" cy="400050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>
            <a:spAutoFit/>
          </a:bodyPr>
          <a:lstStyle/>
          <a:p>
            <a:r>
              <a:rPr lang="it-IT" altLang="it-IT" sz="2000" b="1"/>
              <a:t>RADIAZIONI OTTICHE NATURALI</a:t>
            </a:r>
          </a:p>
        </p:txBody>
      </p:sp>
      <p:sp>
        <p:nvSpPr>
          <p:cNvPr id="40964" name="Rectangle 12"/>
          <p:cNvSpPr>
            <a:spLocks noChangeArrowheads="1"/>
          </p:cNvSpPr>
          <p:nvPr/>
        </p:nvSpPr>
        <p:spPr bwMode="auto">
          <a:xfrm>
            <a:off x="409575" y="1341438"/>
            <a:ext cx="8208963" cy="615950"/>
          </a:xfrm>
          <a:prstGeom prst="rect">
            <a:avLst/>
          </a:prstGeom>
          <a:gradFill rotWithShape="0">
            <a:gsLst>
              <a:gs pos="0">
                <a:srgbClr val="CCECFF"/>
              </a:gs>
              <a:gs pos="100000">
                <a:srgbClr val="FFFFFF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just"/>
            <a:r>
              <a:rPr lang="it-IT" altLang="it-IT" sz="1700" b="1"/>
              <a:t>rischio principale: carcinomi cutanei e precancerosi, ma anche melanoma volto/collo</a:t>
            </a:r>
            <a:endParaRPr lang="en-US" altLang="it-IT" sz="1700" b="1"/>
          </a:p>
        </p:txBody>
      </p:sp>
      <p:sp>
        <p:nvSpPr>
          <p:cNvPr id="11" name="Rettangolo 10"/>
          <p:cNvSpPr/>
          <p:nvPr/>
        </p:nvSpPr>
        <p:spPr>
          <a:xfrm>
            <a:off x="1957388" y="2921000"/>
            <a:ext cx="6659562" cy="2447925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it-IT" sz="1700" b="1" dirty="0"/>
              <a:t>MISURE TECNICHE ED ORGANIZZATIVE:</a:t>
            </a:r>
          </a:p>
          <a:p>
            <a:pPr algn="just">
              <a:defRPr/>
            </a:pPr>
            <a:endParaRPr lang="it-IT" sz="1700" b="1" dirty="0"/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it-IT" sz="1700" b="1" dirty="0" err="1"/>
              <a:t>Fotoprotezione</a:t>
            </a:r>
            <a:r>
              <a:rPr lang="it-IT" sz="1700" b="1" dirty="0"/>
              <a:t> ambientale: usare schermature con teli e con coperture.</a:t>
            </a: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it-IT" sz="1700" b="1" dirty="0"/>
              <a:t>Organizzazione dell’orario di lavoro: evitare le ore in cui gli UV sono più intensi (ore 11,00 – 15,00 oppure 12,00 – 16,00 con l'ora legale).</a:t>
            </a: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it-IT" sz="1700" b="1" dirty="0"/>
              <a:t>Consumare i pasti e sostare durante le pause in luoghi ombreggiati.</a:t>
            </a:r>
          </a:p>
        </p:txBody>
      </p:sp>
      <p:pic>
        <p:nvPicPr>
          <p:cNvPr id="40966" name="Picture 2"/>
          <p:cNvPicPr>
            <a:picLocks noChangeAspect="1" noChangeArrowheads="1"/>
          </p:cNvPicPr>
          <p:nvPr/>
        </p:nvPicPr>
        <p:blipFill>
          <a:blip r:embed="rId3" cstate="print"/>
          <a:srcRect l="68134"/>
          <a:stretch>
            <a:fillRect/>
          </a:stretch>
        </p:blipFill>
        <p:spPr bwMode="auto">
          <a:xfrm>
            <a:off x="901700" y="3743325"/>
            <a:ext cx="779463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7" name="Rettangolo 1"/>
          <p:cNvSpPr>
            <a:spLocks noChangeArrowheads="1"/>
          </p:cNvSpPr>
          <p:nvPr/>
        </p:nvSpPr>
        <p:spPr bwMode="auto">
          <a:xfrm>
            <a:off x="6399213" y="831850"/>
            <a:ext cx="2286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sz="1600" b="1">
                <a:solidFill>
                  <a:srgbClr val="000000"/>
                </a:solidFill>
              </a:rPr>
              <a:t>LAVORI OUTDOOR</a:t>
            </a:r>
            <a:endParaRPr lang="it-IT" altLang="it-IT" sz="1100" b="1">
              <a:solidFill>
                <a:srgbClr val="000000"/>
              </a:solidFill>
            </a:endParaRPr>
          </a:p>
        </p:txBody>
      </p:sp>
      <p:sp>
        <p:nvSpPr>
          <p:cNvPr id="8" name="AutoShape 1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94750" y="6510338"/>
            <a:ext cx="349250" cy="342900"/>
          </a:xfrm>
          <a:prstGeom prst="actionButtonForwardNex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9" name="AutoShape 1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72425" y="6511925"/>
            <a:ext cx="784225" cy="346075"/>
          </a:xfrm>
          <a:prstGeom prst="actionButtonReturn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10" name="AutoShape 6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562850" y="6510338"/>
            <a:ext cx="368300" cy="342900"/>
          </a:xfrm>
          <a:prstGeom prst="actionButtonBackPrevious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ella 10"/>
          <p:cNvGraphicFramePr>
            <a:graphicFrameLocks noGrp="1"/>
          </p:cNvGraphicFramePr>
          <p:nvPr/>
        </p:nvGraphicFramePr>
        <p:xfrm>
          <a:off x="304800" y="3622675"/>
          <a:ext cx="8569324" cy="2860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23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423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4233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4233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18146">
                <a:tc>
                  <a:txBody>
                    <a:bodyPr/>
                    <a:lstStyle/>
                    <a:p>
                      <a:pPr algn="just"/>
                      <a:r>
                        <a:rPr lang="it-IT" sz="1400" b="1" dirty="0" smtClean="0">
                          <a:solidFill>
                            <a:prstClr val="black"/>
                          </a:solidFill>
                          <a:latin typeface="Arial" pitchFamily="34" charset="0"/>
                          <a:cs typeface="Arial" pitchFamily="34" charset="0"/>
                        </a:rPr>
                        <a:t>DISIDRATAZIONE</a:t>
                      </a:r>
                      <a:endParaRPr lang="it-IT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4" marR="91444" marT="45713" marB="45713" anchor="ctr"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400" b="1" dirty="0" smtClean="0">
                          <a:solidFill>
                            <a:prstClr val="black"/>
                          </a:solidFill>
                          <a:latin typeface="Arial" pitchFamily="34" charset="0"/>
                          <a:cs typeface="Arial" pitchFamily="34" charset="0"/>
                        </a:rPr>
                        <a:t>CRAMPI DA CALORE</a:t>
                      </a:r>
                      <a:endParaRPr lang="it-IT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4" marR="91444" marT="45713" marB="45713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400" b="1" dirty="0" smtClean="0">
                          <a:solidFill>
                            <a:prstClr val="black"/>
                          </a:solidFill>
                          <a:latin typeface="Arial" pitchFamily="34" charset="0"/>
                          <a:cs typeface="Arial" pitchFamily="34" charset="0"/>
                        </a:rPr>
                        <a:t>ESAURIMENTO DA CALORE</a:t>
                      </a:r>
                      <a:endParaRPr lang="it-IT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4" marR="91444" marT="45713" marB="45713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400" b="1" dirty="0" smtClean="0">
                          <a:solidFill>
                            <a:prstClr val="black"/>
                          </a:solidFill>
                          <a:latin typeface="Arial" pitchFamily="34" charset="0"/>
                          <a:cs typeface="Arial" pitchFamily="34" charset="0"/>
                        </a:rPr>
                        <a:t>COLPO DI CALORE</a:t>
                      </a:r>
                      <a:endParaRPr lang="it-IT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4" marR="91444" marT="45713" marB="45713" anchor="ctr"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42529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prstClr val="black"/>
                          </a:solidFill>
                          <a:latin typeface="Arial" pitchFamily="34" charset="0"/>
                          <a:cs typeface="Arial" pitchFamily="34" charset="0"/>
                        </a:rPr>
                        <a:t>è legata ad una perdita di liquidi con la sudorazione e ad un loro insufficiente reintegro.</a:t>
                      </a:r>
                    </a:p>
                    <a:p>
                      <a:pPr algn="just"/>
                      <a:endParaRPr lang="it-IT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4" marR="91444" marT="45713" marB="45713" anchor="ctr"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prstClr val="black"/>
                          </a:solidFill>
                          <a:latin typeface="Arial" pitchFamily="34" charset="0"/>
                          <a:cs typeface="Arial" pitchFamily="34" charset="0"/>
                        </a:rPr>
                        <a:t>sono dovuti ad una  sudorazione abbondante e prolungata che porta ad una perdita di sali minerali.</a:t>
                      </a:r>
                    </a:p>
                    <a:p>
                      <a:pPr algn="just"/>
                      <a:endParaRPr lang="it-IT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4" marR="91444" marT="45713" marB="45713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400" dirty="0" smtClean="0">
                          <a:solidFill>
                            <a:prstClr val="black"/>
                          </a:solidFill>
                          <a:latin typeface="Arial" pitchFamily="34" charset="0"/>
                          <a:cs typeface="Arial" pitchFamily="34" charset="0"/>
                        </a:rPr>
                        <a:t>è un collasso circolatorio che può portare alla perdita di coscienza</a:t>
                      </a:r>
                      <a:endParaRPr lang="it-IT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4" marR="91444" marT="45713" marB="45713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prstClr val="black"/>
                          </a:solidFill>
                          <a:latin typeface="Arial" pitchFamily="34" charset="0"/>
                          <a:cs typeface="Arial" pitchFamily="34" charset="0"/>
                        </a:rPr>
                        <a:t>è dovuto al blocco dei  meccanismi di dispersione del calore con conseguente aumento della temperatura  corporea fino a superare i 40°C. la prognosi è grave con </a:t>
                      </a:r>
                      <a:r>
                        <a:rPr lang="it-IT" sz="1400" b="1" dirty="0" smtClean="0">
                          <a:solidFill>
                            <a:prstClr val="black"/>
                          </a:solidFill>
                          <a:latin typeface="Arial" pitchFamily="34" charset="0"/>
                          <a:cs typeface="Arial" pitchFamily="34" charset="0"/>
                        </a:rPr>
                        <a:t>RISCHIO DI MORTE.</a:t>
                      </a:r>
                      <a:endParaRPr lang="it-IT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4" marR="91444" marT="45713" marB="45713" anchor="ctr"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cxnSp>
        <p:nvCxnSpPr>
          <p:cNvPr id="13" name="Connettore 2 12"/>
          <p:cNvCxnSpPr/>
          <p:nvPr/>
        </p:nvCxnSpPr>
        <p:spPr>
          <a:xfrm>
            <a:off x="1331913" y="4224338"/>
            <a:ext cx="65532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ttangolo 14"/>
          <p:cNvSpPr/>
          <p:nvPr/>
        </p:nvSpPr>
        <p:spPr>
          <a:xfrm>
            <a:off x="4021138" y="4129088"/>
            <a:ext cx="915987" cy="307975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1400" b="1" dirty="0">
                <a:solidFill>
                  <a:schemeClr val="bg1"/>
                </a:solidFill>
                <a:latin typeface="Calibri"/>
                <a:cs typeface="+mn-cs"/>
              </a:rPr>
              <a:t> GRAVITÀ </a:t>
            </a:r>
            <a:endParaRPr lang="it-IT" sz="1400" b="1" dirty="0">
              <a:solidFill>
                <a:schemeClr val="bg1"/>
              </a:solidFill>
            </a:endParaRPr>
          </a:p>
        </p:txBody>
      </p:sp>
      <p:sp>
        <p:nvSpPr>
          <p:cNvPr id="16" name="Meno 15"/>
          <p:cNvSpPr/>
          <p:nvPr/>
        </p:nvSpPr>
        <p:spPr>
          <a:xfrm>
            <a:off x="835025" y="4152900"/>
            <a:ext cx="360363" cy="142875"/>
          </a:xfrm>
          <a:prstGeom prst="mathMin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7" name="Croce 16"/>
          <p:cNvSpPr/>
          <p:nvPr/>
        </p:nvSpPr>
        <p:spPr>
          <a:xfrm>
            <a:off x="8007350" y="4070350"/>
            <a:ext cx="287338" cy="307975"/>
          </a:xfrm>
          <a:prstGeom prst="mathPl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chemeClr val="tx1"/>
              </a:solidFill>
            </a:endParaRPr>
          </a:p>
        </p:txBody>
      </p:sp>
      <p:sp>
        <p:nvSpPr>
          <p:cNvPr id="42007" name="Rettangolo 17"/>
          <p:cNvSpPr>
            <a:spLocks noChangeArrowheads="1"/>
          </p:cNvSpPr>
          <p:nvPr/>
        </p:nvSpPr>
        <p:spPr bwMode="auto">
          <a:xfrm>
            <a:off x="4265613" y="2271713"/>
            <a:ext cx="4549775" cy="12001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it-IT" altLang="it-IT" sz="1400"/>
              <a:t>SEGNALI DI ALLARME:</a:t>
            </a:r>
          </a:p>
          <a:p>
            <a:pPr algn="just"/>
            <a:r>
              <a:rPr lang="it-IT" altLang="it-IT" sz="1400" b="1"/>
              <a:t>cute calda e arrossata, sete intensa, sensazione di debolezza, crampi muscolari, nausea e vomito, vertigini, convulsioni, stato confusionale, perdita di coscienza</a:t>
            </a:r>
          </a:p>
        </p:txBody>
      </p:sp>
      <p:sp>
        <p:nvSpPr>
          <p:cNvPr id="42008" name="Rectangle 4"/>
          <p:cNvSpPr txBox="1">
            <a:spLocks noChangeArrowheads="1"/>
          </p:cNvSpPr>
          <p:nvPr/>
        </p:nvSpPr>
        <p:spPr bwMode="auto">
          <a:xfrm>
            <a:off x="304800" y="120650"/>
            <a:ext cx="8382000" cy="46355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algn="ctr" eaLnBrk="0" hangingPunct="0"/>
            <a:r>
              <a:rPr lang="it-IT" altLang="it-IT" sz="2400" b="1" dirty="0" smtClean="0"/>
              <a:t>RADIAZIONI OTTICHE NATURALI</a:t>
            </a:r>
            <a:endParaRPr lang="it-IT" altLang="it-IT" sz="2400" b="1" dirty="0"/>
          </a:p>
        </p:txBody>
      </p:sp>
      <p:sp>
        <p:nvSpPr>
          <p:cNvPr id="42009" name="Rectangle 12"/>
          <p:cNvSpPr>
            <a:spLocks noChangeArrowheads="1"/>
          </p:cNvSpPr>
          <p:nvPr/>
        </p:nvSpPr>
        <p:spPr bwMode="auto">
          <a:xfrm>
            <a:off x="401638" y="1322388"/>
            <a:ext cx="8413750" cy="615950"/>
          </a:xfrm>
          <a:prstGeom prst="rect">
            <a:avLst/>
          </a:prstGeom>
          <a:gradFill rotWithShape="0">
            <a:gsLst>
              <a:gs pos="0">
                <a:srgbClr val="CCECFF"/>
              </a:gs>
              <a:gs pos="100000">
                <a:srgbClr val="FFFFFF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r"/>
            <a:r>
              <a:rPr lang="it-IT" altLang="it-IT" sz="1700" b="1"/>
              <a:t>si manifestano per esposizione a condizioni climatiche caratterizzate da elevata temperatura e elevata umidità dell’aria</a:t>
            </a:r>
            <a:endParaRPr lang="en-US" altLang="it-IT" sz="1700" b="1"/>
          </a:p>
        </p:txBody>
      </p:sp>
      <p:sp>
        <p:nvSpPr>
          <p:cNvPr id="42010" name="Rectangle 18"/>
          <p:cNvSpPr>
            <a:spLocks noChangeArrowheads="1"/>
          </p:cNvSpPr>
          <p:nvPr/>
        </p:nvSpPr>
        <p:spPr bwMode="auto">
          <a:xfrm>
            <a:off x="373063" y="838200"/>
            <a:ext cx="4343400" cy="400050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>
            <a:spAutoFit/>
          </a:bodyPr>
          <a:lstStyle/>
          <a:p>
            <a:r>
              <a:rPr lang="it-IT" altLang="it-IT" sz="2000" b="1"/>
              <a:t>EFFETTI DANNOSI DEL CALORE</a:t>
            </a:r>
          </a:p>
        </p:txBody>
      </p:sp>
      <p:pic>
        <p:nvPicPr>
          <p:cNvPr id="42011" name="Picture 24"/>
          <p:cNvPicPr>
            <a:picLocks noChangeAspect="1" noChangeArrowheads="1"/>
          </p:cNvPicPr>
          <p:nvPr/>
        </p:nvPicPr>
        <p:blipFill>
          <a:blip r:embed="rId2" cstate="print"/>
          <a:srcRect t="3448"/>
          <a:stretch>
            <a:fillRect/>
          </a:stretch>
        </p:blipFill>
        <p:spPr bwMode="auto">
          <a:xfrm>
            <a:off x="255588" y="1582738"/>
            <a:ext cx="2152650" cy="177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012" name="Picture 2"/>
          <p:cNvPicPr>
            <a:picLocks noChangeAspect="1" noChangeArrowheads="1"/>
          </p:cNvPicPr>
          <p:nvPr/>
        </p:nvPicPr>
        <p:blipFill>
          <a:blip r:embed="rId3" cstate="print"/>
          <a:srcRect r="66377"/>
          <a:stretch>
            <a:fillRect/>
          </a:stretch>
        </p:blipFill>
        <p:spPr bwMode="auto">
          <a:xfrm>
            <a:off x="3132138" y="2470150"/>
            <a:ext cx="822325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AutoShape 1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94750" y="6510338"/>
            <a:ext cx="349250" cy="342900"/>
          </a:xfrm>
          <a:prstGeom prst="actionButtonForwardNex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18" name="AutoShape 1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72425" y="6511925"/>
            <a:ext cx="784225" cy="346075"/>
          </a:xfrm>
          <a:prstGeom prst="actionButtonReturn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19" name="AutoShape 6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562850" y="6510338"/>
            <a:ext cx="368300" cy="342900"/>
          </a:xfrm>
          <a:prstGeom prst="actionButtonBackPrevious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ttangolo 5"/>
          <p:cNvSpPr>
            <a:spLocks noChangeArrowheads="1"/>
          </p:cNvSpPr>
          <p:nvPr/>
        </p:nvSpPr>
        <p:spPr bwMode="auto">
          <a:xfrm>
            <a:off x="900113" y="1700213"/>
            <a:ext cx="7786687" cy="831850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it-IT" altLang="it-IT" sz="1600" b="1">
                <a:solidFill>
                  <a:srgbClr val="000000"/>
                </a:solidFill>
              </a:rPr>
              <a:t>acclimatazione</a:t>
            </a:r>
          </a:p>
          <a:p>
            <a:pPr algn="just"/>
            <a:r>
              <a:rPr lang="it-IT" altLang="it-IT" sz="1600"/>
              <a:t>prevedere uno svolgimento dell’attività lavorativa all’aperto per periodi brevi all’inizio e poi per periodi gradualmente crescenti. </a:t>
            </a:r>
          </a:p>
        </p:txBody>
      </p:sp>
      <p:sp>
        <p:nvSpPr>
          <p:cNvPr id="43011" name="Rettangolo 8"/>
          <p:cNvSpPr>
            <a:spLocks noChangeArrowheads="1"/>
          </p:cNvSpPr>
          <p:nvPr/>
        </p:nvSpPr>
        <p:spPr bwMode="auto">
          <a:xfrm>
            <a:off x="900113" y="2609850"/>
            <a:ext cx="7786687" cy="1323975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it-IT" altLang="it-IT" sz="1600" b="1"/>
              <a:t>sforzo fisico</a:t>
            </a:r>
            <a:endParaRPr lang="it-IT" altLang="it-IT" sz="1600"/>
          </a:p>
          <a:p>
            <a:pPr algn="just"/>
            <a:r>
              <a:rPr lang="it-IT" altLang="it-IT" sz="1600"/>
              <a:t>programmare i lavori con maggior fatica fisica in orari con temperature più favorevoli, preferendo l’orario mattutino e preserale.</a:t>
            </a:r>
          </a:p>
          <a:p>
            <a:pPr algn="just"/>
            <a:r>
              <a:rPr lang="it-IT" altLang="it-IT" sz="1600"/>
              <a:t>ridurre gli sforzi fisici individuali, prevedendo la buona ripartizione dello sforzo fisico tra i lavoratori, anche attraverso la rotazione del personale.</a:t>
            </a:r>
          </a:p>
        </p:txBody>
      </p:sp>
      <p:sp>
        <p:nvSpPr>
          <p:cNvPr id="43012" name="Rettangolo 10"/>
          <p:cNvSpPr>
            <a:spLocks noChangeArrowheads="1"/>
          </p:cNvSpPr>
          <p:nvPr/>
        </p:nvSpPr>
        <p:spPr bwMode="auto">
          <a:xfrm>
            <a:off x="900113" y="4005263"/>
            <a:ext cx="7788275" cy="1323975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it-IT" altLang="it-IT" sz="1600" b="1"/>
              <a:t>disponibilità di acqua/liquidi</a:t>
            </a:r>
            <a:endParaRPr lang="it-IT" altLang="it-IT" sz="1600"/>
          </a:p>
          <a:p>
            <a:pPr algn="just"/>
            <a:r>
              <a:rPr lang="it-IT" altLang="it-IT" sz="1600"/>
              <a:t>i luoghi di lavoro devono essere regolarmente riforniti di acqua potabile fresca, bevande idro-saline e acqua per il rinfrescamento dei lavoratori nei periodi di pausa. </a:t>
            </a:r>
          </a:p>
          <a:p>
            <a:pPr algn="just"/>
            <a:r>
              <a:rPr lang="it-IT" altLang="it-IT" sz="1600"/>
              <a:t>e’ importante consumare acqua prima di avvertire la sete e frequentemente durante il turno di lavoro, evitando le bevande ghiacciate</a:t>
            </a:r>
          </a:p>
        </p:txBody>
      </p:sp>
      <p:sp>
        <p:nvSpPr>
          <p:cNvPr id="43014" name="Rectangle 12"/>
          <p:cNvSpPr>
            <a:spLocks noChangeArrowheads="1"/>
          </p:cNvSpPr>
          <p:nvPr/>
        </p:nvSpPr>
        <p:spPr bwMode="auto">
          <a:xfrm>
            <a:off x="379413" y="1268413"/>
            <a:ext cx="8307387" cy="355600"/>
          </a:xfrm>
          <a:prstGeom prst="rect">
            <a:avLst/>
          </a:prstGeom>
          <a:gradFill rotWithShape="0">
            <a:gsLst>
              <a:gs pos="0">
                <a:srgbClr val="CCECFF"/>
              </a:gs>
              <a:gs pos="100000">
                <a:srgbClr val="FFFFFF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just"/>
            <a:r>
              <a:rPr lang="en-US" altLang="it-IT" sz="1700" b="1"/>
              <a:t>MISURE DI PREVENZIONE</a:t>
            </a:r>
          </a:p>
        </p:txBody>
      </p:sp>
      <p:sp>
        <p:nvSpPr>
          <p:cNvPr id="43015" name="Rectangle 18"/>
          <p:cNvSpPr>
            <a:spLocks noChangeArrowheads="1"/>
          </p:cNvSpPr>
          <p:nvPr/>
        </p:nvSpPr>
        <p:spPr bwMode="auto">
          <a:xfrm>
            <a:off x="304800" y="793750"/>
            <a:ext cx="4343400" cy="400050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>
            <a:spAutoFit/>
          </a:bodyPr>
          <a:lstStyle/>
          <a:p>
            <a:r>
              <a:rPr lang="it-IT" altLang="it-IT" sz="2000" b="1"/>
              <a:t>RADIAZIONI OTTICHE NATURALI</a:t>
            </a:r>
          </a:p>
        </p:txBody>
      </p:sp>
      <p:sp>
        <p:nvSpPr>
          <p:cNvPr id="43016" name="Rettangolo 17"/>
          <p:cNvSpPr>
            <a:spLocks noChangeArrowheads="1"/>
          </p:cNvSpPr>
          <p:nvPr/>
        </p:nvSpPr>
        <p:spPr bwMode="auto">
          <a:xfrm>
            <a:off x="900113" y="5418138"/>
            <a:ext cx="7786687" cy="1076325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it-IT" altLang="it-IT" sz="1600" b="1"/>
              <a:t>organizzazione del lavoro</a:t>
            </a:r>
            <a:endParaRPr lang="it-IT" altLang="it-IT" sz="1600"/>
          </a:p>
          <a:p>
            <a:pPr algn="just"/>
            <a:r>
              <a:rPr lang="it-IT" altLang="it-IT" sz="1600"/>
              <a:t>l’organizzazione del lavoro deve prevedere pause in un luogo il più possibile fresco o in aree ombreggiate con durata variabile in rapporto alle condizioni climatiche e allo sforzo fisico richiesto dal lavoro.</a:t>
            </a:r>
          </a:p>
        </p:txBody>
      </p:sp>
      <p:pic>
        <p:nvPicPr>
          <p:cNvPr id="43017" name="Picture 2"/>
          <p:cNvPicPr>
            <a:picLocks noChangeAspect="1" noChangeArrowheads="1"/>
          </p:cNvPicPr>
          <p:nvPr/>
        </p:nvPicPr>
        <p:blipFill>
          <a:blip r:embed="rId3" cstate="print"/>
          <a:srcRect l="68134"/>
          <a:stretch>
            <a:fillRect/>
          </a:stretch>
        </p:blipFill>
        <p:spPr bwMode="auto">
          <a:xfrm>
            <a:off x="107950" y="3562350"/>
            <a:ext cx="779463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AutoShape 1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94750" y="6510338"/>
            <a:ext cx="349250" cy="342900"/>
          </a:xfrm>
          <a:prstGeom prst="actionButtonForwardNex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10" name="AutoShape 1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72425" y="6511925"/>
            <a:ext cx="784225" cy="346075"/>
          </a:xfrm>
          <a:prstGeom prst="actionButtonReturn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11" name="AutoShape 6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562850" y="6510338"/>
            <a:ext cx="368300" cy="342900"/>
          </a:xfrm>
          <a:prstGeom prst="actionButtonBackPrevious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2850" y="5265738"/>
            <a:ext cx="1300163" cy="116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2575" y="2549525"/>
            <a:ext cx="2381250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tangolo 5"/>
          <p:cNvSpPr/>
          <p:nvPr/>
        </p:nvSpPr>
        <p:spPr>
          <a:xfrm>
            <a:off x="3132138" y="2493963"/>
            <a:ext cx="5597525" cy="338137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marL="285750" indent="-285750" algn="just">
              <a:buFont typeface="Arial" pitchFamily="34" charset="0"/>
              <a:buChar char="•"/>
              <a:defRPr/>
            </a:pPr>
            <a:endParaRPr lang="it-IT" sz="1600" dirty="0"/>
          </a:p>
        </p:txBody>
      </p:sp>
      <p:sp>
        <p:nvSpPr>
          <p:cNvPr id="44038" name="Rectangle 12"/>
          <p:cNvSpPr>
            <a:spLocks noChangeArrowheads="1"/>
          </p:cNvSpPr>
          <p:nvPr/>
        </p:nvSpPr>
        <p:spPr bwMode="auto">
          <a:xfrm>
            <a:off x="379413" y="1268413"/>
            <a:ext cx="8307387" cy="355600"/>
          </a:xfrm>
          <a:prstGeom prst="rect">
            <a:avLst/>
          </a:prstGeom>
          <a:gradFill rotWithShape="0">
            <a:gsLst>
              <a:gs pos="0">
                <a:srgbClr val="CCECFF"/>
              </a:gs>
              <a:gs pos="100000">
                <a:srgbClr val="FFFFFF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just"/>
            <a:r>
              <a:rPr lang="en-US" altLang="it-IT" sz="1700" b="1"/>
              <a:t>MISURE DI PREVENZIONE</a:t>
            </a:r>
          </a:p>
        </p:txBody>
      </p:sp>
      <p:sp>
        <p:nvSpPr>
          <p:cNvPr id="44039" name="Rectangle 18"/>
          <p:cNvSpPr>
            <a:spLocks noChangeArrowheads="1"/>
          </p:cNvSpPr>
          <p:nvPr/>
        </p:nvSpPr>
        <p:spPr bwMode="auto">
          <a:xfrm>
            <a:off x="304800" y="793750"/>
            <a:ext cx="4343400" cy="400050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>
            <a:spAutoFit/>
          </a:bodyPr>
          <a:lstStyle/>
          <a:p>
            <a:r>
              <a:rPr lang="it-IT" altLang="it-IT" sz="2000" b="1"/>
              <a:t>RADIAZIONI OTTICHE NATURALI</a:t>
            </a:r>
          </a:p>
        </p:txBody>
      </p:sp>
      <p:sp>
        <p:nvSpPr>
          <p:cNvPr id="19" name="Rettangolo 18"/>
          <p:cNvSpPr/>
          <p:nvPr/>
        </p:nvSpPr>
        <p:spPr>
          <a:xfrm>
            <a:off x="2663825" y="2493963"/>
            <a:ext cx="6022975" cy="2554287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it-IT" sz="1600" b="1" dirty="0">
                <a:solidFill>
                  <a:srgbClr val="000000"/>
                </a:solidFill>
              </a:rPr>
              <a:t>dispositivi di protezione</a:t>
            </a: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it-IT" sz="1600" u="sng" dirty="0">
                <a:solidFill>
                  <a:srgbClr val="000000"/>
                </a:solidFill>
              </a:rPr>
              <a:t>copricapo:</a:t>
            </a:r>
            <a:r>
              <a:rPr lang="it-IT" sz="1600" dirty="0">
                <a:solidFill>
                  <a:srgbClr val="000000"/>
                </a:solidFill>
              </a:rPr>
              <a:t> è consigliabile indossare un cappello a tesa larga e circolare che fornisca una buona protezione, oltre che al capo, anche alle orecchie, naso e collo.</a:t>
            </a: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it-IT" sz="1600" u="sng" dirty="0">
                <a:solidFill>
                  <a:srgbClr val="000000"/>
                </a:solidFill>
              </a:rPr>
              <a:t>indumenti:</a:t>
            </a:r>
            <a:r>
              <a:rPr lang="it-IT" sz="1600" dirty="0">
                <a:solidFill>
                  <a:srgbClr val="000000"/>
                </a:solidFill>
              </a:rPr>
              <a:t> è consigliabile indossare abiti leggeri con maniche e pantaloni lunghi di colore chiaro e di tessuto traspirante (misto cotone/poliestere).</a:t>
            </a:r>
          </a:p>
          <a:p>
            <a:pPr algn="just">
              <a:defRPr/>
            </a:pPr>
            <a:r>
              <a:rPr lang="it-IT" sz="1600" dirty="0">
                <a:solidFill>
                  <a:srgbClr val="000000"/>
                </a:solidFill>
              </a:rPr>
              <a:t>…</a:t>
            </a: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it-IT" sz="1600" u="sng" dirty="0">
                <a:solidFill>
                  <a:srgbClr val="000000"/>
                </a:solidFill>
              </a:rPr>
              <a:t>occhiali da sole</a:t>
            </a:r>
            <a:r>
              <a:rPr lang="it-IT" sz="1600" dirty="0">
                <a:solidFill>
                  <a:srgbClr val="000000"/>
                </a:solidFill>
              </a:rPr>
              <a:t>, </a:t>
            </a: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it-IT" sz="1600" u="sng" dirty="0">
                <a:solidFill>
                  <a:srgbClr val="000000"/>
                </a:solidFill>
              </a:rPr>
              <a:t>prodotti antisolari</a:t>
            </a:r>
            <a:r>
              <a:rPr lang="it-IT" sz="1600" dirty="0">
                <a:solidFill>
                  <a:srgbClr val="000000"/>
                </a:solidFill>
              </a:rPr>
              <a:t> da applicare sulle parti del corpo scoperte.</a:t>
            </a:r>
          </a:p>
        </p:txBody>
      </p:sp>
      <p:sp>
        <p:nvSpPr>
          <p:cNvPr id="44041" name="Rettangolo 19"/>
          <p:cNvSpPr>
            <a:spLocks noChangeArrowheads="1"/>
          </p:cNvSpPr>
          <p:nvPr/>
        </p:nvSpPr>
        <p:spPr bwMode="auto">
          <a:xfrm>
            <a:off x="2663825" y="1841500"/>
            <a:ext cx="6022975" cy="584200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it-IT" altLang="it-IT" sz="1600" b="1">
                <a:solidFill>
                  <a:srgbClr val="000000"/>
                </a:solidFill>
              </a:rPr>
              <a:t>fattori individuali</a:t>
            </a:r>
          </a:p>
          <a:p>
            <a:pPr algn="just"/>
            <a:r>
              <a:rPr lang="it-IT" altLang="it-IT" sz="1600"/>
              <a:t>Sorveglianza sanitaria</a:t>
            </a:r>
          </a:p>
        </p:txBody>
      </p:sp>
      <p:pic>
        <p:nvPicPr>
          <p:cNvPr id="44042" name="Picture 2"/>
          <p:cNvPicPr>
            <a:picLocks noChangeAspect="1" noChangeArrowheads="1"/>
          </p:cNvPicPr>
          <p:nvPr/>
        </p:nvPicPr>
        <p:blipFill>
          <a:blip r:embed="rId5" cstate="print"/>
          <a:srcRect l="68134"/>
          <a:stretch>
            <a:fillRect/>
          </a:stretch>
        </p:blipFill>
        <p:spPr bwMode="auto">
          <a:xfrm>
            <a:off x="1508125" y="1731963"/>
            <a:ext cx="779463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43" name="Picture 8"/>
          <p:cNvPicPr>
            <a:picLocks noChangeAspect="1" noChangeArrowheads="1"/>
          </p:cNvPicPr>
          <p:nvPr/>
        </p:nvPicPr>
        <p:blipFill>
          <a:blip r:embed="rId6" cstate="print"/>
          <a:srcRect r="56490"/>
          <a:stretch>
            <a:fillRect/>
          </a:stretch>
        </p:blipFill>
        <p:spPr bwMode="auto">
          <a:xfrm>
            <a:off x="7924800" y="1833563"/>
            <a:ext cx="1103313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44" name="Picture 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89688" y="2133600"/>
            <a:ext cx="1357312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Rettangolo 23"/>
          <p:cNvSpPr/>
          <p:nvPr/>
        </p:nvSpPr>
        <p:spPr>
          <a:xfrm>
            <a:off x="323850" y="5091113"/>
            <a:ext cx="3638550" cy="1169987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it-IT" sz="1400" dirty="0"/>
              <a:t>I capi di abbigliamento “anti-UV sono marcati e riportano:</a:t>
            </a: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it-IT" sz="1400" dirty="0"/>
              <a:t>il pittogramma </a:t>
            </a: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it-IT" sz="1400" dirty="0"/>
              <a:t>il numero della norma</a:t>
            </a: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it-IT" sz="1400" dirty="0"/>
              <a:t>fattore protettivo “40 ” </a:t>
            </a:r>
          </a:p>
        </p:txBody>
      </p:sp>
      <p:sp>
        <p:nvSpPr>
          <p:cNvPr id="26" name="Rettangolo 6"/>
          <p:cNvSpPr>
            <a:spLocks noChangeArrowheads="1"/>
          </p:cNvSpPr>
          <p:nvPr/>
        </p:nvSpPr>
        <p:spPr bwMode="auto">
          <a:xfrm>
            <a:off x="4067175" y="5157788"/>
            <a:ext cx="4584700" cy="1014412"/>
          </a:xfrm>
          <a:prstGeom prst="rect">
            <a:avLst/>
          </a:prstGeom>
          <a:solidFill>
            <a:schemeClr val="accent1">
              <a:lumMod val="95000"/>
            </a:schemeClr>
          </a:solidFill>
          <a:ln>
            <a:solidFill>
              <a:srgbClr val="00B050"/>
            </a:solidFill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it-IT" sz="1200" dirty="0">
                <a:solidFill>
                  <a:srgbClr val="000000"/>
                </a:solidFill>
                <a:latin typeface="Arial" charset="0"/>
              </a:rPr>
              <a:t>informazioni (che solitamente si trovano sull’etichetta o sul materiale informativo che accompagna il prodotto) ad esempio:</a:t>
            </a:r>
          </a:p>
          <a:p>
            <a:pPr marL="87313" indent="-87313" algn="just">
              <a:buFont typeface="Arial" pitchFamily="34" charset="0"/>
              <a:buChar char="•"/>
              <a:defRPr/>
            </a:pPr>
            <a:r>
              <a:rPr lang="it-IT" sz="1200" dirty="0">
                <a:solidFill>
                  <a:srgbClr val="000000"/>
                </a:solidFill>
                <a:latin typeface="Arial" charset="0"/>
              </a:rPr>
              <a:t> “l’esposizione al sole causa danni alla pelle”</a:t>
            </a:r>
          </a:p>
          <a:p>
            <a:pPr marL="87313" indent="-87313" algn="just">
              <a:buFont typeface="Arial" pitchFamily="34" charset="0"/>
              <a:buChar char="•"/>
              <a:defRPr/>
            </a:pPr>
            <a:r>
              <a:rPr lang="it-IT" sz="1200" dirty="0">
                <a:solidFill>
                  <a:srgbClr val="000000"/>
                </a:solidFill>
                <a:latin typeface="Arial" charset="0"/>
              </a:rPr>
              <a:t> “soltanto le aree coperte sono protette”</a:t>
            </a:r>
          </a:p>
          <a:p>
            <a:pPr marL="87313" indent="-87313" algn="just">
              <a:buFont typeface="Arial" pitchFamily="34" charset="0"/>
              <a:buChar char="•"/>
              <a:defRPr/>
            </a:pPr>
            <a:r>
              <a:rPr lang="it-IT" sz="1200" dirty="0">
                <a:solidFill>
                  <a:srgbClr val="000000"/>
                </a:solidFill>
                <a:latin typeface="Arial" charset="0"/>
              </a:rPr>
              <a:t> “assicura la protezione UVA UVB per l’esposizione al sole”.</a:t>
            </a:r>
          </a:p>
        </p:txBody>
      </p:sp>
      <p:sp>
        <p:nvSpPr>
          <p:cNvPr id="14" name="AutoShape 1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94750" y="6510338"/>
            <a:ext cx="349250" cy="342900"/>
          </a:xfrm>
          <a:prstGeom prst="actionButtonForwardNex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15" name="AutoShape 17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72425" y="6511925"/>
            <a:ext cx="784225" cy="346075"/>
          </a:xfrm>
          <a:prstGeom prst="actionButtonReturn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16" name="AutoShape 6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562850" y="6510338"/>
            <a:ext cx="368300" cy="342900"/>
          </a:xfrm>
          <a:prstGeom prst="actionButtonBackPrevious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2"/>
          <p:cNvSpPr>
            <a:spLocks noChangeArrowheads="1"/>
          </p:cNvSpPr>
          <p:nvPr/>
        </p:nvSpPr>
        <p:spPr bwMode="auto">
          <a:xfrm>
            <a:off x="379413" y="1268413"/>
            <a:ext cx="8307387" cy="355600"/>
          </a:xfrm>
          <a:prstGeom prst="rect">
            <a:avLst/>
          </a:prstGeom>
          <a:gradFill rotWithShape="0">
            <a:gsLst>
              <a:gs pos="0">
                <a:srgbClr val="CCECFF"/>
              </a:gs>
              <a:gs pos="100000">
                <a:srgbClr val="FFFFFF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just"/>
            <a:r>
              <a:rPr lang="en-US" altLang="it-IT" sz="1700" b="1"/>
              <a:t>MISURE DI PRIMO SOCCORSO</a:t>
            </a:r>
          </a:p>
        </p:txBody>
      </p:sp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613" y="2565400"/>
            <a:ext cx="7239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ttangolo 3"/>
          <p:cNvSpPr/>
          <p:nvPr/>
        </p:nvSpPr>
        <p:spPr>
          <a:xfrm>
            <a:off x="379413" y="1774825"/>
            <a:ext cx="8220075" cy="4524375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it-IT" sz="1600" dirty="0">
                <a:solidFill>
                  <a:srgbClr val="000000"/>
                </a:solidFill>
                <a:latin typeface="Arial"/>
              </a:rPr>
              <a:t>Le principali misure di Primo Soccorso da attuare in caso di comparsa di un malore da calore sono: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it-IT" sz="1600" dirty="0">
                <a:solidFill>
                  <a:srgbClr val="000000"/>
                </a:solidFill>
                <a:latin typeface="Arial"/>
              </a:rPr>
              <a:t>Chiamare il   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it-IT" sz="1600" dirty="0">
                <a:solidFill>
                  <a:srgbClr val="000000"/>
                </a:solidFill>
                <a:latin typeface="Arial"/>
              </a:rPr>
              <a:t>Chiamare subito un incaricato di Primo Soccorso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it-IT" sz="1600" dirty="0">
                <a:solidFill>
                  <a:srgbClr val="000000"/>
                </a:solidFill>
                <a:latin typeface="Arial"/>
              </a:rPr>
              <a:t>Posizionare il lavoratore all’ombra e al fresco, sdraiato in caso di vertigini, sul fianco in caso di nausea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it-IT" sz="1600" dirty="0">
                <a:solidFill>
                  <a:srgbClr val="000000"/>
                </a:solidFill>
                <a:latin typeface="Arial"/>
              </a:rPr>
              <a:t>Slacciare o togliere gli abiti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it-IT" sz="1600" dirty="0">
                <a:solidFill>
                  <a:srgbClr val="000000"/>
                </a:solidFill>
                <a:latin typeface="Arial"/>
              </a:rPr>
              <a:t>Fare spugnature con acqua fresca su fronte, nuca ed estremità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it-IT" sz="1600" dirty="0">
                <a:solidFill>
                  <a:srgbClr val="000000"/>
                </a:solidFill>
                <a:latin typeface="Arial"/>
              </a:rPr>
              <a:t>Ventilare il lavoratore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it-IT" sz="1600" dirty="0">
                <a:solidFill>
                  <a:srgbClr val="000000"/>
                </a:solidFill>
                <a:latin typeface="Arial"/>
              </a:rPr>
              <a:t>Solo se la persona è cosciente far bere acqua, ancor meglio se una soluzione salina, ogni 15 minuti a piccole quantità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it-IT" sz="1600" dirty="0">
                <a:solidFill>
                  <a:srgbClr val="000000"/>
                </a:solidFill>
                <a:latin typeface="Arial"/>
              </a:rPr>
              <a:t>Mantenere la persona in assoluto riposo.</a:t>
            </a:r>
            <a:endParaRPr lang="it-IT" sz="1600" dirty="0"/>
          </a:p>
        </p:txBody>
      </p:sp>
      <p:sp>
        <p:nvSpPr>
          <p:cNvPr id="45062" name="Rectangle 18"/>
          <p:cNvSpPr>
            <a:spLocks noChangeArrowheads="1"/>
          </p:cNvSpPr>
          <p:nvPr/>
        </p:nvSpPr>
        <p:spPr bwMode="auto">
          <a:xfrm>
            <a:off x="304800" y="793750"/>
            <a:ext cx="4343400" cy="400050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>
            <a:spAutoFit/>
          </a:bodyPr>
          <a:lstStyle/>
          <a:p>
            <a:r>
              <a:rPr lang="it-IT" altLang="it-IT" sz="2000" b="1"/>
              <a:t>RADIAZIONI OTTICHE NATURALI</a:t>
            </a:r>
          </a:p>
        </p:txBody>
      </p:sp>
      <p:sp>
        <p:nvSpPr>
          <p:cNvPr id="7" name="AutoShape 1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72425" y="6511925"/>
            <a:ext cx="784225" cy="346075"/>
          </a:xfrm>
          <a:prstGeom prst="actionButtonReturn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8" name="AutoShape 6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562850" y="6510338"/>
            <a:ext cx="368300" cy="342900"/>
          </a:xfrm>
          <a:prstGeom prst="actionButtonBackPrevious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786</Words>
  <Application>Microsoft Office PowerPoint</Application>
  <PresentationFormat>Presentazione su schermo (4:3)</PresentationFormat>
  <Paragraphs>84</Paragraphs>
  <Slides>7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DALLA SCUOLA UN LAVORO SICURO   ”FORMAZIONE SPECIFICA  Salute e Sicurezza  nei Luoghi di Lavoro” 8 ore</vt:lpstr>
      <vt:lpstr>RADIAZIONI OTTICHE NATURALI</vt:lpstr>
      <vt:lpstr>RADIAZIONI OTTICHE NATURALI</vt:lpstr>
      <vt:lpstr>Diapositiva 4</vt:lpstr>
      <vt:lpstr>Diapositiva 5</vt:lpstr>
      <vt:lpstr>Diapositiva 6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RADIAZIONI OTTICHE NATURALI</dc:title>
  <dc:creator>Grossi Paola</dc:creator>
  <cp:lastModifiedBy>a.camagni</cp:lastModifiedBy>
  <cp:revision>5</cp:revision>
  <dcterms:created xsi:type="dcterms:W3CDTF">2022-04-01T12:23:00Z</dcterms:created>
  <dcterms:modified xsi:type="dcterms:W3CDTF">2022-12-22T10:07:44Z</dcterms:modified>
</cp:coreProperties>
</file>