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0EF7F-3FA6-4278-8BA8-EEBF42740D16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688EF-FA41-4953-992A-C9FE39DD4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ADA70-541E-4435-AE15-0CD796C67DE4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5C4171-3C76-4B22-A860-F51C22039929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DA635-DC3E-4339-9434-C02A73AA6AAA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719BF7-6F40-4E7F-858F-AA21575E0E5A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212B0-488E-4644-9DDD-20429B83B2A5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E19E6F-929D-498F-A24A-A7D39691A10B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A4793A-A4BE-46FB-99FA-D736CF1D9440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imgres?imgurl=http://www.hwupgrade.it/articoli/stampa/sistemi/1532/fonometro.jpg&amp;imgrefurl=http://www.hwupgrade.it/articoli/stampa/sistemi/1532/&amp;usg=__nTgFElu8WMY7EocGojIU2zpVSDU=&amp;h=353&amp;w=600&amp;sz=26&amp;hl=it&amp;start=7&amp;zoom=1&amp;itbs=1&amp;tbnid=aWtq9Yi7gAAKJM:&amp;tbnh=79&amp;tbnw=135&amp;prev=/images?q=fonometro&amp;hl=it&amp;sa=G&amp;gbv=2&amp;tbm=isch&amp;ei=iZiRTY6lG8aRswbs7MjRB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slide" Target="slide2.xml"/><Relationship Id="rId2" Type="http://schemas.openxmlformats.org/officeDocument/2006/relationships/hyperlink" Target="http://images.google.it/imgres?imgurl=http://212.97.48.251/dpi/images/fotoN.JPG&amp;imgrefurl=http://www.dpisekur.com/sezioni/udito/cuffie-passive-con-archetto/twin-mark-8.php&amp;usg=__ga81rXETmI-PA0LHSBeXDbUcpzo=&amp;h=290&amp;w=280&amp;sz=19&amp;hl=it&amp;start=7&amp;tbnid=E4mtb8dZXFkk5M:&amp;tbnh=115&amp;tbnw=111&amp;prev=/images?q=DPI+per+le+orecchie&amp;gbv=2&amp;hl=i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hyperlink" Target="http://images.google.it/imgres?imgurl=http://i70.twenga.com/7/tp/13/22/4796748146060271322.png&amp;imgrefurl=http://www.twenga.it/dir-Salute-Bellezza,Igiene-viso,Cura-delle-orecchie&amp;usg=__5ll80EKPGzabxcDEAZ6wc13883w=&amp;h=100&amp;w=100&amp;sz=4&amp;hl=it&amp;start=34&amp;tbnid=fWeWQ1Xm5oBZQM:&amp;tbnh=82&amp;tbnw=82&amp;prev=/images?q=tappi+delle+orecchie&amp;gbv=2&amp;ndsp=18&amp;hl=it&amp;sa=N&amp;start=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211960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996376104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20713"/>
            <a:ext cx="7848600" cy="461962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RUMORE</a:t>
            </a:r>
            <a:endParaRPr lang="it-IT" altLang="it-IT" b="1" dirty="0" smtClean="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375"/>
            <a:ext cx="6400800" cy="1766637"/>
          </a:xfrm>
          <a:solidFill>
            <a:srgbClr val="FFCC9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b="1" dirty="0" err="1" smtClean="0">
                <a:solidFill>
                  <a:schemeClr val="tx1"/>
                </a:solidFill>
                <a:latin typeface="Arial" pitchFamily="34" charset="0"/>
              </a:rPr>
              <a:t>D.Lgs.</a:t>
            </a:r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 81/08</a:t>
            </a:r>
          </a:p>
          <a:p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TITOLO VIII</a:t>
            </a:r>
          </a:p>
          <a:p>
            <a:r>
              <a:rPr lang="it-IT" altLang="it-IT" b="1" dirty="0" smtClean="0">
                <a:solidFill>
                  <a:schemeClr val="tx1"/>
                </a:solidFill>
                <a:latin typeface="Arial" pitchFamily="34" charset="0"/>
              </a:rPr>
              <a:t>AGENTI FISICI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8"/>
          <p:cNvSpPr>
            <a:spLocks noChangeArrowheads="1"/>
          </p:cNvSpPr>
          <p:nvPr/>
        </p:nvSpPr>
        <p:spPr bwMode="auto">
          <a:xfrm>
            <a:off x="373063" y="838200"/>
            <a:ext cx="2614612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RISCHIO RUMORE</a:t>
            </a:r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409575" y="1341438"/>
            <a:ext cx="8208963" cy="877887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Per “rumore" si intende qualunque emissione sonora che provochi sull’uomo effetti indesiderabili, disturbanti o dannosi, o che determini un qualsiasi deterioramento qualitativo dell’ambiente.</a:t>
            </a:r>
            <a:endParaRPr lang="en-US" altLang="it-IT" sz="1700" b="1"/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738019" y="2577306"/>
            <a:ext cx="2852738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9"/>
          <p:cNvSpPr txBox="1">
            <a:spLocks noChangeArrowheads="1"/>
          </p:cNvSpPr>
          <p:nvPr/>
        </p:nvSpPr>
        <p:spPr bwMode="auto">
          <a:xfrm>
            <a:off x="373063" y="2565400"/>
            <a:ext cx="4919662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altLang="it-IT" sz="1600" b="1"/>
              <a:t>Il rumore è definito come una sensazione sgradevole rappresentata da un miscuglio di suoni aventi caratteristiche fisiche diverse</a:t>
            </a:r>
            <a:endParaRPr lang="en-US" altLang="it-IT" sz="1600" b="1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it-IT" altLang="it-IT" sz="1600" i="1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altLang="it-IT"/>
              <a:t>Tipo di rumore: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altLang="it-IT" u="sng"/>
              <a:t>Stabile o continuo</a:t>
            </a:r>
            <a:r>
              <a:rPr lang="it-IT" altLang="it-IT"/>
              <a:t>: se rimane praticamente costante nel tempo. es. compressore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altLang="it-IT" u="sng"/>
              <a:t>Variabile</a:t>
            </a:r>
            <a:r>
              <a:rPr lang="it-IT" altLang="it-IT"/>
              <a:t>: se cambia molto, in relazione alle discontinuità della lavorazione quando la sua intensità varia nel tempo (macchine a moto alternativo)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altLang="it-IT" u="sng"/>
              <a:t>Impulsivo</a:t>
            </a:r>
            <a:r>
              <a:rPr lang="it-IT" altLang="it-IT"/>
              <a:t> se è formato da piccoli picchi di elevata intensità: questo rumore è particolarmente pericoloso. Es. sala mungitura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ANd9GcR_eI-yasUItQhZnVSlYbc3hXuqUQ7vfY0N6wZRNGMx6U9SG78xsGDSW8t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6813" y="2522538"/>
            <a:ext cx="27368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18"/>
          <p:cNvSpPr>
            <a:spLocks noChangeArrowheads="1"/>
          </p:cNvSpPr>
          <p:nvPr/>
        </p:nvSpPr>
        <p:spPr bwMode="auto">
          <a:xfrm>
            <a:off x="373063" y="83820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MISURAZIONE DEL RUMORE</a:t>
            </a:r>
          </a:p>
        </p:txBody>
      </p:sp>
      <p:sp>
        <p:nvSpPr>
          <p:cNvPr id="27653" name="Rettangolo 1"/>
          <p:cNvSpPr>
            <a:spLocks noChangeArrowheads="1"/>
          </p:cNvSpPr>
          <p:nvPr/>
        </p:nvSpPr>
        <p:spPr bwMode="auto">
          <a:xfrm>
            <a:off x="373063" y="1493838"/>
            <a:ext cx="83835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>
                <a:solidFill>
                  <a:srgbClr val="000000"/>
                </a:solidFill>
              </a:rPr>
              <a:t>L’intensità o livello del RUMORE si esprime in decibel (dB), una particolare scala </a:t>
            </a:r>
            <a:r>
              <a:rPr lang="it-IT" altLang="it-IT" sz="1600" b="1">
                <a:solidFill>
                  <a:srgbClr val="000000"/>
                </a:solidFill>
              </a:rPr>
              <a:t>dove un aumento di 3 dB corrisponde un raddoppio di intensità rumorosa</a:t>
            </a:r>
            <a:r>
              <a:rPr lang="it-IT" altLang="it-IT" sz="1600">
                <a:solidFill>
                  <a:srgbClr val="000000"/>
                </a:solidFill>
              </a:rPr>
              <a:t>.</a:t>
            </a:r>
          </a:p>
          <a:p>
            <a:pPr algn="just"/>
            <a:endParaRPr lang="it-IT" altLang="it-IT" sz="1600">
              <a:solidFill>
                <a:srgbClr val="000000"/>
              </a:solidFill>
            </a:endParaRPr>
          </a:p>
          <a:p>
            <a:pPr algn="just"/>
            <a:r>
              <a:rPr lang="it-IT" altLang="it-IT" sz="1600">
                <a:solidFill>
                  <a:srgbClr val="000000"/>
                </a:solidFill>
              </a:rPr>
              <a:t>Es: se si attivano contemporaneamente due macchine che producono 80 dB, il valore risultante avrà una intensità di 83 dB (non 160 dB).</a:t>
            </a:r>
          </a:p>
          <a:p>
            <a:pPr algn="just"/>
            <a:endParaRPr lang="it-IT" altLang="it-IT" sz="1600">
              <a:solidFill>
                <a:srgbClr val="000000"/>
              </a:solidFill>
            </a:endParaRPr>
          </a:p>
          <a:p>
            <a:pPr algn="just"/>
            <a:r>
              <a:rPr lang="it-IT" altLang="it-IT" sz="1600" b="1">
                <a:solidFill>
                  <a:srgbClr val="000000"/>
                </a:solidFill>
              </a:rPr>
              <a:t>Lo strumento utilizzato per misurare il rumore è il FONOMETRO</a:t>
            </a:r>
          </a:p>
        </p:txBody>
      </p:sp>
      <p:sp>
        <p:nvSpPr>
          <p:cNvPr id="27654" name="Rettangolo 2"/>
          <p:cNvSpPr>
            <a:spLocks noChangeArrowheads="1"/>
          </p:cNvSpPr>
          <p:nvPr/>
        </p:nvSpPr>
        <p:spPr bwMode="auto">
          <a:xfrm>
            <a:off x="395288" y="4325938"/>
            <a:ext cx="8361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Dopo aver misurato con il fonometro, il livello di rumore delle macchine o delle lavorazioni, si calcola LIVELLO DI ESPOSIZIONE del lavoratore (LEX) che tiene conto anche del tempo di esposizione (giornaliero o settimanale)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8"/>
          <p:cNvSpPr>
            <a:spLocks noChangeArrowheads="1"/>
          </p:cNvSpPr>
          <p:nvPr/>
        </p:nvSpPr>
        <p:spPr bwMode="auto">
          <a:xfrm>
            <a:off x="373063" y="838200"/>
            <a:ext cx="26860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RISCHIO RUMORE</a:t>
            </a:r>
          </a:p>
        </p:txBody>
      </p:sp>
      <p:graphicFrame>
        <p:nvGraphicFramePr>
          <p:cNvPr id="9" name="Group 33"/>
          <p:cNvGraphicFramePr>
            <a:graphicFrameLocks noGrp="1"/>
          </p:cNvGraphicFramePr>
          <p:nvPr/>
        </p:nvGraphicFramePr>
        <p:xfrm>
          <a:off x="406400" y="1935163"/>
          <a:ext cx="7958138" cy="3725862"/>
        </p:xfrm>
        <a:graphic>
          <a:graphicData uri="http://schemas.openxmlformats.org/drawingml/2006/table">
            <a:tbl>
              <a:tblPr/>
              <a:tblGrid>
                <a:gridCol w="512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1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Effetti da rumore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Livello rumore (dBA)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1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Superamento della soglia del dolore, trauma acustico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120-130</a:t>
                      </a: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1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Aggravamento dei disturbi precedenti e danni uditivi cronici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85-120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61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Fastidio, irritabilità, cefalea, affaticamento, calo concentrazione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70-85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Conversazione difficoltosa, difficoltà nei lavori di precisione e in lavori intellettuali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55-70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Fastidio nel sonno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35-55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Nessuno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1449" marR="91449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0-35 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8702" name="AutoShape 33"/>
          <p:cNvSpPr>
            <a:spLocks noChangeArrowheads="1"/>
          </p:cNvSpPr>
          <p:nvPr/>
        </p:nvSpPr>
        <p:spPr bwMode="auto">
          <a:xfrm>
            <a:off x="8532813" y="1773238"/>
            <a:ext cx="419100" cy="1150937"/>
          </a:xfrm>
          <a:prstGeom prst="upArrow">
            <a:avLst>
              <a:gd name="adj1" fmla="val 40000"/>
              <a:gd name="adj2" fmla="val 9343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altLang="it-IT">
              <a:solidFill>
                <a:srgbClr val="FFFF00"/>
              </a:solidFill>
            </a:endParaRPr>
          </a:p>
        </p:txBody>
      </p:sp>
      <p:sp>
        <p:nvSpPr>
          <p:cNvPr id="28703" name="AutoShape 33"/>
          <p:cNvSpPr>
            <a:spLocks noChangeArrowheads="1"/>
          </p:cNvSpPr>
          <p:nvPr/>
        </p:nvSpPr>
        <p:spPr bwMode="auto">
          <a:xfrm>
            <a:off x="8532813" y="2708275"/>
            <a:ext cx="419100" cy="1441450"/>
          </a:xfrm>
          <a:prstGeom prst="upArrow">
            <a:avLst>
              <a:gd name="adj1" fmla="val 40000"/>
              <a:gd name="adj2" fmla="val 93612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altLang="it-IT">
              <a:solidFill>
                <a:srgbClr val="FFFF00"/>
              </a:solidFill>
            </a:endParaRPr>
          </a:p>
        </p:txBody>
      </p:sp>
      <p:sp>
        <p:nvSpPr>
          <p:cNvPr id="28704" name="AutoShape 33"/>
          <p:cNvSpPr>
            <a:spLocks noChangeArrowheads="1"/>
          </p:cNvSpPr>
          <p:nvPr/>
        </p:nvSpPr>
        <p:spPr bwMode="auto">
          <a:xfrm>
            <a:off x="8532813" y="3933825"/>
            <a:ext cx="419100" cy="1727200"/>
          </a:xfrm>
          <a:prstGeom prst="upArrow">
            <a:avLst>
              <a:gd name="adj1" fmla="val 40000"/>
              <a:gd name="adj2" fmla="val 93471"/>
            </a:avLst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altLang="it-IT">
              <a:solidFill>
                <a:srgbClr val="FFFF00"/>
              </a:solidFill>
            </a:endParaRPr>
          </a:p>
        </p:txBody>
      </p:sp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8"/>
          <p:cNvSpPr>
            <a:spLocks noChangeArrowheads="1"/>
          </p:cNvSpPr>
          <p:nvPr/>
        </p:nvSpPr>
        <p:spPr bwMode="auto">
          <a:xfrm>
            <a:off x="373063" y="83820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MALATTIA DA RUMORE</a:t>
            </a:r>
          </a:p>
        </p:txBody>
      </p:sp>
      <p:sp>
        <p:nvSpPr>
          <p:cNvPr id="29700" name="Rectangle 12"/>
          <p:cNvSpPr>
            <a:spLocks noChangeArrowheads="1"/>
          </p:cNvSpPr>
          <p:nvPr/>
        </p:nvSpPr>
        <p:spPr bwMode="auto">
          <a:xfrm>
            <a:off x="373063" y="1287463"/>
            <a:ext cx="8208962" cy="2185987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it-IT" altLang="it-IT" sz="1700" b="1"/>
              <a:t>Essere esposti a rumori elevati provoca una diminuzione dell’udito detta IPOACUSIA</a:t>
            </a:r>
          </a:p>
          <a:p>
            <a:pPr algn="ctr" eaLnBrk="0" hangingPunct="0"/>
            <a:endParaRPr lang="it-IT" altLang="it-IT" sz="1700" b="1"/>
          </a:p>
          <a:p>
            <a:pPr algn="ctr" eaLnBrk="0" hangingPunct="0"/>
            <a:r>
              <a:rPr lang="it-IT" altLang="it-IT" sz="1700" b="1"/>
              <a:t>ATTENZIONE ! </a:t>
            </a:r>
          </a:p>
          <a:p>
            <a:pPr algn="ctr" eaLnBrk="0" hangingPunct="0"/>
            <a:r>
              <a:rPr lang="it-IT" altLang="it-IT" sz="1700" b="1"/>
              <a:t>LA SORDITA’ E’ UNA MALATTIA IRREVERSIBILE</a:t>
            </a:r>
          </a:p>
          <a:p>
            <a:pPr algn="ctr" eaLnBrk="0" hangingPunct="0"/>
            <a:endParaRPr lang="it-IT" altLang="it-IT" sz="1700" b="1"/>
          </a:p>
          <a:p>
            <a:pPr algn="ctr" eaLnBrk="0" hangingPunct="0"/>
            <a:r>
              <a:rPr lang="it-IT" altLang="it-IT" sz="1700" b="1"/>
              <a:t>Anche rumori di media intensità causano disturbi all’organismo</a:t>
            </a:r>
          </a:p>
          <a:p>
            <a:pPr algn="ctr" eaLnBrk="0" hangingPunct="0"/>
            <a:r>
              <a:rPr lang="it-IT" altLang="it-IT" sz="1700" b="1"/>
              <a:t> (gastrite, mal di testa, cattivo umore)</a:t>
            </a:r>
          </a:p>
        </p:txBody>
      </p:sp>
      <p:sp>
        <p:nvSpPr>
          <p:cNvPr id="29701" name="Rettangolo 1"/>
          <p:cNvSpPr>
            <a:spLocks noChangeArrowheads="1"/>
          </p:cNvSpPr>
          <p:nvPr/>
        </p:nvSpPr>
        <p:spPr bwMode="auto">
          <a:xfrm>
            <a:off x="2843213" y="3929063"/>
            <a:ext cx="5689600" cy="2209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it-IT" altLang="it-IT" sz="1700" b="1" dirty="0"/>
              <a:t>LAVORAZIONI RUMOROSE:</a:t>
            </a:r>
          </a:p>
          <a:p>
            <a:pPr>
              <a:lnSpc>
                <a:spcPct val="80000"/>
              </a:lnSpc>
              <a:defRPr/>
            </a:pPr>
            <a:endParaRPr lang="it-IT" altLang="it-IT" sz="1050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uso utensili manuali (trapano, smerigliatrice ...)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lavorazione del legno (toupie, cartatrici, seghe ...)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uso macchine da stampa (off set – fustellatrici ...)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lavorazione a freddo dei metalli (troncatrici, torni...)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uso aria compressa e compressori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altLang="it-IT" sz="1700" b="1" dirty="0"/>
              <a:t> ecc...</a:t>
            </a:r>
          </a:p>
          <a:p>
            <a:pPr>
              <a:lnSpc>
                <a:spcPct val="80000"/>
              </a:lnSpc>
              <a:defRPr/>
            </a:pPr>
            <a:endParaRPr lang="it-IT" altLang="it-IT" sz="1700" b="1" dirty="0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 cstate="print"/>
          <a:srcRect r="66377"/>
          <a:stretch>
            <a:fillRect/>
          </a:stretch>
        </p:blipFill>
        <p:spPr bwMode="auto">
          <a:xfrm>
            <a:off x="971550" y="4221163"/>
            <a:ext cx="1327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8"/>
          <p:cNvSpPr>
            <a:spLocks noChangeArrowheads="1"/>
          </p:cNvSpPr>
          <p:nvPr/>
        </p:nvSpPr>
        <p:spPr bwMode="auto">
          <a:xfrm>
            <a:off x="373063" y="838200"/>
            <a:ext cx="6575425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MACCHINE ED ATTREZZI RUMOROSI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547813" y="1924050"/>
          <a:ext cx="5976937" cy="2944816"/>
        </p:xfrm>
        <a:graphic>
          <a:graphicData uri="http://schemas.openxmlformats.org/drawingml/2006/table">
            <a:tbl>
              <a:tblPr bandRow="1"/>
              <a:tblGrid>
                <a:gridCol w="3213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3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Attrezzatura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Rumore (dBA)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Aspirapolvere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Flessibile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89 - 103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>
                          <a:latin typeface="Calibri"/>
                          <a:ea typeface="Calibri"/>
                          <a:cs typeface="Times New Roman"/>
                        </a:rPr>
                        <a:t>Martello pneumatico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80 - 102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>
                          <a:latin typeface="Calibri"/>
                          <a:ea typeface="Calibri"/>
                          <a:cs typeface="Times New Roman"/>
                        </a:rPr>
                        <a:t>Sega circolare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90 - 97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>
                          <a:latin typeface="Calibri"/>
                          <a:ea typeface="Calibri"/>
                          <a:cs typeface="Times New Roman"/>
                        </a:rPr>
                        <a:t>Trapano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85 – 92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Motosega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0750" name="CasellaDiTesto 9"/>
          <p:cNvSpPr txBox="1">
            <a:spLocks noChangeArrowheads="1"/>
          </p:cNvSpPr>
          <p:nvPr/>
        </p:nvSpPr>
        <p:spPr bwMode="auto">
          <a:xfrm>
            <a:off x="395288" y="5589588"/>
            <a:ext cx="7427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400" i="1"/>
              <a:t>I dati sono tratti dalla pubblicazione INAIL “Abbassiamo il rumore nei cantieri edili” edizione 2015</a:t>
            </a:r>
          </a:p>
        </p:txBody>
      </p:sp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8"/>
          <p:cNvSpPr>
            <a:spLocks noChangeArrowheads="1"/>
          </p:cNvSpPr>
          <p:nvPr/>
        </p:nvSpPr>
        <p:spPr bwMode="auto">
          <a:xfrm>
            <a:off x="373063" y="725488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LIMITI RUMORE</a:t>
            </a:r>
          </a:p>
        </p:txBody>
      </p:sp>
      <p:graphicFrame>
        <p:nvGraphicFramePr>
          <p:cNvPr id="11" name="Group 18"/>
          <p:cNvGraphicFramePr>
            <a:graphicFrameLocks noGrp="1"/>
          </p:cNvGraphicFramePr>
          <p:nvPr>
            <p:ph idx="4294967295"/>
          </p:nvPr>
        </p:nvGraphicFramePr>
        <p:xfrm>
          <a:off x="395288" y="1268413"/>
          <a:ext cx="8302625" cy="4968875"/>
        </p:xfrm>
        <a:graphic>
          <a:graphicData uri="http://schemas.openxmlformats.org/drawingml/2006/table">
            <a:tbl>
              <a:tblPr/>
              <a:tblGrid>
                <a:gridCol w="2542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valori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Adempimenti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limite di esposizione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8h = 87 </a:t>
                      </a: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  <a:endParaRPr kumimoji="0" lang="it-IT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 o superiori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che non deve essere mai superato.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caso di superamento: indagine sulle cause del superamento e revisione delle misure di prevenzione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superiore di 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8h 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85 </a:t>
                      </a: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</a:p>
                  </a:txBody>
                  <a:tcPr marL="91432" marR="9143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85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Sorveglianza sanitaria obbligatoria.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Obbligo dell’uso dei DPI udito.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Programma per la riduzione della esposizione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inferiore di 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8h 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80 </a:t>
                      </a:r>
                      <a:r>
                        <a:rPr kumimoji="0" lang="it-IT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80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Formazione e informazione specifica sul rumore, fornitura dei DPI, controllo sanitario a richiesta dei lavoratori, 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6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Fino a 80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Scelta di attrezzature meno rumorose e manutenzione continua, Valutazione dei rischi, Formazione generale sui rischi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1774" name="Freccia in su 7"/>
          <p:cNvSpPr>
            <a:spLocks noChangeArrowheads="1"/>
          </p:cNvSpPr>
          <p:nvPr/>
        </p:nvSpPr>
        <p:spPr bwMode="auto">
          <a:xfrm>
            <a:off x="3203575" y="1844675"/>
            <a:ext cx="431800" cy="9366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/>
            <a:endParaRPr lang="it-IT" altLang="it-IT" sz="1200" b="1"/>
          </a:p>
        </p:txBody>
      </p:sp>
      <p:sp>
        <p:nvSpPr>
          <p:cNvPr id="31775" name="Freccia bidirezionale verticale 8"/>
          <p:cNvSpPr>
            <a:spLocks noChangeArrowheads="1"/>
          </p:cNvSpPr>
          <p:nvPr/>
        </p:nvSpPr>
        <p:spPr bwMode="auto">
          <a:xfrm>
            <a:off x="3203575" y="3213100"/>
            <a:ext cx="431800" cy="792163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/>
            <a:endParaRPr lang="it-IT" altLang="it-IT" sz="1200" b="1"/>
          </a:p>
        </p:txBody>
      </p:sp>
      <p:sp>
        <p:nvSpPr>
          <p:cNvPr id="31776" name="Freccia in su 9"/>
          <p:cNvSpPr>
            <a:spLocks noChangeArrowheads="1"/>
          </p:cNvSpPr>
          <p:nvPr/>
        </p:nvSpPr>
        <p:spPr bwMode="auto">
          <a:xfrm>
            <a:off x="3203575" y="5445125"/>
            <a:ext cx="431800" cy="6477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/>
            <a:endParaRPr lang="it-IT" altLang="it-IT" sz="1200" b="1"/>
          </a:p>
        </p:txBody>
      </p:sp>
      <p:sp>
        <p:nvSpPr>
          <p:cNvPr id="31777" name="Freccia bidirezionale verticale 11"/>
          <p:cNvSpPr>
            <a:spLocks noChangeArrowheads="1"/>
          </p:cNvSpPr>
          <p:nvPr/>
        </p:nvSpPr>
        <p:spPr bwMode="auto">
          <a:xfrm>
            <a:off x="3203575" y="4365625"/>
            <a:ext cx="431800" cy="792163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/>
            <a:endParaRPr lang="it-IT" altLang="it-IT" sz="1200" b="1"/>
          </a:p>
        </p:txBody>
      </p:sp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http://tbn1.google.com/images?q=tbn:E4mtb8dZXFkk5M:http://212.97.48.251/dpi/images/fo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0700" y="5732463"/>
            <a:ext cx="7842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6263" y="2420938"/>
            <a:ext cx="7524750" cy="1871662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it-IT" altLang="it-IT" sz="1700" b="1" dirty="0" smtClean="0">
                <a:latin typeface="Arial" pitchFamily="34" charset="0"/>
                <a:cs typeface="Arial" pitchFamily="34" charset="0"/>
              </a:rPr>
              <a:t>1. Riduzione del rumore alla sorgente</a:t>
            </a:r>
          </a:p>
          <a:p>
            <a:pPr algn="just" eaLnBrk="1" hangingPunct="1">
              <a:defRPr/>
            </a:pPr>
            <a:r>
              <a:rPr lang="it-IT" altLang="it-IT" sz="1700" dirty="0" smtClean="0">
                <a:latin typeface="Arial" pitchFamily="34" charset="0"/>
                <a:cs typeface="Arial" pitchFamily="34" charset="0"/>
              </a:rPr>
              <a:t>Ridurre la concentrazione di macchine nei locali</a:t>
            </a:r>
          </a:p>
          <a:p>
            <a:pPr algn="just" eaLnBrk="1" hangingPunct="1">
              <a:defRPr/>
            </a:pPr>
            <a:r>
              <a:rPr lang="it-IT" altLang="it-IT" sz="1700" dirty="0" smtClean="0">
                <a:latin typeface="Arial" pitchFamily="34" charset="0"/>
                <a:cs typeface="Arial" pitchFamily="34" charset="0"/>
              </a:rPr>
              <a:t>Ridurre la velocità di lavorazione delle macchine</a:t>
            </a:r>
          </a:p>
          <a:p>
            <a:pPr algn="just" eaLnBrk="1" hangingPunct="1">
              <a:defRPr/>
            </a:pPr>
            <a:r>
              <a:rPr lang="it-IT" altLang="it-IT" sz="1700" dirty="0" smtClean="0">
                <a:latin typeface="Arial" pitchFamily="34" charset="0"/>
                <a:cs typeface="Arial" pitchFamily="34" charset="0"/>
              </a:rPr>
              <a:t>Usare silenziatori sugli scarichi di aria compressa</a:t>
            </a:r>
          </a:p>
          <a:p>
            <a:pPr algn="just" eaLnBrk="1" hangingPunct="1">
              <a:defRPr/>
            </a:pPr>
            <a:r>
              <a:rPr lang="it-IT" altLang="it-IT" sz="1700" dirty="0" smtClean="0">
                <a:latin typeface="Arial" pitchFamily="34" charset="0"/>
                <a:cs typeface="Arial" pitchFamily="34" charset="0"/>
              </a:rPr>
              <a:t>Posizionare le macchine su appoggi antivibranti</a:t>
            </a:r>
          </a:p>
          <a:p>
            <a:pPr algn="just" eaLnBrk="1" hangingPunct="1">
              <a:defRPr/>
            </a:pPr>
            <a:r>
              <a:rPr lang="it-IT" altLang="it-IT" sz="1700" dirty="0" smtClean="0">
                <a:latin typeface="Arial" pitchFamily="34" charset="0"/>
                <a:cs typeface="Arial" pitchFamily="34" charset="0"/>
              </a:rPr>
              <a:t>Effettuare manutenzione regolare (es. sostituire le parti usurate)</a:t>
            </a:r>
          </a:p>
        </p:txBody>
      </p:sp>
      <p:sp>
        <p:nvSpPr>
          <p:cNvPr id="32772" name="Rectangle 4"/>
          <p:cNvSpPr txBox="1">
            <a:spLocks noChangeArrowheads="1"/>
          </p:cNvSpPr>
          <p:nvPr/>
        </p:nvSpPr>
        <p:spPr bwMode="auto">
          <a:xfrm>
            <a:off x="304800" y="120650"/>
            <a:ext cx="8382000" cy="4635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400" b="1" smtClean="0"/>
              <a:t>RUMORE</a:t>
            </a:r>
            <a:endParaRPr lang="it-IT" altLang="it-IT" sz="2400" b="1" dirty="0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373063" y="765175"/>
            <a:ext cx="6575425" cy="4000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MISURE DI PREVENZIONE</a:t>
            </a:r>
          </a:p>
        </p:txBody>
      </p:sp>
      <p:pic>
        <p:nvPicPr>
          <p:cNvPr id="32774" name="Picture 53" descr="http://tbn2.google.com/images?q=tbn:fWeWQ1Xm5oBZQM:http://i70.twenga.com/7/tp/13/22/479674814606027132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7600" y="5992813"/>
            <a:ext cx="6429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12"/>
          <p:cNvSpPr>
            <a:spLocks noChangeArrowheads="1"/>
          </p:cNvSpPr>
          <p:nvPr/>
        </p:nvSpPr>
        <p:spPr bwMode="auto">
          <a:xfrm>
            <a:off x="395288" y="1341438"/>
            <a:ext cx="8223250" cy="877887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Le misure di prevenzione hanno lo scopo di contenere l’esposizione dei lavoratori al minimo possibile.</a:t>
            </a:r>
          </a:p>
          <a:p>
            <a:pPr algn="just"/>
            <a:r>
              <a:rPr lang="it-IT" altLang="it-IT" sz="1700" b="1"/>
              <a:t>Si possono individuare tre passaggi </a:t>
            </a:r>
            <a:r>
              <a:rPr lang="it-IT" altLang="it-IT" sz="1700" b="1" u="sng"/>
              <a:t>fondamentali</a:t>
            </a:r>
            <a:r>
              <a:rPr lang="it-IT" altLang="it-IT" sz="1700" b="1"/>
              <a:t>:</a:t>
            </a:r>
            <a:endParaRPr lang="en-US" altLang="it-IT" sz="1700" b="1"/>
          </a:p>
        </p:txBody>
      </p:sp>
      <p:sp>
        <p:nvSpPr>
          <p:cNvPr id="2" name="Rettangolo 1"/>
          <p:cNvSpPr/>
          <p:nvPr/>
        </p:nvSpPr>
        <p:spPr>
          <a:xfrm>
            <a:off x="555625" y="4508500"/>
            <a:ext cx="7545388" cy="103346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altLang="it-IT" sz="1700" b="1" dirty="0"/>
              <a:t>2. Neutralizzazione del rumore e interventi sulla propagazione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altLang="it-IT" sz="1700" dirty="0"/>
              <a:t>Separare macchine e impianti rumorosi cercando di utilizzare rivestimenti isolanti o assorbenti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altLang="it-IT" sz="1700" dirty="0"/>
              <a:t>Posizionare le macchine rumorose lontane dalle pareti</a:t>
            </a:r>
          </a:p>
        </p:txBody>
      </p:sp>
      <p:sp>
        <p:nvSpPr>
          <p:cNvPr id="3" name="Rettangolo 2"/>
          <p:cNvSpPr/>
          <p:nvPr/>
        </p:nvSpPr>
        <p:spPr>
          <a:xfrm>
            <a:off x="554038" y="5732463"/>
            <a:ext cx="5673725" cy="103505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altLang="it-IT" sz="1700" b="1" dirty="0"/>
              <a:t>3. Protezione del lavoratore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altLang="it-IT" sz="1700" dirty="0"/>
              <a:t>Ridurre la durata della esposizione al rumore, anche </a:t>
            </a:r>
            <a:r>
              <a:rPr lang="it-IT" altLang="it-IT" sz="1700" dirty="0" err="1"/>
              <a:t>turnando</a:t>
            </a:r>
            <a:r>
              <a:rPr lang="it-IT" altLang="it-IT" sz="1700" dirty="0"/>
              <a:t> su altre mansioni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altLang="it-IT" sz="1700" dirty="0"/>
              <a:t>Utilizzare i DPI</a:t>
            </a:r>
          </a:p>
        </p:txBody>
      </p:sp>
      <p:pic>
        <p:nvPicPr>
          <p:cNvPr id="32778" name="Picture 2"/>
          <p:cNvPicPr>
            <a:picLocks noChangeAspect="1" noChangeArrowheads="1"/>
          </p:cNvPicPr>
          <p:nvPr/>
        </p:nvPicPr>
        <p:blipFill>
          <a:blip r:embed="rId6" cstate="print"/>
          <a:srcRect l="68134"/>
          <a:stretch>
            <a:fillRect/>
          </a:stretch>
        </p:blipFill>
        <p:spPr bwMode="auto">
          <a:xfrm>
            <a:off x="8189913" y="3686175"/>
            <a:ext cx="7794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3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712</Words>
  <Application>Microsoft Office PowerPoint</Application>
  <PresentationFormat>Presentazione su schermo (4:3)</PresentationFormat>
  <Paragraphs>120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DALLA SCUOLA UN LAVORO SICURO   ”FORMAZIONE SPECIFICA  Salute e Sicurezza  nei Luoghi di Lavoro” 8 ore</vt:lpstr>
      <vt:lpstr>RUMORE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RUMORE</dc:title>
  <dc:creator>Grossi Paola</dc:creator>
  <cp:lastModifiedBy>a.camagni</cp:lastModifiedBy>
  <cp:revision>10</cp:revision>
  <dcterms:created xsi:type="dcterms:W3CDTF">2022-04-01T12:10:39Z</dcterms:created>
  <dcterms:modified xsi:type="dcterms:W3CDTF">2022-12-22T10:09:07Z</dcterms:modified>
</cp:coreProperties>
</file>