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8C57-A1DE-47B6-915E-04E08068F9F5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27AD7-17C7-4CDB-93D0-26FD667160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ADA70-541E-4435-AE15-0CD796C67DE4}" type="slidenum">
              <a:rPr lang="it-IT" altLang="it-IT" smtClean="0"/>
              <a:pPr>
                <a:defRPr/>
              </a:pPr>
              <a:t>2</a:t>
            </a:fld>
            <a:endParaRPr lang="it-IT" altLang="it-IT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03FE6-CB40-4D38-9F2B-90758A0800B8}" type="slidenum">
              <a:rPr lang="it-IT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z="1000" smtClean="0">
              <a:solidFill>
                <a:srgbClr val="000000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DC430-28B0-4838-8A35-0D8590247BCA}" type="slidenum">
              <a:rPr lang="it-IT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z="1000" smtClean="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329" tIns="43664" rIns="87329" bIns="43664" anchor="ctr"/>
          <a:lstStyle/>
          <a:p>
            <a:pPr defTabSz="946150"/>
            <a:endParaRPr lang="it-IT" altLang="it-IT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noFill/>
        </p:spPr>
        <p:txBody>
          <a:bodyPr wrap="none" lIns="84395" tIns="42198" rIns="84395" bIns="4219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329" tIns="43664" rIns="87329" bIns="43664" anchor="ctr"/>
          <a:lstStyle/>
          <a:p>
            <a:pPr defTabSz="946150"/>
            <a:endParaRPr lang="it-IT" altLang="it-IT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noFill/>
        </p:spPr>
        <p:txBody>
          <a:bodyPr wrap="none" lIns="84395" tIns="42198" rIns="84395" bIns="4219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it/imgres?imgurl=http://www.centrostudigoito.it/images/martello-pneumatico.gif&amp;imgrefurl=http://www.centrostudigoito.it/candidato%20sindaco.htm&amp;usg=__B_66Kpv8vjo_3KA79H74M0CIlks=&amp;h=278&amp;w=212&amp;sz=9&amp;hl=it&amp;start=1&amp;tbnid=CN1f6EbrnXGNrM:&amp;tbnh=114&amp;tbnw=87&amp;prev=/images?q=martello+pneumatico&amp;gbv=2&amp;hl=it&amp;sa=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783493"/>
            <a:ext cx="7916862" cy="335476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 SCUOLA UN LAVORO SICURO </a:t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b="1" dirty="0" smtClean="0">
                <a:latin typeface="Arial" panose="020B0604020202020204" pitchFamily="34" charset="0"/>
              </a:rPr>
              <a:t>”FORMAZIONE SPECIFICA  </a:t>
            </a:r>
            <a:r>
              <a:rPr lang="it-IT" altLang="it-IT" sz="4000" b="1" dirty="0" smtClean="0">
                <a:latin typeface="Arial" panose="020B0604020202020204" pitchFamily="34" charset="0"/>
              </a:rPr>
              <a:t>Salute e Sicurezza 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nei Luoghi di Lavoro”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8 ore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16013" y="1844675"/>
            <a:ext cx="676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 b="0">
                <a:latin typeface="Arial" panose="020B0604020202020204" pitchFamily="34" charset="0"/>
              </a:rPr>
              <a:t>Dipartimenti Sanità Pubblica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SERVIZI PREVENZIONE SICUREZZA AMBIENTI DI LAVORO</a:t>
            </a:r>
            <a:endParaRPr lang="it-IT" altLang="it-IT" sz="180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163"/>
            <a:ext cx="58864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95936" y="6309320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/>
              <a:t>Rev. 2022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356384829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20713"/>
            <a:ext cx="7848600" cy="461962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VIBRAZIONI</a:t>
            </a:r>
            <a:endParaRPr lang="it-IT" altLang="it-IT" b="1" dirty="0" smtClean="0"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766888"/>
          </a:xfrm>
          <a:solidFill>
            <a:srgbClr val="FFCC9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b="1" smtClean="0">
                <a:solidFill>
                  <a:schemeClr val="tx1"/>
                </a:solidFill>
                <a:latin typeface="Arial" pitchFamily="34" charset="0"/>
              </a:rPr>
              <a:t>D.Lgs. 81/08</a:t>
            </a:r>
          </a:p>
          <a:p>
            <a:r>
              <a:rPr lang="it-IT" altLang="it-IT" b="1" smtClean="0">
                <a:solidFill>
                  <a:schemeClr val="tx1"/>
                </a:solidFill>
                <a:latin typeface="Arial" pitchFamily="34" charset="0"/>
              </a:rPr>
              <a:t>TITOLO VIII</a:t>
            </a:r>
          </a:p>
          <a:p>
            <a:r>
              <a:rPr lang="it-IT" altLang="it-IT" b="1" smtClean="0">
                <a:solidFill>
                  <a:schemeClr val="tx1"/>
                </a:solidFill>
                <a:latin typeface="Arial" pitchFamily="34" charset="0"/>
              </a:rPr>
              <a:t>AGENTI FISICI</a:t>
            </a: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8"/>
          <p:cNvSpPr>
            <a:spLocks noChangeArrowheads="1"/>
          </p:cNvSpPr>
          <p:nvPr/>
        </p:nvSpPr>
        <p:spPr bwMode="auto">
          <a:xfrm>
            <a:off x="373063" y="838200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RISCHIO VIBRAZIONI</a:t>
            </a:r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409575" y="1341438"/>
            <a:ext cx="8208963" cy="11398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/>
              <a:t>Le vibrazioni sono trasmesse al corpo umano attraverso punti di contatto (mani, piedi, glutei) con il mezzo vibrante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/>
              <a:t>Ottimi trasmettitori delle vibrazioni: ossa e articolazioni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/>
              <a:t>Ottimi smorzatori delle vibrazioni:  pelle, sistema sottocutaneo e muscoli</a:t>
            </a:r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250825" y="3284538"/>
            <a:ext cx="87137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it-IT" altLang="it-IT" sz="1700" b="1" dirty="0"/>
              <a:t>Sono coinvolti nelle attività che </a:t>
            </a:r>
          </a:p>
          <a:p>
            <a:pPr>
              <a:spcBef>
                <a:spcPct val="20000"/>
              </a:spcBef>
              <a:defRPr/>
            </a:pPr>
            <a:r>
              <a:rPr lang="it-IT" altLang="it-IT" sz="1700" b="1" dirty="0"/>
              <a:t>espongono il lavoratore a vibrazioni:</a:t>
            </a:r>
            <a:endParaRPr lang="it-IT" altLang="it-IT" sz="1050" b="1" dirty="0"/>
          </a:p>
          <a:p>
            <a:pPr>
              <a:spcBef>
                <a:spcPct val="20000"/>
              </a:spcBef>
              <a:defRPr/>
            </a:pPr>
            <a:r>
              <a:rPr lang="it-IT" altLang="it-IT" sz="1700" b="1" dirty="0"/>
              <a:t> </a:t>
            </a:r>
          </a:p>
        </p:txBody>
      </p: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395288" y="2708275"/>
            <a:ext cx="288131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ORGANI BERSAGLIO</a:t>
            </a:r>
          </a:p>
        </p:txBody>
      </p:sp>
      <p:pic>
        <p:nvPicPr>
          <p:cNvPr id="33799" name="Immagine 17" descr="robot-144996_128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513" y="2636838"/>
            <a:ext cx="21113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ttangolo 18"/>
          <p:cNvSpPr>
            <a:spLocks noChangeArrowheads="1"/>
          </p:cNvSpPr>
          <p:nvPr/>
        </p:nvSpPr>
        <p:spPr bwMode="auto">
          <a:xfrm>
            <a:off x="179388" y="4292600"/>
            <a:ext cx="37084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2000" b="1" u="sng"/>
              <a:t>Corpo intero </a:t>
            </a:r>
          </a:p>
          <a:p>
            <a:pPr>
              <a:spcBef>
                <a:spcPct val="20000"/>
              </a:spcBef>
            </a:pPr>
            <a:r>
              <a:rPr lang="it-IT" altLang="it-IT" b="1" i="1"/>
              <a:t>(piedi, gambe, ginocchia, cosce, </a:t>
            </a:r>
          </a:p>
          <a:p>
            <a:pPr>
              <a:spcBef>
                <a:spcPct val="20000"/>
              </a:spcBef>
            </a:pPr>
            <a:r>
              <a:rPr lang="it-IT" altLang="it-IT" b="1" i="1"/>
              <a:t>anche, colonna vertebrale)</a:t>
            </a:r>
          </a:p>
        </p:txBody>
      </p:sp>
      <p:sp>
        <p:nvSpPr>
          <p:cNvPr id="33801" name="Rettangolo 19"/>
          <p:cNvSpPr>
            <a:spLocks noChangeArrowheads="1"/>
          </p:cNvSpPr>
          <p:nvPr/>
        </p:nvSpPr>
        <p:spPr bwMode="auto">
          <a:xfrm>
            <a:off x="5364163" y="4221163"/>
            <a:ext cx="37084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it-IT" altLang="it-IT" sz="2000" b="1" u="sng"/>
              <a:t>Sistema mano-braccio </a:t>
            </a:r>
          </a:p>
          <a:p>
            <a:pPr algn="r">
              <a:spcBef>
                <a:spcPct val="20000"/>
              </a:spcBef>
            </a:pPr>
            <a:r>
              <a:rPr lang="it-IT" altLang="it-IT" b="1" i="1"/>
              <a:t>(dita, mani, polso, avambraccio, </a:t>
            </a:r>
          </a:p>
          <a:p>
            <a:pPr algn="r">
              <a:spcBef>
                <a:spcPct val="20000"/>
              </a:spcBef>
            </a:pPr>
            <a:r>
              <a:rPr lang="it-IT" altLang="it-IT" b="1" i="1"/>
              <a:t>gomito, braccio, spalla)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4643438" y="4868863"/>
            <a:ext cx="0" cy="136842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4859338" y="3789363"/>
            <a:ext cx="0" cy="863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419475" y="5229225"/>
            <a:ext cx="1081088" cy="503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3059113" y="4221163"/>
            <a:ext cx="1728787" cy="360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5219700" y="2924175"/>
            <a:ext cx="576263" cy="28892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5876925" y="3141663"/>
            <a:ext cx="207963" cy="4968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7466012" y="6217816"/>
            <a:ext cx="17970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50" i="1" dirty="0"/>
              <a:t>Immagine da: </a:t>
            </a:r>
            <a:r>
              <a:rPr lang="it-IT" sz="1050" i="1" dirty="0" err="1"/>
              <a:t>pixabay.com</a:t>
            </a:r>
            <a:endParaRPr lang="it-IT" sz="1050" i="1" dirty="0"/>
          </a:p>
        </p:txBody>
      </p:sp>
      <p:cxnSp>
        <p:nvCxnSpPr>
          <p:cNvPr id="36" name="Connettore 2 35"/>
          <p:cNvCxnSpPr/>
          <p:nvPr/>
        </p:nvCxnSpPr>
        <p:spPr>
          <a:xfrm>
            <a:off x="5076825" y="3933825"/>
            <a:ext cx="574675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5940425" y="3716338"/>
            <a:ext cx="1008063" cy="57626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otos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5775" y="4868863"/>
            <a:ext cx="917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73063" y="838200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RISCHIO VIBRAZIONI</a:t>
            </a: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65125" y="1484313"/>
            <a:ext cx="66071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700" b="1"/>
              <a:t>• </a:t>
            </a:r>
            <a:r>
              <a:rPr lang="it-IT" altLang="it-IT" sz="1700" b="1" u="sng"/>
              <a:t>Vibrazioni inferiori a 2 Hz</a:t>
            </a:r>
            <a:r>
              <a:rPr lang="it-IT" altLang="it-IT" sz="1700" b="1"/>
              <a:t>: </a:t>
            </a:r>
            <a:r>
              <a:rPr lang="it-IT" altLang="it-IT" sz="1700"/>
              <a:t>agiscono su tutto l’organismo. Sono provocate da alcuni mezzi di trasporto e determinano nell’uomo effetti noti come “mal di mare”, “mal d’auto”, ecc (stimolazione vestibolare). Es. Mezzi terrestri, aerei e marittimi </a:t>
            </a:r>
          </a:p>
        </p:txBody>
      </p:sp>
      <p:pic>
        <p:nvPicPr>
          <p:cNvPr id="34822" name="Picture 4" descr="trattore-usato"/>
          <p:cNvPicPr>
            <a:picLocks noChangeAspect="1" noChangeArrowheads="1"/>
          </p:cNvPicPr>
          <p:nvPr/>
        </p:nvPicPr>
        <p:blipFill>
          <a:blip r:embed="rId4" cstate="print"/>
          <a:srcRect r="6250" b="5560"/>
          <a:stretch>
            <a:fillRect/>
          </a:stretch>
        </p:blipFill>
        <p:spPr bwMode="auto">
          <a:xfrm>
            <a:off x="236538" y="2565400"/>
            <a:ext cx="22939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au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988" y="1412875"/>
            <a:ext cx="18224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2544763" y="2700338"/>
            <a:ext cx="62499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700" b="1"/>
              <a:t>• </a:t>
            </a:r>
            <a:r>
              <a:rPr lang="it-IT" altLang="it-IT" sz="1700" b="1" u="sng"/>
              <a:t>Vibrazioni comprese fra 2 e 20 Hz</a:t>
            </a:r>
            <a:r>
              <a:rPr lang="it-IT" altLang="it-IT" sz="1700" b="1"/>
              <a:t>: </a:t>
            </a:r>
            <a:r>
              <a:rPr lang="it-IT" altLang="it-IT" sz="1700"/>
              <a:t>agiscono su tutto l’organismo e sono prodotte dagli autoveicoli, dai treni, dai trattori, dalle gru, ecc. e sono trasmesse all’uomo attraverso i sedili e il pavimento e determinano nell’uomo alterazioni degenerative a carico della colonna vertebrale. Es. macchine e imp. industriali.</a:t>
            </a: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393700" y="4575175"/>
            <a:ext cx="63039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700"/>
              <a:t>• </a:t>
            </a:r>
            <a:r>
              <a:rPr lang="it-IT" altLang="it-IT" sz="1700" b="1"/>
              <a:t>Vibrazioni superiori a 20 Hz</a:t>
            </a:r>
            <a:r>
              <a:rPr lang="it-IT" altLang="it-IT" sz="1700"/>
              <a:t>: prodotte principalmente da utensili portatili e trasmesse agli arti superiori. Agiscono: su settori limitati del corpo e sono prodotte da trapani elettrici, motoseghe, ecc e determinano sull’uomo lesioni osteoarticolari a carico dell’arto superiore e disturbi neurovascolari (angioneurosi) a carico dell’arto superiore.</a:t>
            </a:r>
          </a:p>
        </p:txBody>
      </p:sp>
      <p:pic>
        <p:nvPicPr>
          <p:cNvPr id="34826" name="Picture 6"/>
          <p:cNvPicPr>
            <a:picLocks noChangeAspect="1" noChangeArrowheads="1"/>
          </p:cNvPicPr>
          <p:nvPr/>
        </p:nvPicPr>
        <p:blipFill>
          <a:blip r:embed="rId6" cstate="print"/>
          <a:srcRect l="5128" r="23077"/>
          <a:stretch>
            <a:fillRect/>
          </a:stretch>
        </p:blipFill>
        <p:spPr bwMode="auto">
          <a:xfrm>
            <a:off x="6802438" y="4652963"/>
            <a:ext cx="12255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24075" y="1576388"/>
            <a:ext cx="6705600" cy="153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700" b="1" u="sng"/>
              <a:t>Vibrazioni trasmesse al sistema mano-braccio </a:t>
            </a:r>
          </a:p>
          <a:p>
            <a:pPr algn="just">
              <a:spcBef>
                <a:spcPct val="50000"/>
              </a:spcBef>
            </a:pPr>
            <a:r>
              <a:rPr lang="it-IT" altLang="it-IT" sz="1700" b="1"/>
              <a:t>le vibrazioni meccaniche che, se trasmesse al sistema mano-braccio nell'uomo, comportano un rischio per la salute e la sicurezza dei lavoratori, in particolare disturbi vascolari, osteoarticolari, neurologici o muscolari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3284538"/>
            <a:ext cx="6594475" cy="179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1700" b="1" u="sng"/>
              <a:t>Vibrazioni trasmesse al corpo intero (WBV):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1700" b="1"/>
              <a:t>le vibrazioni meccaniche che, se trasmesse al corpo intero, comportano rischi per la salute e la sicurezza dei lavoratori, in particolare lombalgie e traumi del rachide, disturbi digestivi, disturbi circolatori, ecc. </a:t>
            </a:r>
          </a:p>
        </p:txBody>
      </p:sp>
      <p:pic>
        <p:nvPicPr>
          <p:cNvPr id="35845" name="Picture 5" descr="corpo intero_pul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550" y="3729038"/>
            <a:ext cx="2063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18"/>
          <p:cNvSpPr>
            <a:spLocks noChangeArrowheads="1"/>
          </p:cNvSpPr>
          <p:nvPr/>
        </p:nvSpPr>
        <p:spPr bwMode="auto">
          <a:xfrm>
            <a:off x="373063" y="838200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EFFETTI DELLE VIBRAZIONI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90513" y="5157788"/>
            <a:ext cx="66087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700" b="1"/>
              <a:t>In lavorazioni a bordo di mezzi di movimentazione, mezzi di trasporto e in generale mezzi usati nell’industria agroalimentare e in agricoltura trasmettono vibrazioni al corpo intero. 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martello-pneumat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715963"/>
            <a:ext cx="1150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 autoUpdateAnimBg="0"/>
      <p:bldP spid="13" grpId="0" animBg="1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1"/>
          <p:cNvSpPr>
            <a:spLocks noChangeArrowheads="1"/>
          </p:cNvSpPr>
          <p:nvPr/>
        </p:nvSpPr>
        <p:spPr bwMode="auto">
          <a:xfrm>
            <a:off x="1420813" y="2708275"/>
            <a:ext cx="2286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 altLang="it-IT" sz="3200"/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373063" y="838200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MALATTIE DA VIBRAZIONI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09575" y="1341438"/>
            <a:ext cx="8208963" cy="6159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it-IT" altLang="it-IT" sz="1700" b="1"/>
              <a:t>Utilizzare mezzi agricoli può determinare dolori alla schiena, alle spalle alle braccia, formicolii alle mani e  elevata sensibilità al freddo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3375" y="2089150"/>
            <a:ext cx="8423275" cy="123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spcBef>
                <a:spcPts val="800"/>
              </a:spcBef>
              <a:buClr>
                <a:schemeClr val="tx1"/>
              </a:buClr>
              <a:buSzPct val="7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1700" b="1" dirty="0">
                <a:ea typeface="Lucida Sans Unicode" pitchFamily="34" charset="0"/>
              </a:rPr>
              <a:t>SINDROME DEL DITO BIANCO</a:t>
            </a:r>
          </a:p>
          <a:p>
            <a:pPr marL="331788" indent="-331788" defTabSz="449263">
              <a:spcBef>
                <a:spcPts val="800"/>
              </a:spcBef>
              <a:buClr>
                <a:schemeClr val="tx1"/>
              </a:buClr>
              <a:buSzPct val="70000"/>
              <a:buFont typeface="Wingdings" pitchFamily="2" charset="2"/>
              <a:buChar char="u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1700" b="1" dirty="0" err="1">
                <a:ea typeface="Lucida Sans Unicode" pitchFamily="34" charset="0"/>
              </a:rPr>
              <a:t>Interessamento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delle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dita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maggiormente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esposte</a:t>
            </a:r>
            <a:r>
              <a:rPr lang="en-GB" sz="1700" b="1" dirty="0">
                <a:ea typeface="Lucida Sans Unicode" pitchFamily="34" charset="0"/>
              </a:rPr>
              <a:t> al </a:t>
            </a:r>
            <a:r>
              <a:rPr lang="en-GB" sz="1700" b="1" dirty="0" err="1">
                <a:ea typeface="Lucida Sans Unicode" pitchFamily="34" charset="0"/>
              </a:rPr>
              <a:t>microtrauma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vibratorio</a:t>
            </a:r>
            <a:endParaRPr lang="en-GB" sz="1700" b="1" dirty="0">
              <a:ea typeface="Lucida Sans Unicode" pitchFamily="34" charset="0"/>
            </a:endParaRPr>
          </a:p>
          <a:p>
            <a:pPr marL="331788" indent="-331788" defTabSz="449263">
              <a:spcBef>
                <a:spcPts val="800"/>
              </a:spcBef>
              <a:buClr>
                <a:schemeClr val="tx1"/>
              </a:buClr>
              <a:buSzPct val="70000"/>
              <a:buFont typeface="Wingdings" pitchFamily="2" charset="2"/>
              <a:buChar char="u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1700" b="1" dirty="0" err="1">
                <a:ea typeface="Lucida Sans Unicode" pitchFamily="34" charset="0"/>
              </a:rPr>
              <a:t>Comparsa</a:t>
            </a:r>
            <a:r>
              <a:rPr lang="en-GB" sz="1700" b="1" dirty="0">
                <a:ea typeface="Lucida Sans Unicode" pitchFamily="34" charset="0"/>
              </a:rPr>
              <a:t> di pallore locale e delimitato </a:t>
            </a:r>
            <a:r>
              <a:rPr lang="en-GB" sz="1700" b="1" dirty="0" err="1">
                <a:ea typeface="Lucida Sans Unicode" pitchFamily="34" charset="0"/>
              </a:rPr>
              <a:t>alle</a:t>
            </a:r>
            <a:r>
              <a:rPr lang="en-GB" sz="1700" b="1" dirty="0">
                <a:ea typeface="Lucida Sans Unicode" pitchFamily="34" charset="0"/>
              </a:rPr>
              <a:t> </a:t>
            </a:r>
            <a:r>
              <a:rPr lang="en-GB" sz="1700" b="1" dirty="0" err="1">
                <a:ea typeface="Lucida Sans Unicode" pitchFamily="34" charset="0"/>
              </a:rPr>
              <a:t>dita</a:t>
            </a:r>
            <a:endParaRPr lang="en-GB" sz="1700" b="1" dirty="0">
              <a:ea typeface="Lucida Sans Unicode" pitchFamily="34" charset="0"/>
            </a:endParaRPr>
          </a:p>
        </p:txBody>
      </p:sp>
      <p:pic>
        <p:nvPicPr>
          <p:cNvPr id="36871" name="Picture 4" descr="n5551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3660775"/>
            <a:ext cx="2741613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3573463"/>
            <a:ext cx="36528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400" b="1" dirty="0" smtClean="0"/>
              <a:t>VIBRAZIONI</a:t>
            </a:r>
            <a:endParaRPr lang="it-IT" altLang="it-IT" sz="2400" b="1" dirty="0"/>
          </a:p>
        </p:txBody>
      </p:sp>
      <p:sp>
        <p:nvSpPr>
          <p:cNvPr id="37891" name="Rectangle 18"/>
          <p:cNvSpPr>
            <a:spLocks noChangeArrowheads="1"/>
          </p:cNvSpPr>
          <p:nvPr/>
        </p:nvSpPr>
        <p:spPr bwMode="auto">
          <a:xfrm>
            <a:off x="373063" y="838200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LAVORI CON VIBRAZIONI</a:t>
            </a:r>
          </a:p>
        </p:txBody>
      </p:sp>
      <p:sp>
        <p:nvSpPr>
          <p:cNvPr id="37892" name="Rettangolo 2"/>
          <p:cNvSpPr>
            <a:spLocks noChangeArrowheads="1"/>
          </p:cNvSpPr>
          <p:nvPr/>
        </p:nvSpPr>
        <p:spPr bwMode="auto">
          <a:xfrm>
            <a:off x="352425" y="2427288"/>
            <a:ext cx="85010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700" b="1">
                <a:solidFill>
                  <a:srgbClr val="000000"/>
                </a:solidFill>
              </a:rPr>
              <a:t>La legge prevede per la vibrazioni trasmesse al sistema mano-braccio</a:t>
            </a:r>
            <a:endParaRPr lang="it-IT" altLang="it-IT" sz="1700" b="1"/>
          </a:p>
        </p:txBody>
      </p:sp>
      <p:sp>
        <p:nvSpPr>
          <p:cNvPr id="37893" name="Rectangle 18"/>
          <p:cNvSpPr>
            <a:spLocks noChangeArrowheads="1"/>
          </p:cNvSpPr>
          <p:nvPr/>
        </p:nvSpPr>
        <p:spPr bwMode="auto">
          <a:xfrm>
            <a:off x="373063" y="1989138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LIMITI VIBRAZIONI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73063" y="2879725"/>
          <a:ext cx="8383587" cy="329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8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02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limite di esposizione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m/s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 su 8 ore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 su periodi brevi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che non deve essere superato, se accade occorre ridurre i tempi di esposizione e attuare interventi tecnici  (es. nuove macchine)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3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 il Valore di azione (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e il limite di esposizione</a:t>
                      </a:r>
                    </a:p>
                    <a:p>
                      <a:pPr algn="just"/>
                      <a:endParaRPr lang="it-IT" sz="1600" dirty="0"/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Misure tecnico-organizzative per ridurre l’esposizione,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Controllo sanitario obbligatorio,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formazione specifica,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miglioramento nelle misure di prevenzione,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obbligo utilizzo DPI, anche contro il freddo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573">
                <a:tc>
                  <a:txBody>
                    <a:bodyPr/>
                    <a:lstStyle/>
                    <a:p>
                      <a:pPr algn="just"/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Valori inferiori al limite Valore di azione </a:t>
                      </a:r>
                      <a:endParaRPr lang="it-IT" sz="1600" dirty="0"/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Fino al valore d’azione: controllo sanitario su decisione del Medico Competente, scelta e manutenzione delle attrezzature, formazione generale sui rischi</a:t>
                      </a:r>
                      <a:endParaRPr lang="it-IT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908" name="Freccia in su 10"/>
          <p:cNvSpPr>
            <a:spLocks noChangeArrowheads="1"/>
          </p:cNvSpPr>
          <p:nvPr/>
        </p:nvSpPr>
        <p:spPr bwMode="auto">
          <a:xfrm>
            <a:off x="3203575" y="2997200"/>
            <a:ext cx="4318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37909" name="Freccia bidirezionale verticale 11"/>
          <p:cNvSpPr>
            <a:spLocks noChangeArrowheads="1"/>
          </p:cNvSpPr>
          <p:nvPr/>
        </p:nvSpPr>
        <p:spPr bwMode="auto">
          <a:xfrm>
            <a:off x="3203575" y="4149725"/>
            <a:ext cx="431800" cy="792163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37910" name="Freccia in su 12"/>
          <p:cNvSpPr>
            <a:spLocks noChangeArrowheads="1"/>
          </p:cNvSpPr>
          <p:nvPr/>
        </p:nvSpPr>
        <p:spPr bwMode="auto">
          <a:xfrm>
            <a:off x="3203575" y="5445125"/>
            <a:ext cx="4318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37911" name="Rettangolo 1"/>
          <p:cNvSpPr>
            <a:spLocks noChangeArrowheads="1"/>
          </p:cNvSpPr>
          <p:nvPr/>
        </p:nvSpPr>
        <p:spPr bwMode="auto">
          <a:xfrm>
            <a:off x="4427538" y="836613"/>
            <a:ext cx="4681537" cy="1138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</a:rPr>
              <a:t>USO MOTOSEGA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</a:rPr>
              <a:t>USO DECESPUGLIATORE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</a:rPr>
              <a:t>USO UTENSILI MANUALI (trapani, flex, avvitatori, ...)</a:t>
            </a:r>
          </a:p>
        </p:txBody>
      </p:sp>
      <p:sp>
        <p:nvSpPr>
          <p:cNvPr id="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400" b="1" dirty="0" smtClean="0"/>
              <a:t>VIBRAZIONI</a:t>
            </a:r>
            <a:endParaRPr lang="it-IT" altLang="it-IT" sz="2400" b="1" dirty="0"/>
          </a:p>
        </p:txBody>
      </p:sp>
      <p:sp>
        <p:nvSpPr>
          <p:cNvPr id="38915" name="Rettangolo 2"/>
          <p:cNvSpPr>
            <a:spLocks noChangeArrowheads="1"/>
          </p:cNvSpPr>
          <p:nvPr/>
        </p:nvSpPr>
        <p:spPr bwMode="auto">
          <a:xfrm>
            <a:off x="352425" y="1203325"/>
            <a:ext cx="85010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700" b="1">
                <a:solidFill>
                  <a:srgbClr val="000000"/>
                </a:solidFill>
              </a:rPr>
              <a:t>La legge prevede per la vibrazioni trasmesse al corpo intero</a:t>
            </a:r>
            <a:endParaRPr lang="it-IT" altLang="it-IT" sz="1700" b="1"/>
          </a:p>
        </p:txBody>
      </p:sp>
      <p:sp>
        <p:nvSpPr>
          <p:cNvPr id="38916" name="Rectangle 18"/>
          <p:cNvSpPr>
            <a:spLocks noChangeArrowheads="1"/>
          </p:cNvSpPr>
          <p:nvPr/>
        </p:nvSpPr>
        <p:spPr bwMode="auto">
          <a:xfrm>
            <a:off x="373063" y="765175"/>
            <a:ext cx="2543175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LIMITI VIBRAZIONI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73063" y="2060575"/>
          <a:ext cx="8383587" cy="38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4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1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Valore limite di esposizione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1,00 m/</a:t>
                      </a:r>
                      <a:r>
                        <a:rPr kumimoji="0" lang="it-IT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s²</a:t>
                      </a:r>
                      <a:r>
                        <a:rPr kumimoji="0" lang="it-IT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su 8 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 m/</a:t>
                      </a:r>
                      <a:r>
                        <a:rPr kumimoji="0" lang="it-IT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s²</a:t>
                      </a:r>
                      <a:r>
                        <a:rPr kumimoji="0" lang="it-IT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su brevi periodi</a:t>
                      </a:r>
                    </a:p>
                    <a:p>
                      <a:pPr algn="just"/>
                      <a:endParaRPr kumimoji="0" lang="it-IT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che non deve essere superato, se accade occorre ridurre i tempi di esposizione e attuare interventi tecnici  (es. nuove macchine)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45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Valore di 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0,5 m/</a:t>
                      </a:r>
                      <a:r>
                        <a:rPr kumimoji="0" lang="it-IT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s²</a:t>
                      </a:r>
                      <a:endParaRPr kumimoji="0" lang="it-IT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t-IT" sz="17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Misure tecnico-organizzative per ridurre l’esposizione,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Controllo sanitario obbligatorio,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formazione specifica,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miglioramento nelle misure di prevenzione,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obbligo utilizzo DPI, anche contro il freddo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Valori inferiori al limite Valore di azione </a:t>
                      </a:r>
                      <a:endParaRPr lang="it-IT" sz="1800" dirty="0" smtClean="0"/>
                    </a:p>
                    <a:p>
                      <a:pPr algn="just"/>
                      <a:endParaRPr lang="it-IT" sz="17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Fino al valore d’azione: controllo sanitario su decisione del Medico Competente, scelta e manutenzione delle attrezzature, formazione generale sui rischi</a:t>
                      </a:r>
                      <a:endParaRPr lang="it-IT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931" name="Freccia in su 9"/>
          <p:cNvSpPr>
            <a:spLocks noChangeArrowheads="1"/>
          </p:cNvSpPr>
          <p:nvPr/>
        </p:nvSpPr>
        <p:spPr bwMode="auto">
          <a:xfrm>
            <a:off x="3203575" y="2492375"/>
            <a:ext cx="431800" cy="649288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38932" name="Freccia bidirezionale verticale 10"/>
          <p:cNvSpPr>
            <a:spLocks noChangeArrowheads="1"/>
          </p:cNvSpPr>
          <p:nvPr/>
        </p:nvSpPr>
        <p:spPr bwMode="auto">
          <a:xfrm>
            <a:off x="3203575" y="3644900"/>
            <a:ext cx="431800" cy="792163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38933" name="Freccia in su 11"/>
          <p:cNvSpPr>
            <a:spLocks noChangeArrowheads="1"/>
          </p:cNvSpPr>
          <p:nvPr/>
        </p:nvSpPr>
        <p:spPr bwMode="auto">
          <a:xfrm>
            <a:off x="3203575" y="5229225"/>
            <a:ext cx="431800" cy="576263"/>
          </a:xfrm>
          <a:prstGeom prst="upArrow">
            <a:avLst>
              <a:gd name="adj1" fmla="val 50000"/>
              <a:gd name="adj2" fmla="val 50003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2060575"/>
            <a:ext cx="8304212" cy="1512888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285750" lvl="1" eaLnBrk="1" hangingPunct="1">
              <a:lnSpc>
                <a:spcPct val="80000"/>
              </a:lnSpc>
              <a:defRPr/>
            </a:pPr>
            <a:r>
              <a:rPr lang="it-IT" altLang="it-IT" sz="1700" b="1" dirty="0" smtClean="0">
                <a:latin typeface="Arial" pitchFamily="34" charset="0"/>
                <a:cs typeface="Arial" pitchFamily="34" charset="0"/>
              </a:rPr>
              <a:t>Privilegiare l’acquisto di attrezzature “ergonomiche”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it-IT" altLang="it-IT" sz="1700" b="1" dirty="0" smtClean="0">
                <a:latin typeface="Arial" pitchFamily="34" charset="0"/>
                <a:cs typeface="Arial" pitchFamily="34" charset="0"/>
              </a:rPr>
              <a:t>Manutenzione regolare (lubrificazione, sostituzione pezzi usurati, affilatura strumenti di taglio…)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it-IT" altLang="it-IT" sz="1700" b="1" dirty="0" err="1" smtClean="0">
                <a:latin typeface="Arial" pitchFamily="34" charset="0"/>
                <a:cs typeface="Arial" pitchFamily="34" charset="0"/>
              </a:rPr>
              <a:t>Turnare</a:t>
            </a:r>
            <a:r>
              <a:rPr lang="it-IT" altLang="it-IT" sz="1700" b="1" dirty="0" smtClean="0">
                <a:latin typeface="Arial" pitchFamily="34" charset="0"/>
                <a:cs typeface="Arial" pitchFamily="34" charset="0"/>
              </a:rPr>
              <a:t> sulle lavorazioni in modo da ridurre il tempo di esposizione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it-IT" altLang="it-IT" sz="1700" b="1" dirty="0" smtClean="0">
                <a:latin typeface="Arial" pitchFamily="34" charset="0"/>
                <a:cs typeface="Arial" pitchFamily="34" charset="0"/>
              </a:rPr>
              <a:t>Dotare i lavoratori di appositi guanti antivibranti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it-IT" altLang="it-IT" sz="1700" b="1" dirty="0" smtClean="0">
                <a:latin typeface="Arial" pitchFamily="34" charset="0"/>
                <a:cs typeface="Arial" pitchFamily="34" charset="0"/>
              </a:rPr>
              <a:t>Dotare i lavoratori di guanti contro il freddo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endParaRPr lang="it-IT" altLang="it-IT" sz="17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7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400" b="1" dirty="0" smtClean="0"/>
              <a:t>VIBRAZIONI</a:t>
            </a:r>
            <a:endParaRPr lang="it-IT" altLang="it-IT" sz="2400" b="1" dirty="0"/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373063" y="765175"/>
            <a:ext cx="599916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 b="1"/>
              <a:t>INTERVENTI DI PREVENZIONE E PROTEZIONE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5600" y="1401763"/>
            <a:ext cx="6470650" cy="301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it-IT" altLang="it-IT" sz="1700" b="1" kern="0" dirty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4338" y="5300663"/>
            <a:ext cx="8281987" cy="5111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marL="285750" lvl="1" indent="-285750" algn="just">
              <a:lnSpc>
                <a:spcPct val="8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it-IT" altLang="it-IT" sz="1700" b="1" kern="0" dirty="0">
                <a:solidFill>
                  <a:srgbClr val="000000"/>
                </a:solidFill>
              </a:rPr>
              <a:t>Dotare le macchine di sedile ammortizzato (es. sedile a sospensione pneumatica)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588" y="1547813"/>
            <a:ext cx="8313737" cy="35401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>
              <a:defRPr/>
            </a:pPr>
            <a:r>
              <a:rPr lang="it-IT" altLang="it-IT" sz="1700" b="1" kern="0" dirty="0">
                <a:solidFill>
                  <a:srgbClr val="000000"/>
                </a:solidFill>
              </a:rPr>
              <a:t>VIBRAZIONI TRASMESSE AL SISTEMA MANO-BRACCIO:</a:t>
            </a:r>
            <a:endParaRPr lang="it-IT" sz="17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3063" y="4724400"/>
            <a:ext cx="8324850" cy="355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>
              <a:defRPr/>
            </a:pPr>
            <a:r>
              <a:rPr lang="it-IT" altLang="it-IT" sz="1700" b="1" kern="0" dirty="0">
                <a:solidFill>
                  <a:srgbClr val="000000"/>
                </a:solidFill>
              </a:rPr>
              <a:t>VIBRAZIONI TRASMESSE AL CORPO:</a:t>
            </a:r>
            <a:endParaRPr lang="it-IT" sz="1700" b="1" dirty="0"/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2" cstate="print"/>
          <a:srcRect l="68134"/>
          <a:stretch>
            <a:fillRect/>
          </a:stretch>
        </p:blipFill>
        <p:spPr bwMode="auto">
          <a:xfrm>
            <a:off x="4165600" y="3727450"/>
            <a:ext cx="7794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779</Words>
  <Application>Microsoft Office PowerPoint</Application>
  <PresentationFormat>Presentazione su schermo (4:3)</PresentationFormat>
  <Paragraphs>87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DALLA SCUOLA UN LAVORO SICURO   ”FORMAZIONE SPECIFICA  Salute e Sicurezza  nei Luoghi di Lavoro” 8 ore</vt:lpstr>
      <vt:lpstr>VIBRAZIONI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VIBRAZIONI</dc:title>
  <dc:creator>Grossi Paola</dc:creator>
  <cp:lastModifiedBy>a.camagni</cp:lastModifiedBy>
  <cp:revision>9</cp:revision>
  <dcterms:created xsi:type="dcterms:W3CDTF">2022-04-01T12:18:14Z</dcterms:created>
  <dcterms:modified xsi:type="dcterms:W3CDTF">2022-12-22T10:12:24Z</dcterms:modified>
</cp:coreProperties>
</file>