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93AB4-23C4-4738-8FD0-82321372728B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E9376-B552-4C39-B77D-6B1F0FF31A3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705277-FF76-41A0-9619-0D834C4F79FC}" type="slidenum">
              <a:rPr lang="it-IT" altLang="it-IT" smtClean="0"/>
              <a:pPr>
                <a:defRPr/>
              </a:pPr>
              <a:t>2</a:t>
            </a:fld>
            <a:endParaRPr lang="it-IT" altLang="it-IT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CA7D2D-5161-44EE-8430-FA10B26ABBD1}" type="slidenum">
              <a:rPr lang="it-IT" altLang="it-IT" smtClean="0"/>
              <a:pPr>
                <a:defRPr/>
              </a:pPr>
              <a:t>3</a:t>
            </a:fld>
            <a:endParaRPr lang="it-IT" altLang="it-IT" smtClean="0"/>
          </a:p>
        </p:txBody>
      </p:sp>
      <p:sp>
        <p:nvSpPr>
          <p:cNvPr id="63491" name="Rectangle 5"/>
          <p:cNvSpPr txBox="1">
            <a:spLocks noGrp="1" noChangeArrowheads="1"/>
          </p:cNvSpPr>
          <p:nvPr/>
        </p:nvSpPr>
        <p:spPr bwMode="auto">
          <a:xfrm>
            <a:off x="3900488" y="8656638"/>
            <a:ext cx="29892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 eaLnBrk="0" hangingPunct="0"/>
            <a:fld id="{F448ECA1-893B-438E-BC32-5E944C2937E7}" type="slidenum">
              <a:rPr lang="it-IT" altLang="it-IT" sz="1000" i="1">
                <a:latin typeface="Times New Roman" pitchFamily="18" charset="0"/>
              </a:rPr>
              <a:pPr algn="r" defTabSz="762000" eaLnBrk="0" hangingPunct="0"/>
              <a:t>3</a:t>
            </a:fld>
            <a:endParaRPr lang="it-IT" altLang="it-IT" sz="1000" i="1">
              <a:latin typeface="Times New Roman" pitchFamily="18" charset="0"/>
            </a:endParaRPr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6193A1-42C5-4108-9C8E-AAE3009DFF47}" type="slidenum">
              <a:rPr lang="it-IT" altLang="it-IT" smtClean="0"/>
              <a:pPr>
                <a:defRPr/>
              </a:pPr>
              <a:t>4</a:t>
            </a:fld>
            <a:endParaRPr lang="it-IT" altLang="it-IT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8306A3-7DB6-4237-BCC0-65ACEAA0DA7F}" type="slidenum">
              <a:rPr lang="it-IT" altLang="it-IT" smtClean="0"/>
              <a:pPr>
                <a:defRPr/>
              </a:pPr>
              <a:t>5</a:t>
            </a:fld>
            <a:endParaRPr lang="it-IT" altLang="it-IT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ABDDE9-A3C5-4F42-9E4F-1C17C0A976FB}" type="slidenum">
              <a:rPr lang="it-IT" altLang="it-IT" smtClean="0"/>
              <a:pPr>
                <a:defRPr/>
              </a:pPr>
              <a:t>6</a:t>
            </a:fld>
            <a:endParaRPr lang="it-IT" altLang="it-IT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32C4F5-0D0E-4998-A28F-C6396FD811C3}" type="slidenum">
              <a:rPr lang="it-IT" altLang="it-IT" smtClean="0"/>
              <a:pPr>
                <a:defRPr/>
              </a:pPr>
              <a:t>7</a:t>
            </a:fld>
            <a:endParaRPr lang="it-IT" altLang="it-IT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1CFAEE-253E-4924-A499-2243451562C9}" type="slidenum">
              <a:rPr lang="it-IT" altLang="it-IT" smtClean="0"/>
              <a:pPr>
                <a:defRPr/>
              </a:pPr>
              <a:t>8</a:t>
            </a:fld>
            <a:endParaRPr lang="it-IT" altLang="it-IT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CAFB29-1CCA-45CE-8BF7-3347FF440A3B}" type="slidenum">
              <a:rPr lang="it-IT" altLang="it-IT" smtClean="0"/>
              <a:pPr>
                <a:defRPr/>
              </a:pPr>
              <a:t>9</a:t>
            </a:fld>
            <a:endParaRPr lang="it-IT" altLang="it-IT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slide" Target="slide3.xml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slide" Target="slide3.xml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slide" Target="slide3.xml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2783493"/>
            <a:ext cx="7916862" cy="3354765"/>
          </a:xfrm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DALLA SCUOLA UN LAVORO SICURO </a:t>
            </a:r>
            <a:b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it-IT" altLang="it-IT" b="1" dirty="0" smtClean="0">
                <a:latin typeface="Arial" panose="020B0604020202020204" pitchFamily="34" charset="0"/>
              </a:rPr>
              <a:t>”FORMAZIONE SPECIFICA  </a:t>
            </a:r>
            <a:r>
              <a:rPr lang="it-IT" altLang="it-IT" sz="4000" b="1" dirty="0" smtClean="0">
                <a:latin typeface="Arial" panose="020B0604020202020204" pitchFamily="34" charset="0"/>
              </a:rPr>
              <a:t>Salute e Sicurezza </a:t>
            </a:r>
            <a:br>
              <a:rPr lang="it-IT" altLang="it-IT" sz="4000" b="1" dirty="0" smtClean="0">
                <a:latin typeface="Arial" panose="020B0604020202020204" pitchFamily="34" charset="0"/>
              </a:rPr>
            </a:br>
            <a:r>
              <a:rPr lang="it-IT" altLang="it-IT" sz="4000" b="1" dirty="0" smtClean="0">
                <a:latin typeface="Arial" panose="020B0604020202020204" pitchFamily="34" charset="0"/>
              </a:rPr>
              <a:t>nei Luoghi di Lavoro”</a:t>
            </a:r>
            <a:br>
              <a:rPr lang="it-IT" altLang="it-IT" sz="4000" b="1" dirty="0" smtClean="0">
                <a:latin typeface="Arial" panose="020B0604020202020204" pitchFamily="34" charset="0"/>
              </a:rPr>
            </a:br>
            <a:r>
              <a:rPr lang="it-IT" altLang="it-IT" sz="4000" b="1" dirty="0" smtClean="0">
                <a:latin typeface="Arial" panose="020B0604020202020204" pitchFamily="34" charset="0"/>
              </a:rPr>
              <a:t>8 ore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1116013" y="1844675"/>
            <a:ext cx="67611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it-IT" altLang="it-IT" sz="1800" b="0">
                <a:latin typeface="Arial" panose="020B0604020202020204" pitchFamily="34" charset="0"/>
              </a:rPr>
              <a:t>Dipartimenti Sanità Pubblica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it-IT" altLang="it-IT" sz="1800">
                <a:latin typeface="Arial" panose="020B0604020202020204" pitchFamily="34" charset="0"/>
              </a:rPr>
              <a:t>SERVIZI PREVENZIONE SICUREZZA AMBIENTI DI LAVORO</a:t>
            </a:r>
            <a:endParaRPr lang="it-IT" altLang="it-IT" sz="1800"/>
          </a:p>
        </p:txBody>
      </p:sp>
      <p:pic>
        <p:nvPicPr>
          <p:cNvPr id="4100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84163"/>
            <a:ext cx="5886450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43213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4211960" y="6309320"/>
            <a:ext cx="1081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dirty="0" smtClean="0"/>
              <a:t>Rev. 2022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73126536"/>
      </p:ext>
    </p:extLst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4"/>
          <p:cNvSpPr>
            <a:spLocks noChangeArrowheads="1"/>
          </p:cNvSpPr>
          <p:nvPr/>
        </p:nvSpPr>
        <p:spPr bwMode="auto">
          <a:xfrm>
            <a:off x="1371600" y="3141663"/>
            <a:ext cx="6400800" cy="2235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it-IT" altLang="it-IT" sz="3200">
                <a:latin typeface="Arial" pitchFamily="34" charset="0"/>
                <a:cs typeface="Arial" pitchFamily="34" charset="0"/>
              </a:rPr>
              <a:t>D.Lgs. 81/08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it-IT" altLang="it-IT" sz="3200">
                <a:latin typeface="Arial" pitchFamily="34" charset="0"/>
                <a:cs typeface="Arial" pitchFamily="34" charset="0"/>
              </a:rPr>
              <a:t>Titolo V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it-IT" altLang="it-IT" sz="3200">
                <a:latin typeface="Arial" pitchFamily="34" charset="0"/>
                <a:cs typeface="Arial" pitchFamily="34" charset="0"/>
              </a:rPr>
              <a:t>SEGNALETICA DI SALUTE E  SICUREZZA SUL LAVORO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85800" y="1670050"/>
            <a:ext cx="7772400" cy="46355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 anchor="ctr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it-IT" altLang="it-IT" sz="2400" b="1" kern="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DALLA SCUOLA UN LAVORO SICURO</a:t>
            </a:r>
            <a:endParaRPr lang="it-IT" altLang="it-IT" sz="4000" b="1" kern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5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6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457200" y="609600"/>
            <a:ext cx="8229600" cy="51212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sz="200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endParaRPr lang="it-IT" altLang="it-IT" sz="200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buFontTx/>
              <a:buChar char="•"/>
              <a:defRPr/>
            </a:pPr>
            <a:r>
              <a:rPr lang="it-IT" altLang="it-IT" sz="200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000">
                <a:latin typeface="Arial" pitchFamily="34" charset="0"/>
                <a:cs typeface="Arial" pitchFamily="34" charset="0"/>
              </a:rPr>
              <a:t>TUTTE LE </a:t>
            </a:r>
            <a:r>
              <a:rPr lang="it-IT" altLang="it-IT" sz="2000">
                <a:latin typeface="Arial" pitchFamily="34" charset="0"/>
                <a:cs typeface="Arial" pitchFamily="34" charset="0"/>
                <a:hlinkClick r:id="" action="ppaction://noaction"/>
              </a:rPr>
              <a:t>PRESCRIZIONI</a:t>
            </a:r>
            <a:r>
              <a:rPr lang="it-IT" altLang="it-IT" sz="2000">
                <a:latin typeface="Arial" pitchFamily="34" charset="0"/>
                <a:cs typeface="Arial" pitchFamily="34" charset="0"/>
              </a:rPr>
              <a:t>  E I </a:t>
            </a:r>
            <a:r>
              <a:rPr lang="it-IT" altLang="it-IT" sz="2000">
                <a:latin typeface="Arial" pitchFamily="34" charset="0"/>
                <a:cs typeface="Arial" pitchFamily="34" charset="0"/>
                <a:hlinkClick r:id="" action="ppaction://noaction"/>
              </a:rPr>
              <a:t>DIVIETI </a:t>
            </a:r>
            <a:r>
              <a:rPr lang="it-IT" altLang="it-IT" sz="2000">
                <a:latin typeface="Arial" pitchFamily="34" charset="0"/>
                <a:cs typeface="Arial" pitchFamily="34" charset="0"/>
              </a:rPr>
              <a:t>DEVONO  ESSERE </a:t>
            </a:r>
          </a:p>
          <a:p>
            <a:pPr>
              <a:buClr>
                <a:schemeClr val="tx1"/>
              </a:buClr>
              <a:defRPr/>
            </a:pPr>
            <a:r>
              <a:rPr lang="it-IT" altLang="it-IT" sz="2000">
                <a:latin typeface="Arial" pitchFamily="34" charset="0"/>
                <a:cs typeface="Arial" pitchFamily="34" charset="0"/>
              </a:rPr>
              <a:t>   RICHIAMATI TRAMITE APPOSITA SEGNALETICA </a:t>
            </a:r>
          </a:p>
          <a:p>
            <a:pPr>
              <a:defRPr/>
            </a:pPr>
            <a:endParaRPr lang="it-IT" altLang="it-IT" sz="200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•"/>
              <a:defRPr/>
            </a:pPr>
            <a:r>
              <a:rPr lang="it-IT" altLang="it-IT" sz="2000">
                <a:latin typeface="Arial" pitchFamily="34" charset="0"/>
                <a:cs typeface="Arial" pitchFamily="34" charset="0"/>
              </a:rPr>
              <a:t> OVE NECESSARIO DEVONO ESSERE PREDISPOSTI APPOSITI </a:t>
            </a:r>
          </a:p>
          <a:p>
            <a:pPr>
              <a:defRPr/>
            </a:pPr>
            <a:r>
              <a:rPr lang="it-IT" altLang="it-IT" sz="2000">
                <a:latin typeface="Arial" pitchFamily="34" charset="0"/>
                <a:cs typeface="Arial" pitchFamily="34" charset="0"/>
              </a:rPr>
              <a:t>  CARTELLI DI </a:t>
            </a:r>
            <a:r>
              <a:rPr lang="it-IT" altLang="it-IT" sz="2000">
                <a:latin typeface="Arial" pitchFamily="34" charset="0"/>
                <a:cs typeface="Arial" pitchFamily="34" charset="0"/>
                <a:hlinkClick r:id="" action="ppaction://noaction"/>
              </a:rPr>
              <a:t>AVVERTIMENTO</a:t>
            </a:r>
            <a:r>
              <a:rPr lang="it-IT" altLang="it-IT" sz="200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endParaRPr lang="it-IT" altLang="it-IT" sz="200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•"/>
              <a:defRPr/>
            </a:pPr>
            <a:r>
              <a:rPr lang="it-IT" altLang="it-IT" sz="2000">
                <a:latin typeface="Arial" pitchFamily="34" charset="0"/>
                <a:cs typeface="Arial" pitchFamily="34" charset="0"/>
              </a:rPr>
              <a:t> LA SEGNALETICA DEVE ESSERE CONFORME A PRECISE  </a:t>
            </a:r>
          </a:p>
          <a:p>
            <a:pPr>
              <a:defRPr/>
            </a:pPr>
            <a:r>
              <a:rPr lang="it-IT" altLang="it-IT" sz="2000">
                <a:latin typeface="Arial" pitchFamily="34" charset="0"/>
                <a:cs typeface="Arial" pitchFamily="34" charset="0"/>
              </a:rPr>
              <a:t>  DISPOSIZIONI DI LEGGE </a:t>
            </a:r>
          </a:p>
          <a:p>
            <a:pPr>
              <a:defRPr/>
            </a:pPr>
            <a:endParaRPr lang="it-IT" altLang="it-IT" sz="200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•"/>
              <a:defRPr/>
            </a:pPr>
            <a:r>
              <a:rPr lang="it-IT" altLang="it-IT" sz="2000">
                <a:latin typeface="Arial" pitchFamily="34" charset="0"/>
                <a:cs typeface="Arial" pitchFamily="34" charset="0"/>
              </a:rPr>
              <a:t> LA SEGNALETICA NON DEVE GENERARE EQUIVOCI </a:t>
            </a:r>
          </a:p>
          <a:p>
            <a:pPr>
              <a:buFontTx/>
              <a:buChar char="•"/>
              <a:defRPr/>
            </a:pPr>
            <a:endParaRPr lang="it-IT" altLang="it-IT" sz="200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•"/>
              <a:defRPr/>
            </a:pPr>
            <a:r>
              <a:rPr lang="it-IT" altLang="it-IT" sz="2000">
                <a:latin typeface="Arial" pitchFamily="34" charset="0"/>
                <a:cs typeface="Arial" pitchFamily="34" charset="0"/>
              </a:rPr>
              <a:t> LE DIMENSIONI DELLA SEGNALETICA DEVONO ESSERE </a:t>
            </a:r>
          </a:p>
          <a:p>
            <a:pPr>
              <a:defRPr/>
            </a:pPr>
            <a:r>
              <a:rPr lang="it-IT" altLang="it-IT" sz="2000">
                <a:latin typeface="Arial" pitchFamily="34" charset="0"/>
                <a:cs typeface="Arial" pitchFamily="34" charset="0"/>
              </a:rPr>
              <a:t>  PROPORZIONATE ALLA DISTANZA DA CUI DEVONO ESSERE </a:t>
            </a:r>
          </a:p>
          <a:p>
            <a:pPr>
              <a:defRPr/>
            </a:pPr>
            <a:r>
              <a:rPr lang="it-IT" altLang="it-IT" sz="2000">
                <a:latin typeface="Arial" pitchFamily="34" charset="0"/>
                <a:cs typeface="Arial" pitchFamily="34" charset="0"/>
              </a:rPr>
              <a:t>  PERCEPITI I MESSAGGI</a:t>
            </a:r>
          </a:p>
          <a:p>
            <a:pPr>
              <a:buFontTx/>
              <a:buChar char="•"/>
              <a:defRPr/>
            </a:pPr>
            <a:endParaRPr lang="it-IT" altLang="it-IT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3886200" cy="609600"/>
          </a:xfrm>
          <a:solidFill>
            <a:srgbClr val="FFFF99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it-IT" altLang="it-IT" sz="3200" b="1" smtClean="0">
                <a:latin typeface="Arial" pitchFamily="34" charset="0"/>
              </a:rPr>
              <a:t>D.Lgs. 81/08 tit.V</a:t>
            </a:r>
          </a:p>
        </p:txBody>
      </p:sp>
      <p:sp>
        <p:nvSpPr>
          <p:cNvPr id="4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5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6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8229600" cy="567055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000">
                <a:solidFill>
                  <a:srgbClr val="FFFF00"/>
                </a:solidFill>
                <a:cs typeface="Arial" pitchFamily="34" charset="0"/>
              </a:rPr>
              <a:t> </a:t>
            </a:r>
          </a:p>
          <a:p>
            <a:pPr>
              <a:buClr>
                <a:schemeClr val="tx1"/>
              </a:buClr>
              <a:buFontTx/>
              <a:buChar char="•"/>
              <a:defRPr/>
            </a:pPr>
            <a:r>
              <a:rPr lang="it-IT" sz="200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it-IT" sz="2000">
                <a:cs typeface="Arial" pitchFamily="34" charset="0"/>
              </a:rPr>
              <a:t>TUTTE LE ATTREZZATURE  </a:t>
            </a:r>
            <a:r>
              <a:rPr lang="it-IT" sz="2000" u="sng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  <a:hlinkClick r:id="" action="ppaction://noaction"/>
              </a:rPr>
              <a:t>ANTINCENDIO</a:t>
            </a:r>
            <a:r>
              <a:rPr lang="it-IT" sz="2000">
                <a:cs typeface="Arial" pitchFamily="34" charset="0"/>
              </a:rPr>
              <a:t> PRESENTI DEVONO </a:t>
            </a:r>
          </a:p>
          <a:p>
            <a:pPr>
              <a:defRPr/>
            </a:pPr>
            <a:r>
              <a:rPr lang="it-IT" sz="2000">
                <a:cs typeface="Arial" pitchFamily="34" charset="0"/>
              </a:rPr>
              <a:t>   ESSERE SEGNALATE CON APPOSITI CARTELLI</a:t>
            </a:r>
          </a:p>
          <a:p>
            <a:pPr>
              <a:defRPr/>
            </a:pPr>
            <a:endParaRPr lang="it-IT" sz="2000">
              <a:cs typeface="Arial" pitchFamily="34" charset="0"/>
            </a:endParaRPr>
          </a:p>
          <a:p>
            <a:pPr>
              <a:buFontTx/>
              <a:buChar char="•"/>
              <a:defRPr/>
            </a:pPr>
            <a:r>
              <a:rPr lang="it-IT" sz="2000">
                <a:cs typeface="Arial" pitchFamily="34" charset="0"/>
              </a:rPr>
              <a:t> I PERCORSI INDIVIDUATI PER GLI </a:t>
            </a:r>
            <a:r>
              <a:rPr lang="it-IT" sz="2000" u="sng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  <a:hlinkClick r:id="" action="ppaction://noaction"/>
              </a:rPr>
              <a:t>ESODI E L’EVACUAZIONE</a:t>
            </a:r>
            <a:r>
              <a:rPr lang="it-IT" sz="2000">
                <a:cs typeface="Arial" pitchFamily="34" charset="0"/>
                <a:hlinkClick r:id="" action="ppaction://noaction"/>
              </a:rPr>
              <a:t> </a:t>
            </a:r>
            <a:endParaRPr lang="it-IT" sz="2000">
              <a:cs typeface="Arial" pitchFamily="34" charset="0"/>
            </a:endParaRPr>
          </a:p>
          <a:p>
            <a:pPr>
              <a:defRPr/>
            </a:pPr>
            <a:r>
              <a:rPr lang="it-IT" sz="2000">
                <a:cs typeface="Arial" pitchFamily="34" charset="0"/>
              </a:rPr>
              <a:t>  DEVONO ESSERE SEGNALATI IDONEAMENTE</a:t>
            </a:r>
          </a:p>
          <a:p>
            <a:pPr>
              <a:defRPr/>
            </a:pPr>
            <a:endParaRPr lang="it-IT" sz="2000">
              <a:cs typeface="Arial" pitchFamily="34" charset="0"/>
            </a:endParaRPr>
          </a:p>
          <a:p>
            <a:pPr>
              <a:buFontTx/>
              <a:buChar char="•"/>
              <a:defRPr/>
            </a:pPr>
            <a:r>
              <a:rPr lang="it-IT" sz="2000">
                <a:cs typeface="Arial" pitchFamily="34" charset="0"/>
              </a:rPr>
              <a:t> TUTTE LE </a:t>
            </a:r>
            <a:r>
              <a:rPr lang="it-IT" sz="2000" u="sng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  <a:hlinkClick r:id="" action="ppaction://noaction"/>
              </a:rPr>
              <a:t>USCITE DI SICUREZZA</a:t>
            </a:r>
            <a:r>
              <a:rPr lang="it-IT" sz="2000">
                <a:cs typeface="Arial" pitchFamily="34" charset="0"/>
                <a:hlinkClick r:id="" action="ppaction://noaction"/>
              </a:rPr>
              <a:t> </a:t>
            </a:r>
            <a:r>
              <a:rPr lang="it-IT" sz="2000">
                <a:cs typeface="Arial" pitchFamily="34" charset="0"/>
              </a:rPr>
              <a:t>DEVONO ESSERE </a:t>
            </a:r>
          </a:p>
          <a:p>
            <a:pPr>
              <a:defRPr/>
            </a:pPr>
            <a:r>
              <a:rPr lang="it-IT" sz="2000">
                <a:cs typeface="Arial" pitchFamily="34" charset="0"/>
              </a:rPr>
              <a:t>  INDIVIDUATE TRAMITE APPOSITE SEGNALAZIONI</a:t>
            </a:r>
          </a:p>
          <a:p>
            <a:pPr>
              <a:defRPr/>
            </a:pPr>
            <a:endParaRPr lang="it-IT" sz="2000">
              <a:cs typeface="Arial" pitchFamily="34" charset="0"/>
            </a:endParaRPr>
          </a:p>
          <a:p>
            <a:pPr>
              <a:buFontTx/>
              <a:buChar char="•"/>
              <a:defRPr/>
            </a:pPr>
            <a:r>
              <a:rPr lang="it-IT" sz="2000">
                <a:cs typeface="Arial" pitchFamily="34" charset="0"/>
              </a:rPr>
              <a:t> NEI LOCALI  O ATTIVITA’ OVE NECESSITANO VANNO INDICATI I </a:t>
            </a:r>
          </a:p>
          <a:p>
            <a:pPr>
              <a:defRPr/>
            </a:pPr>
            <a:r>
              <a:rPr lang="it-IT" sz="2000">
                <a:cs typeface="Arial" pitchFamily="34" charset="0"/>
              </a:rPr>
              <a:t>  </a:t>
            </a:r>
            <a:r>
              <a:rPr lang="it-IT" sz="2000" u="sng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  <a:hlinkClick r:id="" action="ppaction://noaction"/>
              </a:rPr>
              <a:t>DISPOSITIVI DI PROTEZIONE</a:t>
            </a:r>
            <a:r>
              <a:rPr lang="it-IT" sz="2000">
                <a:cs typeface="Arial" pitchFamily="34" charset="0"/>
                <a:hlinkClick r:id="" action="ppaction://noaction"/>
              </a:rPr>
              <a:t> </a:t>
            </a:r>
            <a:r>
              <a:rPr lang="it-IT" sz="2000">
                <a:cs typeface="Arial" pitchFamily="34" charset="0"/>
              </a:rPr>
              <a:t>DA ADOTTARE</a:t>
            </a:r>
          </a:p>
          <a:p>
            <a:pPr>
              <a:defRPr/>
            </a:pPr>
            <a:endParaRPr lang="it-IT" sz="2000">
              <a:cs typeface="Arial" pitchFamily="34" charset="0"/>
            </a:endParaRPr>
          </a:p>
          <a:p>
            <a:pPr>
              <a:buFontTx/>
              <a:buChar char="•"/>
              <a:defRPr/>
            </a:pPr>
            <a:r>
              <a:rPr lang="it-IT" sz="2000">
                <a:cs typeface="Arial" pitchFamily="34" charset="0"/>
              </a:rPr>
              <a:t> DEVE ESSERE INDICATO </a:t>
            </a:r>
            <a:r>
              <a:rPr lang="it-IT" sz="2000" u="sng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L’ INTERRUTTORE GENERALE</a:t>
            </a:r>
            <a:r>
              <a:rPr lang="it-IT" sz="2000"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it-IT" sz="2000">
                <a:cs typeface="Arial" pitchFamily="34" charset="0"/>
              </a:rPr>
              <a:t>  DELL’ALIMENTAZIONE ELETTRICA</a:t>
            </a:r>
          </a:p>
          <a:p>
            <a:pPr>
              <a:defRPr/>
            </a:pPr>
            <a:endParaRPr lang="it-IT" sz="2000">
              <a:cs typeface="Arial" pitchFamily="34" charset="0"/>
            </a:endParaRPr>
          </a:p>
          <a:p>
            <a:pPr>
              <a:buFontTx/>
              <a:buChar char="•"/>
              <a:defRPr/>
            </a:pPr>
            <a:r>
              <a:rPr lang="it-IT" sz="2000">
                <a:cs typeface="Arial" pitchFamily="34" charset="0"/>
              </a:rPr>
              <a:t> DEVE ESSERE SEGNALATA L’UBICAZIONE DELLA </a:t>
            </a:r>
            <a:r>
              <a:rPr lang="it-IT" sz="2000" u="sng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  <a:hlinkClick r:id="" action="ppaction://noaction"/>
              </a:rPr>
              <a:t>CASSETTA  </a:t>
            </a:r>
          </a:p>
          <a:p>
            <a:pPr>
              <a:defRPr/>
            </a:pPr>
            <a:r>
              <a:rPr lang="it-IT" sz="200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  <a:hlinkClick r:id="" action="ppaction://noaction"/>
              </a:rPr>
              <a:t>  </a:t>
            </a:r>
            <a:r>
              <a:rPr lang="it-IT" sz="2000" u="sng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  <a:hlinkClick r:id="" action="ppaction://noaction"/>
              </a:rPr>
              <a:t>DI PRONTO SOCCORSO</a:t>
            </a:r>
            <a:endParaRPr lang="it-IT" sz="2000" u="sng">
              <a:effectLst>
                <a:outerShdw blurRad="38100" dist="38100" dir="2700000" algn="tl">
                  <a:srgbClr val="FFFFFF"/>
                </a:outerShdw>
              </a:effectLst>
              <a:cs typeface="Arial" pitchFamily="34" charset="0"/>
            </a:endParaRPr>
          </a:p>
          <a:p>
            <a:pPr>
              <a:defRPr/>
            </a:pPr>
            <a:endParaRPr lang="it-IT" sz="600" u="sng">
              <a:effectLst>
                <a:outerShdw blurRad="38100" dist="38100" dir="2700000" algn="tl">
                  <a:srgbClr val="FFFFFF"/>
                </a:outerShdw>
              </a:effectLst>
              <a:cs typeface="Arial" pitchFamily="34" charset="0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6096000" cy="533400"/>
          </a:xfrm>
          <a:solidFill>
            <a:srgbClr val="FFFF99"/>
          </a:solidFill>
          <a:ln w="12700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 defTabSz="762000">
              <a:defRPr/>
            </a:pPr>
            <a:r>
              <a:rPr lang="it-IT" altLang="it-IT" sz="3200" b="1" smtClean="0">
                <a:latin typeface="Arial" pitchFamily="34" charset="0"/>
              </a:rPr>
              <a:t>SEGNALETICA GENERALE</a:t>
            </a:r>
          </a:p>
        </p:txBody>
      </p:sp>
      <p:sp>
        <p:nvSpPr>
          <p:cNvPr id="4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5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6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362200" y="4868863"/>
            <a:ext cx="2514600" cy="1477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r>
              <a:rPr lang="it-IT" altLang="it-IT">
                <a:latin typeface="Times New Roman" pitchFamily="18" charset="0"/>
              </a:rPr>
              <a:t>VIETATO </a:t>
            </a:r>
          </a:p>
          <a:p>
            <a:pPr algn="r"/>
            <a:r>
              <a:rPr lang="it-IT" altLang="it-IT">
                <a:latin typeface="Times New Roman" pitchFamily="18" charset="0"/>
              </a:rPr>
              <a:t>FUMARE O</a:t>
            </a:r>
          </a:p>
          <a:p>
            <a:pPr algn="r"/>
            <a:r>
              <a:rPr lang="it-IT" altLang="it-IT">
                <a:latin typeface="Times New Roman" pitchFamily="18" charset="0"/>
              </a:rPr>
              <a:t> USARE </a:t>
            </a:r>
          </a:p>
          <a:p>
            <a:pPr algn="r"/>
            <a:r>
              <a:rPr lang="it-IT" altLang="it-IT">
                <a:latin typeface="Times New Roman" pitchFamily="18" charset="0"/>
              </a:rPr>
              <a:t>FIAMME LIBERE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8600" y="4800600"/>
            <a:ext cx="1555750" cy="1739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r>
              <a:rPr lang="it-IT" altLang="it-IT">
                <a:latin typeface="Times New Roman" pitchFamily="18" charset="0"/>
              </a:rPr>
              <a:t>NON</a:t>
            </a:r>
          </a:p>
          <a:p>
            <a:pPr algn="r"/>
            <a:r>
              <a:rPr lang="it-IT" altLang="it-IT">
                <a:latin typeface="Times New Roman" pitchFamily="18" charset="0"/>
              </a:rPr>
              <a:t>TOCCARE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562600" y="4572000"/>
            <a:ext cx="1384300" cy="1739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r>
              <a:rPr lang="it-IT" altLang="it-IT">
                <a:latin typeface="Times New Roman" pitchFamily="18" charset="0"/>
              </a:rPr>
              <a:t>VIETATO</a:t>
            </a:r>
          </a:p>
          <a:p>
            <a:pPr algn="r"/>
            <a:r>
              <a:rPr lang="it-IT" altLang="it-IT">
                <a:latin typeface="Times New Roman" pitchFamily="18" charset="0"/>
              </a:rPr>
              <a:t>AI PEDONI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349500" y="2997200"/>
            <a:ext cx="2514600" cy="1465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r>
              <a:rPr lang="it-IT" altLang="it-IT">
                <a:latin typeface="Times New Roman" pitchFamily="18" charset="0"/>
              </a:rPr>
              <a:t>DIVIETO DI</a:t>
            </a:r>
          </a:p>
          <a:p>
            <a:pPr algn="r"/>
            <a:r>
              <a:rPr lang="it-IT" altLang="it-IT">
                <a:latin typeface="Times New Roman" pitchFamily="18" charset="0"/>
              </a:rPr>
              <a:t>ACCESSO</a:t>
            </a:r>
          </a:p>
          <a:p>
            <a:pPr algn="r"/>
            <a:r>
              <a:rPr lang="it-IT" altLang="it-IT">
                <a:latin typeface="Times New Roman" pitchFamily="18" charset="0"/>
              </a:rPr>
              <a:t>AI NON</a:t>
            </a:r>
          </a:p>
          <a:p>
            <a:pPr algn="r"/>
            <a:r>
              <a:rPr lang="it-IT" altLang="it-IT">
                <a:latin typeface="Times New Roman" pitchFamily="18" charset="0"/>
              </a:rPr>
              <a:t>AUTORIZZATI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638800" y="2743200"/>
            <a:ext cx="3200400" cy="1190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it-IT" altLang="it-IT">
                <a:latin typeface="Times New Roman" pitchFamily="18" charset="0"/>
              </a:rPr>
              <a:t>DIVIETO DI</a:t>
            </a:r>
          </a:p>
          <a:p>
            <a:pPr algn="r"/>
            <a:r>
              <a:rPr lang="it-IT" altLang="it-IT">
                <a:latin typeface="Times New Roman" pitchFamily="18" charset="0"/>
              </a:rPr>
              <a:t>SPEGNERE</a:t>
            </a:r>
          </a:p>
          <a:p>
            <a:pPr algn="r"/>
            <a:r>
              <a:rPr lang="it-IT" altLang="it-IT">
                <a:latin typeface="Times New Roman" pitchFamily="18" charset="0"/>
              </a:rPr>
              <a:t>CON ACQUA</a:t>
            </a:r>
          </a:p>
          <a:p>
            <a:pPr algn="r"/>
            <a:endParaRPr lang="it-IT" altLang="it-IT">
              <a:latin typeface="Times New Roman" pitchFamily="18" charset="0"/>
            </a:endParaRP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228600" y="914400"/>
            <a:ext cx="8610600" cy="1468438"/>
          </a:xfrm>
          <a:prstGeom prst="rect">
            <a:avLst/>
          </a:prstGeom>
          <a:solidFill>
            <a:schemeClr val="bg1"/>
          </a:solidFill>
          <a:ln w="38100">
            <a:solidFill>
              <a:srgbClr val="CC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sz="160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it-IT" altLang="it-IT" sz="2200">
                <a:latin typeface="Arial" pitchFamily="34" charset="0"/>
                <a:cs typeface="Arial" pitchFamily="34" charset="0"/>
              </a:rPr>
              <a:t>I CARTELLI DI </a:t>
            </a:r>
            <a:r>
              <a:rPr lang="it-IT" altLang="it-IT" sz="2200" i="1" u="sng">
                <a:latin typeface="Arial" pitchFamily="34" charset="0"/>
                <a:cs typeface="Arial" pitchFamily="34" charset="0"/>
              </a:rPr>
              <a:t>DIVIETO</a:t>
            </a:r>
            <a:r>
              <a:rPr lang="it-IT" altLang="it-IT" sz="2200">
                <a:latin typeface="Arial" pitchFamily="34" charset="0"/>
                <a:cs typeface="Arial" pitchFamily="34" charset="0"/>
              </a:rPr>
              <a:t> SONO DI FORMA CIRCOLARE CON  PITTOGRAMMI NERI SU FONDO BIANCO E BORDO ROSSO CON STRISCIA TRASVERSALE ROSSA</a:t>
            </a:r>
          </a:p>
        </p:txBody>
      </p:sp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502920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46482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28194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3200400"/>
            <a:ext cx="933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49530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7391400" y="4191000"/>
            <a:ext cx="1416050" cy="1739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r>
              <a:rPr lang="it-IT" altLang="it-IT">
                <a:latin typeface="Times New Roman" pitchFamily="18" charset="0"/>
              </a:rPr>
              <a:t>VIETATO</a:t>
            </a:r>
          </a:p>
          <a:p>
            <a:pPr algn="r"/>
            <a:r>
              <a:rPr lang="it-IT" altLang="it-IT">
                <a:latin typeface="Times New Roman" pitchFamily="18" charset="0"/>
              </a:rPr>
              <a:t>FUMARE</a:t>
            </a:r>
          </a:p>
        </p:txBody>
      </p:sp>
      <p:pic>
        <p:nvPicPr>
          <p:cNvPr id="15374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96200" y="42672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28600" y="2743200"/>
            <a:ext cx="1587500" cy="1739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r>
              <a:rPr lang="it-IT" altLang="it-IT">
                <a:latin typeface="Times New Roman" pitchFamily="18" charset="0"/>
              </a:rPr>
              <a:t>ACQUA NON</a:t>
            </a:r>
          </a:p>
          <a:p>
            <a:pPr algn="r"/>
            <a:r>
              <a:rPr lang="it-IT" altLang="it-IT">
                <a:latin typeface="Times New Roman" pitchFamily="18" charset="0"/>
              </a:rPr>
              <a:t>POTABILE</a:t>
            </a:r>
          </a:p>
        </p:txBody>
      </p:sp>
      <p:pic>
        <p:nvPicPr>
          <p:cNvPr id="15376" name="Picture 1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3400" y="28194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7" name="Rectangle 17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2362200" cy="533400"/>
          </a:xfrm>
          <a:ln w="38100">
            <a:solidFill>
              <a:srgbClr val="CC0000"/>
            </a:solidFill>
          </a:ln>
        </p:spPr>
        <p:txBody>
          <a:bodyPr>
            <a:normAutofit fontScale="90000"/>
          </a:bodyPr>
          <a:lstStyle/>
          <a:p>
            <a:r>
              <a:rPr lang="it-IT" altLang="it-IT" sz="3200" b="1" smtClean="0">
                <a:latin typeface="Arial" charset="0"/>
              </a:rPr>
              <a:t>DIVIETO</a:t>
            </a:r>
          </a:p>
        </p:txBody>
      </p:sp>
      <p:sp>
        <p:nvSpPr>
          <p:cNvPr id="18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9" name="AutoShape 17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20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5053013" y="5157788"/>
            <a:ext cx="30480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r>
              <a:rPr lang="it-IT" altLang="it-IT">
                <a:latin typeface="Times New Roman" pitchFamily="18" charset="0"/>
              </a:rPr>
              <a:t>TENSIONE</a:t>
            </a:r>
          </a:p>
          <a:p>
            <a:pPr algn="r"/>
            <a:r>
              <a:rPr lang="it-IT" altLang="it-IT">
                <a:latin typeface="Times New Roman" pitchFamily="18" charset="0"/>
              </a:rPr>
              <a:t>ELETTRICA </a:t>
            </a:r>
          </a:p>
          <a:p>
            <a:pPr algn="r"/>
            <a:r>
              <a:rPr lang="it-IT" altLang="it-IT">
                <a:latin typeface="Times New Roman" pitchFamily="18" charset="0"/>
              </a:rPr>
              <a:t>PERICOLOSA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57200" y="3048000"/>
            <a:ext cx="35052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r>
              <a:rPr lang="it-IT" altLang="it-IT">
                <a:latin typeface="Times New Roman" pitchFamily="18" charset="0"/>
              </a:rPr>
              <a:t>SOSTANZA </a:t>
            </a:r>
          </a:p>
          <a:p>
            <a:pPr algn="r"/>
            <a:r>
              <a:rPr lang="it-IT" altLang="it-IT">
                <a:latin typeface="Times New Roman" pitchFamily="18" charset="0"/>
              </a:rPr>
              <a:t>CORROSIVA</a:t>
            </a:r>
          </a:p>
          <a:p>
            <a:pPr algn="r"/>
            <a:endParaRPr lang="it-IT" altLang="it-IT">
              <a:latin typeface="Times New Roman" pitchFamily="18" charset="0"/>
            </a:endParaRP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6934200" y="2870200"/>
            <a:ext cx="1854200" cy="1739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r>
              <a:rPr lang="it-IT" altLang="it-IT">
                <a:latin typeface="Times New Roman" pitchFamily="18" charset="0"/>
              </a:rPr>
              <a:t>RISCHIO</a:t>
            </a:r>
          </a:p>
          <a:p>
            <a:pPr algn="r"/>
            <a:r>
              <a:rPr lang="it-IT" altLang="it-IT">
                <a:latin typeface="Times New Roman" pitchFamily="18" charset="0"/>
              </a:rPr>
              <a:t>DI  INCIAMPO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4495800" y="2895600"/>
            <a:ext cx="1924050" cy="1739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r>
              <a:rPr lang="it-IT" altLang="it-IT">
                <a:latin typeface="Times New Roman" pitchFamily="18" charset="0"/>
              </a:rPr>
              <a:t>RISCHIO</a:t>
            </a:r>
          </a:p>
          <a:p>
            <a:pPr algn="r"/>
            <a:r>
              <a:rPr lang="it-IT" altLang="it-IT">
                <a:latin typeface="Times New Roman" pitchFamily="18" charset="0"/>
              </a:rPr>
              <a:t>BIOLOGICO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2206625" y="4495800"/>
            <a:ext cx="1774825" cy="1754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r>
              <a:rPr lang="it-IT" altLang="it-IT">
                <a:latin typeface="Times New Roman" pitchFamily="18" charset="0"/>
              </a:rPr>
              <a:t>SOSTANZA </a:t>
            </a:r>
          </a:p>
          <a:p>
            <a:pPr algn="r"/>
            <a:r>
              <a:rPr lang="it-IT" altLang="it-IT">
                <a:latin typeface="Times New Roman" pitchFamily="18" charset="0"/>
              </a:rPr>
              <a:t>COMBURENTE</a:t>
            </a:r>
          </a:p>
        </p:txBody>
      </p:sp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457200" y="4495800"/>
            <a:ext cx="1447800" cy="1739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r>
              <a:rPr lang="it-IT" altLang="it-IT">
                <a:latin typeface="Times New Roman" pitchFamily="18" charset="0"/>
              </a:rPr>
              <a:t>SOSTANZA </a:t>
            </a:r>
          </a:p>
          <a:p>
            <a:pPr algn="r"/>
            <a:r>
              <a:rPr lang="it-IT" altLang="it-IT">
                <a:latin typeface="Times New Roman" pitchFamily="18" charset="0"/>
              </a:rPr>
              <a:t>VELENOSA</a:t>
            </a: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228600" y="1143000"/>
            <a:ext cx="8610600" cy="146843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it-IT" altLang="it-IT" sz="160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it-IT" altLang="it-IT" sz="2200">
                <a:latin typeface="Arial" pitchFamily="34" charset="0"/>
                <a:cs typeface="Arial" pitchFamily="34" charset="0"/>
              </a:rPr>
              <a:t>I CARTELLI DI </a:t>
            </a:r>
            <a:r>
              <a:rPr lang="it-IT" altLang="it-IT" sz="2200" i="1" u="sng">
                <a:latin typeface="Arial" pitchFamily="34" charset="0"/>
                <a:cs typeface="Arial" pitchFamily="34" charset="0"/>
              </a:rPr>
              <a:t>AVVERTIMENTO</a:t>
            </a:r>
            <a:r>
              <a:rPr lang="it-IT" altLang="it-IT" sz="2200">
                <a:latin typeface="Arial" pitchFamily="34" charset="0"/>
                <a:cs typeface="Arial" pitchFamily="34" charset="0"/>
              </a:rPr>
              <a:t> SONO DI FORMA TRIANGOLARE CON PITTOGRAMMI NERI SU FONDO GIALLO E BORDO NERO   </a:t>
            </a:r>
          </a:p>
        </p:txBody>
      </p:sp>
      <p:pic>
        <p:nvPicPr>
          <p:cNvPr id="1034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564063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4637088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30480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12"/>
          <p:cNvGraphicFramePr>
            <a:graphicFrameLocks noChangeAspect="1"/>
          </p:cNvGraphicFramePr>
          <p:nvPr/>
        </p:nvGraphicFramePr>
        <p:xfrm>
          <a:off x="7315200" y="3124200"/>
          <a:ext cx="942975" cy="942975"/>
        </p:xfrm>
        <a:graphic>
          <a:graphicData uri="http://schemas.openxmlformats.org/presentationml/2006/ole">
            <p:oleObj spid="_x0000_s1027" r:id="rId7" imgW="943356" imgH="943356" progId="Word.Picture.8">
              <p:embed/>
            </p:oleObj>
          </a:graphicData>
        </a:graphic>
      </p:graphicFrame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42988" y="3141663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40350" y="5300663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9663" name="Text Box 15"/>
          <p:cNvSpPr txBox="1">
            <a:spLocks noGrp="1" noChangeArrowheads="1"/>
          </p:cNvSpPr>
          <p:nvPr>
            <p:ph type="title"/>
          </p:nvPr>
        </p:nvSpPr>
        <p:spPr>
          <a:xfrm>
            <a:off x="228600" y="228600"/>
            <a:ext cx="4343400" cy="762000"/>
          </a:xfr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it-IT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AVVERTIMENTO</a:t>
            </a:r>
          </a:p>
        </p:txBody>
      </p:sp>
      <p:sp>
        <p:nvSpPr>
          <p:cNvPr id="16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7" name="AutoShape 17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8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940300" y="2667000"/>
            <a:ext cx="32004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r>
              <a:rPr lang="it-IT" altLang="it-IT">
                <a:latin typeface="Times New Roman" pitchFamily="18" charset="0"/>
              </a:rPr>
              <a:t>GUANTI DI </a:t>
            </a:r>
          </a:p>
          <a:p>
            <a:pPr algn="r"/>
            <a:r>
              <a:rPr lang="it-IT" altLang="it-IT">
                <a:latin typeface="Times New Roman" pitchFamily="18" charset="0"/>
              </a:rPr>
              <a:t>PROTEZIONE OBBLIGATORI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63600" y="2667000"/>
            <a:ext cx="31750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r>
              <a:rPr lang="it-IT" altLang="it-IT">
                <a:latin typeface="Times New Roman" pitchFamily="18" charset="0"/>
              </a:rPr>
              <a:t>CALZATURE DI </a:t>
            </a:r>
          </a:p>
          <a:p>
            <a:pPr algn="r"/>
            <a:r>
              <a:rPr lang="it-IT" altLang="it-IT">
                <a:latin typeface="Times New Roman" pitchFamily="18" charset="0"/>
              </a:rPr>
              <a:t>SICUREZZA OBBLIGATORIE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225800" y="4267200"/>
            <a:ext cx="1930400" cy="20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r>
              <a:rPr lang="it-IT" altLang="it-IT">
                <a:latin typeface="Times New Roman" pitchFamily="18" charset="0"/>
              </a:rPr>
              <a:t>PROTEZIONE</a:t>
            </a:r>
          </a:p>
          <a:p>
            <a:pPr algn="ctr"/>
            <a:r>
              <a:rPr lang="it-IT" altLang="it-IT">
                <a:latin typeface="Times New Roman" pitchFamily="18" charset="0"/>
              </a:rPr>
              <a:t>OBBLIGATORIA </a:t>
            </a:r>
          </a:p>
          <a:p>
            <a:pPr algn="ctr"/>
            <a:r>
              <a:rPr lang="it-IT" altLang="it-IT">
                <a:latin typeface="Times New Roman" pitchFamily="18" charset="0"/>
              </a:rPr>
              <a:t>DEGLI OCCHI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04825" y="4267200"/>
            <a:ext cx="2225675" cy="20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r>
              <a:rPr lang="it-IT" altLang="it-IT">
                <a:latin typeface="Times New Roman" pitchFamily="18" charset="0"/>
              </a:rPr>
              <a:t>PROTEZIONE</a:t>
            </a:r>
          </a:p>
          <a:p>
            <a:pPr algn="ctr"/>
            <a:r>
              <a:rPr lang="it-IT" altLang="it-IT">
                <a:latin typeface="Times New Roman" pitchFamily="18" charset="0"/>
              </a:rPr>
              <a:t>OBBLIGATORIA </a:t>
            </a:r>
          </a:p>
          <a:p>
            <a:pPr algn="ctr"/>
            <a:r>
              <a:rPr lang="it-IT" altLang="it-IT">
                <a:latin typeface="Times New Roman" pitchFamily="18" charset="0"/>
              </a:rPr>
              <a:t>VIE RESPIRATORIE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228600" y="1066800"/>
            <a:ext cx="8458200" cy="100647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it-IT" altLang="it-IT" sz="16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it-IT" altLang="it-IT" sz="22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CARTELLI  DI </a:t>
            </a:r>
            <a:r>
              <a:rPr lang="it-IT" altLang="it-IT" sz="2200" i="1" u="sng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PRESCRIZIONE</a:t>
            </a:r>
            <a:r>
              <a:rPr lang="it-IT" altLang="it-IT" sz="22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SONO DI FORMA CIRCOLARE CON  PITTOGRAMMI  BIANCHI  SU  FONDO AZZURRO</a:t>
            </a:r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35400" y="43434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2492375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48300" y="24765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28700" y="44196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816600" y="4267200"/>
            <a:ext cx="1930400" cy="20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r>
              <a:rPr lang="it-IT" altLang="it-IT">
                <a:latin typeface="Times New Roman" pitchFamily="18" charset="0"/>
              </a:rPr>
              <a:t>PROTEZIONE</a:t>
            </a:r>
          </a:p>
          <a:p>
            <a:pPr algn="ctr"/>
            <a:r>
              <a:rPr lang="it-IT" altLang="it-IT">
                <a:latin typeface="Times New Roman" pitchFamily="18" charset="0"/>
              </a:rPr>
              <a:t>OBBLIGATORIA </a:t>
            </a:r>
          </a:p>
          <a:p>
            <a:pPr algn="ctr"/>
            <a:r>
              <a:rPr lang="it-IT" altLang="it-IT">
                <a:latin typeface="Times New Roman" pitchFamily="18" charset="0"/>
              </a:rPr>
              <a:t>DELL’UDITO</a:t>
            </a:r>
          </a:p>
        </p:txBody>
      </p:sp>
      <p:pic>
        <p:nvPicPr>
          <p:cNvPr id="16396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00" y="44196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1709" name="Text Box 13"/>
          <p:cNvSpPr txBox="1">
            <a:spLocks noGrp="1" noChangeArrowheads="1"/>
          </p:cNvSpPr>
          <p:nvPr>
            <p:ph type="title"/>
          </p:nvPr>
        </p:nvSpPr>
        <p:spPr>
          <a:xfrm>
            <a:off x="228600" y="228600"/>
            <a:ext cx="3429000" cy="685800"/>
          </a:xfrm>
          <a:solidFill>
            <a:srgbClr val="0000FF"/>
          </a:solidFill>
        </p:spPr>
        <p:txBody>
          <a:bodyPr/>
          <a:lstStyle/>
          <a:p>
            <a:pPr>
              <a:defRPr/>
            </a:pPr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PRESCRIZIONE</a:t>
            </a:r>
          </a:p>
        </p:txBody>
      </p:sp>
      <p:sp>
        <p:nvSpPr>
          <p:cNvPr id="14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5" name="AutoShape 17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6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810000" y="2971800"/>
            <a:ext cx="2819400" cy="1465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r>
              <a:rPr lang="it-IT" altLang="it-IT">
                <a:latin typeface="Times New Roman" pitchFamily="18" charset="0"/>
              </a:rPr>
              <a:t>DIREZIONE</a:t>
            </a:r>
          </a:p>
          <a:p>
            <a:pPr algn="ctr"/>
            <a:r>
              <a:rPr lang="it-IT" altLang="it-IT">
                <a:latin typeface="Times New Roman" pitchFamily="18" charset="0"/>
              </a:rPr>
              <a:t>DA SEGUIRE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7010400" y="2971800"/>
            <a:ext cx="1752600" cy="1465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r>
              <a:rPr lang="it-IT" altLang="it-IT">
                <a:latin typeface="Times New Roman" pitchFamily="18" charset="0"/>
              </a:rPr>
              <a:t>PRONTO</a:t>
            </a:r>
          </a:p>
          <a:p>
            <a:pPr algn="ctr"/>
            <a:r>
              <a:rPr lang="it-IT" altLang="it-IT">
                <a:latin typeface="Times New Roman" pitchFamily="18" charset="0"/>
              </a:rPr>
              <a:t>SOCCORSO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733800" y="5029200"/>
            <a:ext cx="2819400" cy="1190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r>
              <a:rPr lang="it-IT" altLang="it-IT">
                <a:latin typeface="Times New Roman" pitchFamily="18" charset="0"/>
              </a:rPr>
              <a:t>BARELLA</a:t>
            </a:r>
          </a:p>
          <a:p>
            <a:pPr algn="r"/>
            <a:endParaRPr lang="it-IT" altLang="it-IT">
              <a:latin typeface="Times New Roman" pitchFamily="18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81000" y="5029200"/>
            <a:ext cx="2971800" cy="1190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r>
              <a:rPr lang="it-IT" altLang="it-IT">
                <a:latin typeface="Times New Roman" pitchFamily="18" charset="0"/>
              </a:rPr>
              <a:t>LAVAGGIO</a:t>
            </a:r>
          </a:p>
          <a:p>
            <a:pPr algn="r"/>
            <a:r>
              <a:rPr lang="it-IT" altLang="it-IT">
                <a:latin typeface="Times New Roman" pitchFamily="18" charset="0"/>
              </a:rPr>
              <a:t>PER OCCHI</a:t>
            </a:r>
          </a:p>
          <a:p>
            <a:pPr algn="r"/>
            <a:endParaRPr lang="it-IT" altLang="it-IT">
              <a:latin typeface="Times New Roman" pitchFamily="18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04800" y="2971800"/>
            <a:ext cx="3048000" cy="1465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r>
              <a:rPr lang="it-IT" altLang="it-IT">
                <a:latin typeface="Times New Roman" pitchFamily="18" charset="0"/>
              </a:rPr>
              <a:t>PERCORSO/USCITA</a:t>
            </a:r>
          </a:p>
          <a:p>
            <a:pPr algn="ctr"/>
            <a:r>
              <a:rPr lang="it-IT" altLang="it-IT">
                <a:latin typeface="Times New Roman" pitchFamily="18" charset="0"/>
              </a:rPr>
              <a:t>DI EMERGENZA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228600" y="1066800"/>
            <a:ext cx="8610600" cy="13414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it-IT" altLang="it-IT" sz="16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it-IT" altLang="it-IT" sz="22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CARTELLI DI </a:t>
            </a:r>
            <a:r>
              <a:rPr lang="it-IT" altLang="it-IT" sz="2200" i="1" u="sng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SALVATAGGIO</a:t>
            </a:r>
            <a:r>
              <a:rPr lang="it-IT" altLang="it-IT" sz="22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SONO DI FORMA RETTANGOLARE-QUADRATA CON PITTOGRAMMI BIANCHI SU FONDO VERDE  </a:t>
            </a:r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200400"/>
            <a:ext cx="12382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200400"/>
            <a:ext cx="8572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300355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5092700"/>
            <a:ext cx="9620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" y="5092700"/>
            <a:ext cx="9620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91000" y="30480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2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38800" y="30480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3759" name="Text Box 15"/>
          <p:cNvSpPr txBox="1">
            <a:spLocks noGrp="1" noChangeArrowheads="1"/>
          </p:cNvSpPr>
          <p:nvPr>
            <p:ph type="title"/>
          </p:nvPr>
        </p:nvSpPr>
        <p:spPr>
          <a:xfrm>
            <a:off x="228600" y="228600"/>
            <a:ext cx="3276600" cy="685800"/>
          </a:xfrm>
          <a:solidFill>
            <a:srgbClr val="008000"/>
          </a:solidFill>
        </p:spPr>
        <p:txBody>
          <a:bodyPr/>
          <a:lstStyle/>
          <a:p>
            <a:pPr>
              <a:defRPr/>
            </a:pPr>
            <a:r>
              <a:rPr lang="it-IT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SALVATAGGIO</a:t>
            </a:r>
          </a:p>
        </p:txBody>
      </p:sp>
      <p:sp>
        <p:nvSpPr>
          <p:cNvPr id="16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7" name="AutoShape 17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8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495800" y="4800600"/>
            <a:ext cx="2819400" cy="1465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endParaRPr lang="it-IT" altLang="it-IT">
              <a:latin typeface="Times New Roman" pitchFamily="18" charset="0"/>
            </a:endParaRPr>
          </a:p>
          <a:p>
            <a:pPr algn="r"/>
            <a:r>
              <a:rPr lang="it-IT" altLang="it-IT">
                <a:latin typeface="Times New Roman" pitchFamily="18" charset="0"/>
              </a:rPr>
              <a:t>SCALA</a:t>
            </a:r>
          </a:p>
          <a:p>
            <a:pPr algn="r"/>
            <a:r>
              <a:rPr lang="it-IT" altLang="it-IT">
                <a:latin typeface="Times New Roman" pitchFamily="18" charset="0"/>
              </a:rPr>
              <a:t>ANTINCENDIO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495800" y="2667000"/>
            <a:ext cx="2819400" cy="1739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r>
              <a:rPr lang="it-IT" altLang="it-IT">
                <a:latin typeface="Times New Roman" pitchFamily="18" charset="0"/>
              </a:rPr>
              <a:t>LANCIA</a:t>
            </a:r>
          </a:p>
          <a:p>
            <a:pPr algn="ctr"/>
            <a:r>
              <a:rPr lang="it-IT" altLang="it-IT">
                <a:latin typeface="Times New Roman" pitchFamily="18" charset="0"/>
              </a:rPr>
              <a:t>ANTINCENDIO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85800" y="2895600"/>
            <a:ext cx="2819400" cy="1465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r>
              <a:rPr lang="it-IT" altLang="it-IT">
                <a:latin typeface="Times New Roman" pitchFamily="18" charset="0"/>
              </a:rPr>
              <a:t>ESTINTORE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85800" y="4800600"/>
            <a:ext cx="2819400" cy="1465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endParaRPr lang="it-IT" altLang="it-IT">
              <a:latin typeface="Times New Roman" pitchFamily="18" charset="0"/>
            </a:endParaRPr>
          </a:p>
          <a:p>
            <a:pPr algn="ctr"/>
            <a:r>
              <a:rPr lang="it-IT" altLang="it-IT">
                <a:latin typeface="Times New Roman" pitchFamily="18" charset="0"/>
              </a:rPr>
              <a:t>DIREZIONE</a:t>
            </a:r>
          </a:p>
          <a:p>
            <a:pPr algn="ctr"/>
            <a:r>
              <a:rPr lang="it-IT" altLang="it-IT">
                <a:latin typeface="Times New Roman" pitchFamily="18" charset="0"/>
              </a:rPr>
              <a:t>DA SEGUIRE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8610600" cy="14319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sz="22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it-IT" altLang="it-IT" sz="22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CARTELLI PER </a:t>
            </a:r>
            <a:r>
              <a:rPr lang="it-IT" altLang="it-IT" sz="2200" i="1" u="sng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ATTREZZATURE ANTINCENDIO</a:t>
            </a:r>
            <a:r>
              <a:rPr lang="it-IT" altLang="it-IT" sz="22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SONO DI FORMA RETTANGOLARE-QUADRATA CON PITTOGRAMMI BIANCHI SU FONDO ROSSO  </a:t>
            </a:r>
          </a:p>
        </p:txBody>
      </p:sp>
      <p:pic>
        <p:nvPicPr>
          <p:cNvPr id="18439" name="Picture 7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971800"/>
            <a:ext cx="9620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2819400"/>
            <a:ext cx="9620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48768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48387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53000" y="4953000"/>
            <a:ext cx="9620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5804" name="Text Box 12"/>
          <p:cNvSpPr txBox="1">
            <a:spLocks noGrp="1" noChangeArrowheads="1"/>
          </p:cNvSpPr>
          <p:nvPr>
            <p:ph type="title"/>
          </p:nvPr>
        </p:nvSpPr>
        <p:spPr>
          <a:xfrm>
            <a:off x="228600" y="228600"/>
            <a:ext cx="3657600" cy="609600"/>
          </a:xfrm>
          <a:solidFill>
            <a:srgbClr val="FF0000"/>
          </a:solidFill>
        </p:spPr>
        <p:txBody>
          <a:bodyPr/>
          <a:lstStyle/>
          <a:p>
            <a:pPr>
              <a:defRPr/>
            </a:pPr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ANTINCENDIO</a:t>
            </a:r>
          </a:p>
        </p:txBody>
      </p:sp>
      <p:sp>
        <p:nvSpPr>
          <p:cNvPr id="14" name="AutoShape 17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5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</Words>
  <Application>Microsoft Office PowerPoint</Application>
  <PresentationFormat>Presentazione su schermo (4:3)</PresentationFormat>
  <Paragraphs>207</Paragraphs>
  <Slides>9</Slides>
  <Notes>8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1" baseType="lpstr">
      <vt:lpstr>Tema di Office</vt:lpstr>
      <vt:lpstr>Microsoft Word Picture</vt:lpstr>
      <vt:lpstr>DALLA SCUOLA UN LAVORO SICURO   ”FORMAZIONE SPECIFICA  Salute e Sicurezza  nei Luoghi di Lavoro” 8 ore</vt:lpstr>
      <vt:lpstr>Diapositiva 2</vt:lpstr>
      <vt:lpstr>D.Lgs. 81/08 tit.V</vt:lpstr>
      <vt:lpstr>SEGNALETICA GENERALE</vt:lpstr>
      <vt:lpstr>DIVIETO</vt:lpstr>
      <vt:lpstr>AVVERTIMENTO</vt:lpstr>
      <vt:lpstr>PRESCRIZIONE</vt:lpstr>
      <vt:lpstr>SALVATAGGIO</vt:lpstr>
      <vt:lpstr>ANTINCENDIO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Grossi Paola</dc:creator>
  <cp:lastModifiedBy>a.camagni</cp:lastModifiedBy>
  <cp:revision>3</cp:revision>
  <dcterms:created xsi:type="dcterms:W3CDTF">2022-04-05T06:56:59Z</dcterms:created>
  <dcterms:modified xsi:type="dcterms:W3CDTF">2022-12-22T10:12:46Z</dcterms:modified>
</cp:coreProperties>
</file>