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471F2-873A-413D-98F1-74313A25C887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19B16-6B85-4565-AB87-8AAFD173AFB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5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2A6CCB4E-5F40-413B-BB34-A5F6359234E7}" type="slidenum">
              <a:rPr lang="it-IT" altLang="it-IT" sz="1000" smtClean="0"/>
              <a:pPr>
                <a:spcBef>
                  <a:spcPct val="0"/>
                </a:spcBef>
                <a:defRPr/>
              </a:pPr>
              <a:t>4</a:t>
            </a:fld>
            <a:endParaRPr lang="it-IT" altLang="it-IT" sz="10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7412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0787" cy="384968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783493"/>
            <a:ext cx="7916862" cy="335476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DALLA SCUOLA UN LAVORO SICURO </a:t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b="1" dirty="0" smtClean="0">
                <a:latin typeface="Arial" panose="020B0604020202020204" pitchFamily="34" charset="0"/>
              </a:rPr>
              <a:t>”FORMAZIONE SPECIFICA  </a:t>
            </a:r>
            <a:r>
              <a:rPr lang="it-IT" altLang="it-IT" sz="4000" b="1" dirty="0" smtClean="0">
                <a:latin typeface="Arial" panose="020B0604020202020204" pitchFamily="34" charset="0"/>
              </a:rPr>
              <a:t>Salute e Sicurezza 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nei Luoghi di Lavoro”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8 ore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16013" y="1844675"/>
            <a:ext cx="6761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 b="0">
                <a:latin typeface="Arial" panose="020B0604020202020204" pitchFamily="34" charset="0"/>
              </a:rPr>
              <a:t>Dipartimenti Sanità Pubblica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SERVIZI PREVENZIONE SICUREZZA AMBIENTI DI LAVORO</a:t>
            </a:r>
            <a:endParaRPr lang="it-IT" altLang="it-IT" sz="180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163"/>
            <a:ext cx="588645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211960" y="6309320"/>
            <a:ext cx="10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Rev.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69391771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620713"/>
            <a:ext cx="7848600" cy="461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sz="2400" b="1" dirty="0" smtClean="0">
                <a:solidFill>
                  <a:srgbClr val="000000"/>
                </a:solidFill>
                <a:ea typeface="+mj-ea"/>
                <a:cs typeface="Times New Roman" pitchFamily="18" charset="0"/>
              </a:rPr>
              <a:t>RISCHI PSICOSOCIALI E STRESS</a:t>
            </a:r>
            <a:endParaRPr lang="it-IT" sz="4400" b="1" dirty="0"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2492375"/>
            <a:ext cx="6400800" cy="17668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 err="1">
                <a:cs typeface="+mn-cs"/>
              </a:rPr>
              <a:t>D.Lgs.</a:t>
            </a:r>
            <a:r>
              <a:rPr lang="it-IT" sz="3200" b="1" dirty="0">
                <a:cs typeface="+mn-cs"/>
              </a:rPr>
              <a:t> 81/08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>
                <a:cs typeface="+mn-cs"/>
              </a:rPr>
              <a:t>RISCHI PSICOSOCIALI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it-IT" sz="3200" b="1" dirty="0">
                <a:cs typeface="+mn-cs"/>
              </a:rPr>
              <a:t>STRESS</a:t>
            </a: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9"/>
          <p:cNvSpPr>
            <a:spLocks noChangeArrowheads="1"/>
          </p:cNvSpPr>
          <p:nvPr/>
        </p:nvSpPr>
        <p:spPr bwMode="auto">
          <a:xfrm>
            <a:off x="468313" y="1484313"/>
            <a:ext cx="8351837" cy="1820862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it-IT" altLang="it-IT" sz="1700" b="1"/>
          </a:p>
          <a:p>
            <a:pPr eaLnBrk="0" hangingPunct="0">
              <a:spcBef>
                <a:spcPct val="20000"/>
              </a:spcBef>
            </a:pPr>
            <a:r>
              <a:rPr lang="it-IT" altLang="it-IT" sz="1700" b="1"/>
              <a:t>Un INSIEME di REAZIONI FISICHE ed EMOTIVE DANNOSE che si manifesta quando le RICHIESTE poste dal lavoro NON SONO COMMISURATE ALLE CAPACITÀ, RISORSE O ESIGENZE del lavoratore</a:t>
            </a:r>
          </a:p>
          <a:p>
            <a:pPr eaLnBrk="0" hangingPunct="0">
              <a:spcBef>
                <a:spcPct val="20000"/>
              </a:spcBef>
            </a:pPr>
            <a:endParaRPr lang="it-IT" altLang="it-IT" sz="1700" b="1"/>
          </a:p>
          <a:p>
            <a:pPr eaLnBrk="0" hangingPunct="0">
              <a:spcBef>
                <a:spcPct val="20000"/>
              </a:spcBef>
            </a:pPr>
            <a:endParaRPr lang="it-IT" altLang="it-IT" sz="1700" b="1"/>
          </a:p>
        </p:txBody>
      </p:sp>
      <p:sp>
        <p:nvSpPr>
          <p:cNvPr id="54275" name="Text Box 1031"/>
          <p:cNvSpPr txBox="1">
            <a:spLocks noChangeArrowheads="1"/>
          </p:cNvSpPr>
          <p:nvPr/>
        </p:nvSpPr>
        <p:spPr bwMode="auto">
          <a:xfrm>
            <a:off x="6156325" y="2852738"/>
            <a:ext cx="2663825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it-IT" altLang="it-IT" sz="2000" b="1">
                <a:latin typeface="Times New Roman" pitchFamily="18" charset="0"/>
              </a:rPr>
              <a:t>NIOSH 1999</a:t>
            </a:r>
            <a:endParaRPr lang="it-IT" altLang="it-IT" sz="2000">
              <a:latin typeface="Times New Roman" pitchFamily="18" charset="0"/>
            </a:endParaRPr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>
          <a:xfrm>
            <a:off x="457200" y="344488"/>
            <a:ext cx="8229600" cy="835025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altLang="it-IT" sz="2400" b="1" dirty="0">
                <a:ea typeface="+mj-ea"/>
                <a:cs typeface="+mj-cs"/>
              </a:rPr>
              <a:t>RISCHIO </a:t>
            </a:r>
            <a:br>
              <a:rPr lang="it-IT" altLang="it-IT" sz="2400" b="1" dirty="0">
                <a:ea typeface="+mj-ea"/>
                <a:cs typeface="+mj-cs"/>
              </a:rPr>
            </a:br>
            <a:r>
              <a:rPr lang="it-IT" altLang="it-IT" sz="2400" b="1" dirty="0">
                <a:ea typeface="+mj-ea"/>
                <a:cs typeface="+mj-cs"/>
              </a:rPr>
              <a:t>DA STRESS </a:t>
            </a:r>
            <a:r>
              <a:rPr lang="it-IT" altLang="it-IT" sz="2400" b="1" dirty="0" smtClean="0">
                <a:ea typeface="+mj-ea"/>
                <a:cs typeface="+mj-cs"/>
              </a:rPr>
              <a:t>LAVORO-CORRELATO</a:t>
            </a:r>
            <a:endParaRPr lang="it-IT" altLang="it-IT" sz="2400" b="1" dirty="0">
              <a:ea typeface="+mj-ea"/>
              <a:cs typeface="+mj-cs"/>
            </a:endParaRPr>
          </a:p>
        </p:txBody>
      </p:sp>
      <p:pic>
        <p:nvPicPr>
          <p:cNvPr id="54277" name="Picture 19" descr="PE0161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52738"/>
            <a:ext cx="40671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9" descr="PE0161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133600"/>
            <a:ext cx="42672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33400" y="1447800"/>
            <a:ext cx="3124200" cy="668338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1700" b="1"/>
              <a:t>ANSIA 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altLang="it-IT" sz="1700" b="1"/>
              <a:t>RESPONSABILITA’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33400" y="2438400"/>
            <a:ext cx="3124200" cy="668338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1700" b="1"/>
              <a:t>RITMI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altLang="it-IT" sz="1700" b="1"/>
              <a:t>ECCESSIVI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33400" y="3505200"/>
            <a:ext cx="3141663" cy="668338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1700" b="1"/>
              <a:t>MONOTONIA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altLang="it-IT" sz="1700" b="1"/>
              <a:t>RIPETITIVITA’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33400" y="4495800"/>
            <a:ext cx="3141663" cy="668338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1700" b="1"/>
              <a:t>TURNI  DI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altLang="it-IT" sz="1700" b="1"/>
              <a:t>LAVORO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562600" y="1752600"/>
            <a:ext cx="3124200" cy="379413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it-IT" altLang="it-IT" i="1"/>
              <a:t> MANSIONI SUPERIORI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5562600" y="2667000"/>
            <a:ext cx="3124200" cy="381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it-IT" altLang="it-IT" i="1"/>
              <a:t>LAVORO A COTTIMO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5562600" y="3810000"/>
            <a:ext cx="3103563" cy="379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it-IT" altLang="it-IT"/>
              <a:t>  </a:t>
            </a:r>
            <a:r>
              <a:rPr lang="it-IT" altLang="it-IT" i="1"/>
              <a:t>CATENA DI MONTAGGIO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5562600" y="4724400"/>
            <a:ext cx="31242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it-IT" altLang="it-IT" i="1"/>
              <a:t>LAVORO NOTTURNO</a:t>
            </a:r>
          </a:p>
        </p:txBody>
      </p:sp>
      <p:sp>
        <p:nvSpPr>
          <p:cNvPr id="8807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344488"/>
            <a:ext cx="8229600" cy="835025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dirty="0" smtClean="0">
                <a:latin typeface="Arial" pitchFamily="34" charset="0"/>
              </a:rPr>
              <a:t>RISCHIO </a:t>
            </a:r>
            <a:br>
              <a:rPr lang="it-IT" altLang="it-IT" sz="2400" b="1" dirty="0" smtClean="0">
                <a:latin typeface="Arial" pitchFamily="34" charset="0"/>
              </a:rPr>
            </a:br>
            <a:r>
              <a:rPr lang="it-IT" altLang="it-IT" sz="2400" b="1" dirty="0" smtClean="0">
                <a:latin typeface="Arial" pitchFamily="34" charset="0"/>
              </a:rPr>
              <a:t>DA STRESS LAVORO-CORRELATO</a:t>
            </a:r>
          </a:p>
        </p:txBody>
      </p:sp>
      <p:sp>
        <p:nvSpPr>
          <p:cNvPr id="55308" name="Rectangle 13"/>
          <p:cNvSpPr>
            <a:spLocks noChangeArrowheads="1"/>
          </p:cNvSpPr>
          <p:nvPr/>
        </p:nvSpPr>
        <p:spPr bwMode="auto">
          <a:xfrm>
            <a:off x="533400" y="5486400"/>
            <a:ext cx="3141663" cy="877888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1700" b="1"/>
              <a:t>PRESSIONE INGIUSTIFICATA DEI SUPERIORI</a:t>
            </a:r>
          </a:p>
        </p:txBody>
      </p:sp>
      <p:sp>
        <p:nvSpPr>
          <p:cNvPr id="88077" name="Rectangle 14"/>
          <p:cNvSpPr>
            <a:spLocks noChangeArrowheads="1"/>
          </p:cNvSpPr>
          <p:nvPr/>
        </p:nvSpPr>
        <p:spPr bwMode="auto">
          <a:xfrm>
            <a:off x="5562600" y="5867400"/>
            <a:ext cx="3124200" cy="379413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it-IT" altLang="it-IT" i="1"/>
              <a:t>MOBBING</a:t>
            </a:r>
          </a:p>
        </p:txBody>
      </p:sp>
      <p:sp>
        <p:nvSpPr>
          <p:cNvPr id="1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5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numero diapositiva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7C9D959-10AA-4A32-8781-B0A10349F0D5}" type="slidenum">
              <a:rPr lang="it-IT" altLang="it-IT" sz="1400">
                <a:latin typeface="Times New Roman" pitchFamily="18" charset="0"/>
              </a:rPr>
              <a:pPr algn="r"/>
              <a:t>5</a:t>
            </a:fld>
            <a:endParaRPr lang="it-IT" altLang="it-IT" sz="1400">
              <a:latin typeface="Times New Roman" pitchFamily="18" charset="0"/>
            </a:endParaRP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1258888" y="260350"/>
            <a:ext cx="6557962" cy="461963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altLang="it-IT" sz="2400" b="1" dirty="0">
                <a:ea typeface="+mj-ea"/>
                <a:cs typeface="+mj-cs"/>
              </a:rPr>
              <a:t>EFFETTI DELLO STRESS SULLE PERSONE</a:t>
            </a:r>
          </a:p>
        </p:txBody>
      </p:sp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684213" y="1341438"/>
            <a:ext cx="8064500" cy="3808412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609600" indent="-609600" eaLnBrk="0" hangingPunct="0">
              <a:spcBef>
                <a:spcPct val="20000"/>
              </a:spcBef>
            </a:pPr>
            <a:endParaRPr lang="it-IT" altLang="it-IT" sz="1700" b="1"/>
          </a:p>
          <a:p>
            <a:pPr marL="609600" indent="-609600" eaLnBrk="0" hangingPunct="0">
              <a:spcBef>
                <a:spcPct val="20000"/>
              </a:spcBef>
            </a:pPr>
            <a:r>
              <a:rPr lang="it-IT" altLang="it-IT" sz="1700" b="1"/>
              <a:t>MANIFESTAZIONI EMOTIVE 		         (ansia, depressione, etc.)</a:t>
            </a:r>
          </a:p>
          <a:p>
            <a:pPr marL="609600" indent="-609600" eaLnBrk="0" hangingPunct="0">
              <a:spcBef>
                <a:spcPct val="20000"/>
              </a:spcBef>
            </a:pPr>
            <a:endParaRPr lang="it-IT" altLang="it-IT" sz="1700" b="1"/>
          </a:p>
          <a:p>
            <a:pPr marL="609600" indent="-609600" eaLnBrk="0" hangingPunct="0">
              <a:spcBef>
                <a:spcPct val="20000"/>
              </a:spcBef>
            </a:pPr>
            <a:r>
              <a:rPr lang="it-IT" altLang="it-IT" sz="1700" b="1"/>
              <a:t>MANIFESTAZIONI COGNITIVE            (deficit memoria, concentrazione, etc.)</a:t>
            </a:r>
          </a:p>
          <a:p>
            <a:pPr marL="609600" indent="-609600" eaLnBrk="0" hangingPunct="0">
              <a:spcBef>
                <a:spcPct val="20000"/>
              </a:spcBef>
            </a:pPr>
            <a:endParaRPr lang="it-IT" altLang="it-IT" sz="1700" b="1"/>
          </a:p>
          <a:p>
            <a:pPr marL="609600" indent="-609600" eaLnBrk="0" hangingPunct="0">
              <a:spcBef>
                <a:spcPct val="20000"/>
              </a:spcBef>
            </a:pPr>
            <a:r>
              <a:rPr lang="it-IT" altLang="it-IT" sz="1700" b="1"/>
              <a:t>MANIFESTAZIONI COMPORTAMENTALI 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it-IT" altLang="it-IT" sz="1700" b="1"/>
              <a:t>(Turbe del comportamento alimentare, alcool, tabacco, psicofarmaci, etc.)</a:t>
            </a:r>
          </a:p>
          <a:p>
            <a:pPr marL="609600" indent="-609600" eaLnBrk="0" hangingPunct="0">
              <a:spcBef>
                <a:spcPct val="20000"/>
              </a:spcBef>
            </a:pPr>
            <a:endParaRPr lang="it-IT" altLang="it-IT" sz="1700" b="1"/>
          </a:p>
          <a:p>
            <a:pPr marL="609600" indent="-609600" eaLnBrk="0" hangingPunct="0">
              <a:spcBef>
                <a:spcPct val="20000"/>
              </a:spcBef>
            </a:pPr>
            <a:r>
              <a:rPr lang="it-IT" altLang="it-IT" sz="1700" b="1"/>
              <a:t>MANIFESTAZIONI FISIOLOGICHE          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it-IT" altLang="it-IT" sz="1700" b="1"/>
              <a:t>(aumento del livello di cortisolo nel sangue)</a:t>
            </a:r>
          </a:p>
          <a:p>
            <a:pPr marL="609600" indent="-609600" eaLnBrk="0" hangingPunct="0">
              <a:spcBef>
                <a:spcPct val="20000"/>
              </a:spcBef>
            </a:pPr>
            <a:endParaRPr lang="it-IT" altLang="it-IT" sz="1700" b="1"/>
          </a:p>
          <a:p>
            <a:pPr marL="609600" indent="-609600" eaLnBrk="0" hangingPunct="0">
              <a:spcBef>
                <a:spcPct val="20000"/>
              </a:spcBef>
            </a:pPr>
            <a:r>
              <a:rPr lang="it-IT" altLang="it-IT" sz="1700" b="1"/>
              <a:t>MANIFESTAZIONI PATOLOGICHE ????</a:t>
            </a:r>
          </a:p>
        </p:txBody>
      </p:sp>
      <p:sp>
        <p:nvSpPr>
          <p:cNvPr id="5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numero diapositiva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8945FD-B1B9-406E-8588-372C1552931E}" type="slidenum">
              <a:rPr lang="it-IT" altLang="it-IT" sz="1400">
                <a:latin typeface="Times New Roman" pitchFamily="18" charset="0"/>
              </a:rPr>
              <a:pPr algn="r"/>
              <a:t>6</a:t>
            </a:fld>
            <a:endParaRPr lang="it-IT" altLang="it-IT" sz="1400">
              <a:latin typeface="Times New Roman" pitchFamily="18" charset="0"/>
            </a:endParaRPr>
          </a:p>
        </p:txBody>
      </p:sp>
      <p:sp>
        <p:nvSpPr>
          <p:cNvPr id="91139" name="Text Box 4"/>
          <p:cNvSpPr txBox="1">
            <a:spLocks noChangeArrowheads="1"/>
          </p:cNvSpPr>
          <p:nvPr/>
        </p:nvSpPr>
        <p:spPr bwMode="auto">
          <a:xfrm>
            <a:off x="1298575" y="549275"/>
            <a:ext cx="6623050" cy="461963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altLang="it-IT" sz="2400" b="1" dirty="0">
                <a:ea typeface="+mj-ea"/>
                <a:cs typeface="+mj-cs"/>
              </a:rPr>
              <a:t>CONSEGUENZE A MEDIO-LUNGO TERMINE</a:t>
            </a: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250825" y="1196975"/>
            <a:ext cx="8785225" cy="4435475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endParaRPr lang="it-IT" altLang="it-IT" sz="1700" b="1"/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DISTURBI CRONICI DEL SONNO (insonnia/ipersonnia, bruxismo, etc.)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MALATTIE CARDIOVASCOLARI 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(cardiopatia ischemica, ipertensione arteriosa, etc.)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MALATTIE GASTROINTESTINALI 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(colon irritabile, ulcera peptica, reflusso GE, etc.)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MALATTIE CUTANEE 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(psoriasi, orticaria, infezioni da herpes virus, dermatiti eczematose, etc.)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DISFUNZIONI ORMONALI (alterazioni mestruali, etc.)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PATOLOGIE IMMUNITARIE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DISORDINI MUSCOLO SCHELETRICI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BURNOUT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1700" b="1"/>
              <a:t>…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endParaRPr lang="it-IT" altLang="it-IT" sz="1700" b="1"/>
          </a:p>
        </p:txBody>
      </p:sp>
      <p:sp>
        <p:nvSpPr>
          <p:cNvPr id="6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Presentazione su schermo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DALLA SCUOLA UN LAVORO SICURO   ”FORMAZIONE SPECIFICA  Salute e Sicurezza  nei Luoghi di Lavoro” 8 ore</vt:lpstr>
      <vt:lpstr>Diapositiva 2</vt:lpstr>
      <vt:lpstr>Diapositiva 3</vt:lpstr>
      <vt:lpstr>RISCHIO  DA STRESS LAVORO-CORRELATO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Grossi Paola</dc:creator>
  <cp:lastModifiedBy>a.camagni</cp:lastModifiedBy>
  <cp:revision>6</cp:revision>
  <dcterms:created xsi:type="dcterms:W3CDTF">2022-04-01T12:51:55Z</dcterms:created>
  <dcterms:modified xsi:type="dcterms:W3CDTF">2022-12-22T10:13:16Z</dcterms:modified>
</cp:coreProperties>
</file>