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30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00796-95C1-42E0-B4B3-DD445954EEDC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5A52B-2FBC-4ECC-B892-0986CA32831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17EAFD-FA9C-4482-AB83-F075D2589A1B}" type="slidenum">
              <a:rPr lang="it-IT" altLang="it-IT" smtClean="0"/>
              <a:pPr>
                <a:defRPr/>
              </a:pPr>
              <a:t>2</a:t>
            </a:fld>
            <a:endParaRPr lang="it-IT" altLang="it-IT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07EA1C-B7FA-456C-A5CF-768B29A929D9}" type="slidenum">
              <a:rPr lang="it-IT" altLang="it-IT" smtClean="0"/>
              <a:pPr>
                <a:defRPr/>
              </a:pPr>
              <a:t>11</a:t>
            </a:fld>
            <a:endParaRPr lang="it-IT" altLang="it-IT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7B8D12-9777-4702-8C3F-B8E3CCA2B1AD}" type="slidenum">
              <a:rPr lang="it-IT" altLang="it-IT" smtClean="0"/>
              <a:pPr>
                <a:defRPr/>
              </a:pPr>
              <a:t>12</a:t>
            </a:fld>
            <a:endParaRPr lang="it-IT" altLang="it-IT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B8E67C-533C-4A3D-9297-BAEC4BD8FDDD}" type="slidenum">
              <a:rPr lang="it-IT" altLang="it-IT" smtClean="0"/>
              <a:pPr>
                <a:defRPr/>
              </a:pPr>
              <a:t>13</a:t>
            </a:fld>
            <a:endParaRPr lang="it-IT" altLang="it-IT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700949-0637-4E98-ADDD-3AB2FAB9CA4F}" type="slidenum">
              <a:rPr lang="it-IT" altLang="it-IT" smtClean="0"/>
              <a:pPr>
                <a:defRPr/>
              </a:pPr>
              <a:t>14</a:t>
            </a:fld>
            <a:endParaRPr lang="it-IT" altLang="it-IT" smtClean="0"/>
          </a:p>
        </p:txBody>
      </p:sp>
      <p:sp>
        <p:nvSpPr>
          <p:cNvPr id="167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E8E7C-A178-499F-BADB-E6BEC9C838C4}" type="slidenum">
              <a:rPr lang="it-IT" altLang="it-IT" smtClean="0"/>
              <a:pPr>
                <a:defRPr/>
              </a:pPr>
              <a:t>15</a:t>
            </a:fld>
            <a:endParaRPr lang="it-IT" altLang="it-IT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4331D-EADA-427A-9E7E-A805B17A23DF}" type="slidenum">
              <a:rPr lang="it-IT" altLang="it-IT" smtClean="0"/>
              <a:pPr>
                <a:defRPr/>
              </a:pPr>
              <a:t>16</a:t>
            </a:fld>
            <a:endParaRPr lang="it-IT" altLang="it-IT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79002B-0499-49CB-92A1-166414368411}" type="slidenum">
              <a:rPr lang="it-IT" altLang="it-IT" smtClean="0"/>
              <a:pPr>
                <a:defRPr/>
              </a:pPr>
              <a:t>17</a:t>
            </a:fld>
            <a:endParaRPr lang="it-IT" altLang="it-IT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A8CC94-EA86-4459-B1E0-D77A177F1848}" type="slidenum">
              <a:rPr lang="it-IT" altLang="it-IT" smtClean="0"/>
              <a:pPr>
                <a:defRPr/>
              </a:pPr>
              <a:t>3</a:t>
            </a:fld>
            <a:endParaRPr lang="it-IT" altLang="it-IT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09DBFC-ED74-4616-B209-ADDECBD218B7}" type="slidenum">
              <a:rPr lang="it-IT" altLang="it-IT" smtClean="0"/>
              <a:pPr>
                <a:defRPr/>
              </a:pPr>
              <a:t>4</a:t>
            </a:fld>
            <a:endParaRPr lang="it-IT" altLang="it-IT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37542F-9E83-4EF9-A56F-29DCFBFB6334}" type="slidenum">
              <a:rPr lang="it-IT" altLang="it-IT" smtClean="0"/>
              <a:pPr>
                <a:defRPr/>
              </a:pPr>
              <a:t>5</a:t>
            </a:fld>
            <a:endParaRPr lang="it-IT" altLang="it-IT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805E7-808B-4D01-AE7F-4DB9228C86F4}" type="slidenum">
              <a:rPr lang="it-IT" altLang="it-IT" smtClean="0"/>
              <a:pPr>
                <a:defRPr/>
              </a:pPr>
              <a:t>6</a:t>
            </a:fld>
            <a:endParaRPr lang="it-IT" altLang="it-IT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0E0EC0-1484-49B0-BFD6-5FBD63D904CE}" type="slidenum">
              <a:rPr lang="it-IT" altLang="it-IT" smtClean="0"/>
              <a:pPr>
                <a:defRPr/>
              </a:pPr>
              <a:t>7</a:t>
            </a:fld>
            <a:endParaRPr lang="it-IT" altLang="it-IT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ADB34D-AC71-4866-B247-1041D1EC1478}" type="slidenum">
              <a:rPr lang="it-IT" altLang="it-IT" smtClean="0"/>
              <a:pPr>
                <a:defRPr/>
              </a:pPr>
              <a:t>8</a:t>
            </a:fld>
            <a:endParaRPr lang="it-IT" altLang="it-IT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60FB6F-5DB4-4E63-BA74-B3E030F5312A}" type="slidenum">
              <a:rPr lang="it-IT" altLang="it-IT" smtClean="0"/>
              <a:pPr>
                <a:defRPr/>
              </a:pPr>
              <a:t>9</a:t>
            </a:fld>
            <a:endParaRPr lang="it-IT" altLang="it-IT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8ACEFC-A529-4F9C-9F23-34F517E52834}" type="slidenum">
              <a:rPr lang="it-IT" altLang="it-IT" smtClean="0"/>
              <a:pPr>
                <a:defRPr/>
              </a:pPr>
              <a:t>10</a:t>
            </a:fld>
            <a:endParaRPr lang="it-IT" altLang="it-IT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http://www.oftal.it/videoterminali_file/W15.gi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139952" y="6237312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Rev. 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860372752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LA POSTAZIONE DI LAVORO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533400" y="990600"/>
            <a:ext cx="8077200" cy="8223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it-IT" altLang="it-IT" sz="2400"/>
              <a:t>LA COLLOCAZIONE CORRETTA IN RELAZIONE ALLE FINESTRE</a:t>
            </a:r>
          </a:p>
        </p:txBody>
      </p:sp>
      <p:pic>
        <p:nvPicPr>
          <p:cNvPr id="17412" name="Picture 7" descr="TENDEvd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5715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5791200" y="2971800"/>
            <a:ext cx="2895600" cy="2667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100"/>
              <a:t>finestratura posta su 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100"/>
              <a:t>1 solo lato: 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100"/>
              <a:t>ottimale se a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100"/>
              <a:t> Nord Est - Nord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100"/>
              <a:t>Nord Ovest</a:t>
            </a:r>
          </a:p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100"/>
              <a:t>dotata di schermatura idonea</a:t>
            </a:r>
            <a:r>
              <a:rPr lang="it-IT" altLang="it-IT" sz="2100">
                <a:cs typeface="Times New Roman" pitchFamily="18" charset="0"/>
              </a:rPr>
              <a:t>  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LA POSTAZIONE DI LAVORO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4724400" cy="15668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 u="sng">
                <a:cs typeface="Times New Roman" pitchFamily="18" charset="0"/>
              </a:rPr>
              <a:t>piano:</a:t>
            </a:r>
            <a:r>
              <a:rPr lang="it-IT" altLang="it-IT" sz="2000">
                <a:cs typeface="Times New Roman" pitchFamily="18" charset="0"/>
              </a:rPr>
              <a:t> ottimale </a:t>
            </a:r>
            <a:r>
              <a:rPr lang="it-IT" altLang="it-IT" sz="2000">
                <a:cs typeface="Times New Roman" pitchFamily="18" charset="0"/>
                <a:sym typeface="Symbol" pitchFamily="18" charset="2"/>
              </a:rPr>
              <a:t></a:t>
            </a:r>
            <a:r>
              <a:rPr lang="it-IT" altLang="it-IT" sz="2000">
                <a:cs typeface="Times New Roman" pitchFamily="18" charset="0"/>
              </a:rPr>
              <a:t> 160 x 90 cm.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 u="sng">
                <a:cs typeface="Times New Roman" pitchFamily="18" charset="0"/>
              </a:rPr>
              <a:t>altezza:</a:t>
            </a:r>
            <a:r>
              <a:rPr lang="it-IT" altLang="it-IT" sz="2000">
                <a:cs typeface="Times New Roman" pitchFamily="18" charset="0"/>
              </a:rPr>
              <a:t> regolabile da 68 </a:t>
            </a:r>
            <a:r>
              <a:rPr lang="it-IT" altLang="it-IT" sz="2000">
                <a:cs typeface="Times New Roman" pitchFamily="18" charset="0"/>
                <a:sym typeface="Symbol" pitchFamily="18" charset="2"/>
              </a:rPr>
              <a:t></a:t>
            </a:r>
            <a:r>
              <a:rPr lang="it-IT" altLang="it-IT" sz="2000">
                <a:cs typeface="Times New Roman" pitchFamily="18" charset="0"/>
              </a:rPr>
              <a:t> 82 cm. in funzione dell’operatore ed inclinabile leggermente in avanti</a:t>
            </a:r>
          </a:p>
        </p:txBody>
      </p:sp>
      <p:pic>
        <p:nvPicPr>
          <p:cNvPr id="18436" name="Picture 7" descr="vdt-spazi tavo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667000"/>
            <a:ext cx="3429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533400" y="914400"/>
            <a:ext cx="80772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it-IT" altLang="it-IT" sz="2400">
                <a:cs typeface="Times New Roman" pitchFamily="18" charset="0"/>
              </a:rPr>
              <a:t>IL TAVOLO DI LAVORO DEVE AVERE: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533400" y="3352800"/>
            <a:ext cx="4724400" cy="29051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 u="sng">
                <a:cs typeface="Times New Roman" pitchFamily="18" charset="0"/>
              </a:rPr>
              <a:t>spazio per le gambe:</a:t>
            </a:r>
            <a:endParaRPr lang="it-IT" altLang="it-IT" sz="2000"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000">
                <a:cs typeface="Times New Roman" pitchFamily="18" charset="0"/>
              </a:rPr>
              <a:t>   larghezza min. = 70 cm.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000">
                <a:cs typeface="Times New Roman" pitchFamily="18" charset="0"/>
              </a:rPr>
              <a:t>   lunghezza min. = 60 cm (ginocchio)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000">
                <a:cs typeface="Times New Roman" pitchFamily="18" charset="0"/>
              </a:rPr>
              <a:t>       “         “    “     = 80 cm (piedi)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 u="sng">
                <a:cs typeface="Times New Roman" pitchFamily="18" charset="0"/>
              </a:rPr>
              <a:t>colore:</a:t>
            </a:r>
            <a:r>
              <a:rPr lang="it-IT" altLang="it-IT" sz="2000">
                <a:cs typeface="Times New Roman" pitchFamily="18" charset="0"/>
              </a:rPr>
              <a:t> toni neutri (attenzione ai riflessi)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1000">
                <a:cs typeface="Times New Roman" pitchFamily="18" charset="0"/>
              </a:rPr>
              <a:t> 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>
                <a:cs typeface="Times New Roman" pitchFamily="18" charset="0"/>
              </a:rPr>
              <a:t>occorre un </a:t>
            </a:r>
            <a:r>
              <a:rPr lang="it-IT" altLang="it-IT" sz="2000" i="1" u="sng">
                <a:cs typeface="Times New Roman" pitchFamily="18" charset="0"/>
              </a:rPr>
              <a:t>canale passacavi</a:t>
            </a:r>
          </a:p>
        </p:txBody>
      </p:sp>
      <p:sp>
        <p:nvSpPr>
          <p:cNvPr id="7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LA POSTAZIONE DI LAVORO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77200" cy="7747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>
                <a:cs typeface="Times New Roman" pitchFamily="18" charset="0"/>
              </a:rPr>
              <a:t> </a:t>
            </a:r>
            <a:r>
              <a:rPr lang="it-IT" altLang="it-IT" sz="2000" i="1" u="sng">
                <a:cs typeface="Times New Roman" pitchFamily="18" charset="0"/>
              </a:rPr>
              <a:t>altezza:</a:t>
            </a:r>
            <a:r>
              <a:rPr lang="it-IT" altLang="it-IT" sz="2000">
                <a:cs typeface="Times New Roman" pitchFamily="18" charset="0"/>
              </a:rPr>
              <a:t> variabile da 42 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</a:t>
            </a:r>
            <a:r>
              <a:rPr lang="it-IT" altLang="it-IT" sz="2000">
                <a:cs typeface="Times New Roman" pitchFamily="18" charset="0"/>
              </a:rPr>
              <a:t> 55 cm. (girevole)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>
                <a:cs typeface="Times New Roman" pitchFamily="18" charset="0"/>
              </a:rPr>
              <a:t> </a:t>
            </a:r>
            <a:r>
              <a:rPr lang="it-IT" altLang="it-IT" sz="2000" i="1" u="sng">
                <a:cs typeface="Times New Roman" pitchFamily="18" charset="0"/>
              </a:rPr>
              <a:t>basamento:</a:t>
            </a:r>
            <a:r>
              <a:rPr lang="it-IT" altLang="it-IT" sz="2000">
                <a:cs typeface="Times New Roman" pitchFamily="18" charset="0"/>
              </a:rPr>
              <a:t> a 5 razze, grande almeno come il piano del sedile</a:t>
            </a:r>
            <a:endParaRPr lang="it-IT" altLang="it-IT" sz="2000"/>
          </a:p>
        </p:txBody>
      </p:sp>
      <p:pic>
        <p:nvPicPr>
          <p:cNvPr id="19460" name="Picture 7" descr="vdt-seduta regolabi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667000"/>
            <a:ext cx="29289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533400" y="838200"/>
            <a:ext cx="80772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it-IT" altLang="it-IT" sz="2400">
                <a:cs typeface="Times New Roman" pitchFamily="18" charset="0"/>
              </a:rPr>
              <a:t>IL SEDILE O SEDIA DEVE AVERE: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33400" y="2362200"/>
            <a:ext cx="4343400" cy="22383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 u="sng">
                <a:cs typeface="Times New Roman" pitchFamily="18" charset="0"/>
              </a:rPr>
              <a:t>piano:</a:t>
            </a:r>
            <a:r>
              <a:rPr lang="it-IT" altLang="it-IT" sz="2000">
                <a:cs typeface="Times New Roman" pitchFamily="18" charset="0"/>
              </a:rPr>
              <a:t> </a:t>
            </a:r>
            <a:r>
              <a:rPr lang="it-IT" altLang="it-IT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it-IT" altLang="it-IT" sz="2000">
                <a:cs typeface="Times New Roman" pitchFamily="18" charset="0"/>
              </a:rPr>
              <a:t> 40x40 cm. concavo, anatomico, soffice e rivestito di materiale traspirante, con bordo arrotondato (compressione dei vasi e dei nervi) e possibilmente inclinabile in avanti (&lt; 2°) e indietro (&lt; 14°)</a:t>
            </a:r>
            <a:endParaRPr lang="it-IT" altLang="it-IT" sz="2000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533400" y="4800600"/>
            <a:ext cx="4343400" cy="18716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 u="sng">
                <a:cs typeface="Times New Roman" pitchFamily="18" charset="0"/>
              </a:rPr>
              <a:t>schienale:</a:t>
            </a:r>
            <a:r>
              <a:rPr lang="it-IT" altLang="it-IT" sz="2000">
                <a:cs typeface="Times New Roman" pitchFamily="18" charset="0"/>
              </a:rPr>
              <a:t> regolabile in altezza e inclinazione con imbottitura lombare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000" i="1" u="sng">
                <a:cs typeface="Times New Roman" pitchFamily="18" charset="0"/>
              </a:rPr>
              <a:t>braccioli</a:t>
            </a:r>
            <a:r>
              <a:rPr lang="it-IT" altLang="it-IT" sz="2000">
                <a:cs typeface="Times New Roman" pitchFamily="18" charset="0"/>
              </a:rPr>
              <a:t>: non indispensabili, comunque corti e chiusi</a:t>
            </a:r>
            <a:endParaRPr lang="it-IT" altLang="it-IT" sz="2000"/>
          </a:p>
        </p:txBody>
      </p:sp>
      <p:sp>
        <p:nvSpPr>
          <p:cNvPr id="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LA POSTAZIONE DI LAVORO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3810000" cy="25146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87325" indent="-187325" algn="just" eaLnBrk="0" hangingPunct="0">
              <a:buFont typeface="Wingdings" pitchFamily="2" charset="2"/>
              <a:buNone/>
            </a:pPr>
            <a:r>
              <a:rPr lang="it-IT" altLang="it-IT" sz="1000">
                <a:cs typeface="Times New Roman" pitchFamily="18" charset="0"/>
              </a:rPr>
              <a:t> </a:t>
            </a:r>
          </a:p>
          <a:p>
            <a:pPr marL="187325" indent="-187325" algn="just" eaLnBrk="0" hangingPunct="0">
              <a:buFont typeface="Wingdings" pitchFamily="2" charset="2"/>
              <a:buChar char="§"/>
            </a:pPr>
            <a:r>
              <a:rPr lang="it-IT" altLang="it-IT" sz="2000" i="1">
                <a:cs typeface="Times New Roman" pitchFamily="18" charset="0"/>
              </a:rPr>
              <a:t>necessario</a:t>
            </a:r>
            <a:r>
              <a:rPr lang="it-IT" altLang="it-IT" sz="2000">
                <a:cs typeface="Times New Roman" pitchFamily="18" charset="0"/>
              </a:rPr>
              <a:t> quando l’altezza minima del tavolo rimane eccessiva </a:t>
            </a:r>
          </a:p>
          <a:p>
            <a:pPr marL="577850" lvl="1" indent="-98425" algn="just" eaLnBrk="0" hangingPunct="0">
              <a:buFont typeface="Wingdings" pitchFamily="2" charset="2"/>
              <a:buChar char="§"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buFont typeface="Wingdings" pitchFamily="2" charset="2"/>
              <a:buChar char="§"/>
            </a:pPr>
            <a:r>
              <a:rPr lang="it-IT" altLang="it-IT" sz="2000">
                <a:cs typeface="Times New Roman" pitchFamily="18" charset="0"/>
              </a:rPr>
              <a:t>dimensioni: 40x30x15 cm</a:t>
            </a:r>
          </a:p>
          <a:p>
            <a:pPr marL="187325" indent="-187325" algn="just" eaLnBrk="0" hangingPunct="0">
              <a:buFont typeface="Wingdings" pitchFamily="2" charset="2"/>
              <a:buNone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buFont typeface="Wingdings" pitchFamily="2" charset="2"/>
              <a:buChar char="§"/>
            </a:pPr>
            <a:r>
              <a:rPr lang="it-IT" altLang="it-IT" sz="2000" i="1">
                <a:cs typeface="Times New Roman" pitchFamily="18" charset="0"/>
              </a:rPr>
              <a:t>inclinazione</a:t>
            </a:r>
            <a:r>
              <a:rPr lang="it-IT" altLang="it-IT" sz="2000">
                <a:cs typeface="Times New Roman" pitchFamily="18" charset="0"/>
              </a:rPr>
              <a:t>: &lt; 20°  </a:t>
            </a:r>
          </a:p>
          <a:p>
            <a:pPr marL="187325" indent="-187325" algn="just" eaLnBrk="0" hangingPunct="0">
              <a:buFont typeface="Wingdings" pitchFamily="2" charset="2"/>
              <a:buNone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buFont typeface="Wingdings" pitchFamily="2" charset="2"/>
              <a:buChar char="§"/>
            </a:pPr>
            <a:r>
              <a:rPr lang="it-IT" altLang="it-IT" sz="2000">
                <a:cs typeface="Times New Roman" pitchFamily="18" charset="0"/>
              </a:rPr>
              <a:t>non deve scivolare</a:t>
            </a:r>
            <a:endParaRPr lang="it-IT" altLang="it-IT" sz="2000"/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838200" y="4267200"/>
            <a:ext cx="3810000" cy="2362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87325" indent="-187325" algn="just" eaLnBrk="0" hangingPunct="0">
              <a:buFont typeface="Wingdings" pitchFamily="2" charset="2"/>
              <a:buNone/>
            </a:pPr>
            <a:r>
              <a:rPr lang="it-IT" altLang="it-IT" sz="1000">
                <a:cs typeface="Times New Roman" pitchFamily="18" charset="0"/>
              </a:rPr>
              <a:t>  </a:t>
            </a:r>
          </a:p>
          <a:p>
            <a:pPr marL="187325" indent="-187325" algn="just" eaLnBrk="0" hangingPunct="0">
              <a:buFont typeface="Wingdings" pitchFamily="2" charset="2"/>
              <a:buChar char="§"/>
            </a:pPr>
            <a:r>
              <a:rPr lang="it-IT" altLang="it-IT" sz="2000">
                <a:cs typeface="Times New Roman" pitchFamily="18" charset="0"/>
              </a:rPr>
              <a:t>utile per la videoscrittura</a:t>
            </a:r>
          </a:p>
          <a:p>
            <a:pPr marL="187325" indent="-187325" algn="just" eaLnBrk="0" hangingPunct="0">
              <a:buFont typeface="Wingdings" pitchFamily="2" charset="2"/>
              <a:buNone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buFont typeface="Wingdings" pitchFamily="2" charset="2"/>
              <a:buChar char="§"/>
            </a:pPr>
            <a:r>
              <a:rPr lang="it-IT" altLang="it-IT" sz="2000">
                <a:cs typeface="Times New Roman" pitchFamily="18" charset="0"/>
              </a:rPr>
              <a:t>inclinabile 30° </a:t>
            </a:r>
            <a:r>
              <a:rPr lang="it-IT" altLang="it-IT" sz="2000">
                <a:cs typeface="Times New Roman" pitchFamily="18" charset="0"/>
                <a:sym typeface="Symbol" pitchFamily="18" charset="2"/>
              </a:rPr>
              <a:t></a:t>
            </a:r>
            <a:r>
              <a:rPr lang="it-IT" altLang="it-IT" sz="2000">
                <a:cs typeface="Times New Roman" pitchFamily="18" charset="0"/>
              </a:rPr>
              <a:t> 70° rispetto al piano</a:t>
            </a:r>
          </a:p>
          <a:p>
            <a:pPr marL="187325" indent="-187325" algn="just" eaLnBrk="0" hangingPunct="0">
              <a:buFont typeface="Wingdings" pitchFamily="2" charset="2"/>
              <a:buNone/>
            </a:pPr>
            <a:endParaRPr lang="it-IT" altLang="it-IT" sz="1000">
              <a:cs typeface="Times New Roman" pitchFamily="18" charset="0"/>
            </a:endParaRPr>
          </a:p>
          <a:p>
            <a:pPr marL="187325" indent="-187325" algn="just" eaLnBrk="0" hangingPunct="0">
              <a:buFont typeface="Wingdings" pitchFamily="2" charset="2"/>
              <a:buChar char="§"/>
            </a:pPr>
            <a:r>
              <a:rPr lang="it-IT" altLang="it-IT" sz="2000">
                <a:cs typeface="Times New Roman" pitchFamily="18" charset="0"/>
              </a:rPr>
              <a:t>posizionato alla stessa distanza dello schermo (accomodamento)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533400" y="914400"/>
            <a:ext cx="22860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it-IT" altLang="it-IT" sz="2400">
                <a:cs typeface="Times New Roman" pitchFamily="18" charset="0"/>
              </a:rPr>
              <a:t>POGGIAPIEDI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533400" y="3886200"/>
            <a:ext cx="32766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it-IT" altLang="it-IT" sz="2400">
                <a:cs typeface="Times New Roman" pitchFamily="18" charset="0"/>
              </a:rPr>
              <a:t> PORTADOCUMENTI </a:t>
            </a:r>
          </a:p>
        </p:txBody>
      </p:sp>
      <p:pic>
        <p:nvPicPr>
          <p:cNvPr id="20487" name="Picture 10" descr="vdt-accesso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09800"/>
            <a:ext cx="365760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8077200" cy="257651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eaLnBrk="0" hangingPunct="0">
              <a:spcBef>
                <a:spcPct val="20000"/>
              </a:spcBef>
            </a:pPr>
            <a:r>
              <a:rPr lang="it-IT" altLang="it-IT" sz="2000"/>
              <a:t>Posizionare il VDT in maniera ottimale per evitare i riflessi e/o sfarfallii dello schermo: </a:t>
            </a: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   oscurare le finestre per migliorare la visibilità ed il contrasto</a:t>
            </a: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   regolare il contrasto e la dimensione dei caratteri in modo ottimale;</a:t>
            </a: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   inclinare il monitor per ridurre i riflessi</a:t>
            </a: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   utilizzare se necessario uno schermo antiriflesso;</a:t>
            </a: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   mantenere pulito il monitor e lo schermo protettivo</a:t>
            </a:r>
            <a:r>
              <a:rPr lang="it-IT" altLang="it-IT" sz="2200"/>
              <a:t>  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REGOLE DI COMPORTAMENTO PER I LAVORATORI  </a:t>
            </a:r>
          </a:p>
        </p:txBody>
      </p:sp>
      <p:pic>
        <p:nvPicPr>
          <p:cNvPr id="21508" name="Picture 7" descr="sicurezza W15 (6 Kb)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95600" y="3733800"/>
            <a:ext cx="31242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1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REGOLE DI COMPORTAMENTO PER I LAVORATORI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077200" cy="24193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Mantenere una posizione corretta regolando la posizione del sedile e/o l’altezza del tavolo di lavoro e/o dello schermo in modo che:</a:t>
            </a: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Gli occhi siano ad una distanza non inferiore a 50-70 cm dal monitor e alla stessa altezza del bordo superiore dello schermo;</a:t>
            </a: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Gli avambracci siano appoggiati al piano di lavoro e i polsi non piegati;</a:t>
            </a: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>
                <a:cs typeface="Times New Roman" pitchFamily="18" charset="0"/>
              </a:rPr>
              <a:t>Angoli dei gomiti, fianchi e gambe superiori a 90° </a:t>
            </a:r>
            <a:endParaRPr lang="it-IT" altLang="it-IT" sz="2000"/>
          </a:p>
        </p:txBody>
      </p:sp>
      <p:pic>
        <p:nvPicPr>
          <p:cNvPr id="22532" name="Picture 7" descr="vdt-seduta corret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581400"/>
            <a:ext cx="31242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533400" y="3505200"/>
            <a:ext cx="4800600" cy="2724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Utilizzare la sedia di lavoro in modo che sia orientata e rivolta verso il video</a:t>
            </a: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I p</a:t>
            </a:r>
            <a:r>
              <a:rPr lang="it-IT" altLang="it-IT" sz="2000">
                <a:cs typeface="Times New Roman" pitchFamily="18" charset="0"/>
              </a:rPr>
              <a:t>iedi devono essere ben poggiati a terra o, solo se necessario, su </a:t>
            </a:r>
            <a:r>
              <a:rPr lang="it-IT" altLang="it-IT" sz="2000"/>
              <a:t>un poggiapiedi </a:t>
            </a: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>
                <a:cs typeface="Times New Roman" pitchFamily="18" charset="0"/>
              </a:rPr>
              <a:t>Mouse il più possibile vicino al corpo </a:t>
            </a: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Richiedere, se necessario, un leggio portadocumenti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W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438400"/>
            <a:ext cx="3733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4800600" cy="510063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Effettuare interruzioni, (cambiamenti di attività) di 15 minuti ogni due ore di attività continuativa al VDT;</a:t>
            </a:r>
          </a:p>
          <a:p>
            <a:pPr marL="187325" indent="-187325" algn="just" eaLnBrk="0" hangingPunct="0">
              <a:spcBef>
                <a:spcPct val="20000"/>
              </a:spcBef>
            </a:pPr>
            <a:endParaRPr lang="it-IT" altLang="it-IT" sz="1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Dopo un uso continuativo del VDT è necessario ripristinare la corretta impostazione della colonna vertebrale con degli opportuni esercizi e movimenti del tronco dorsale, della testa e del collo;</a:t>
            </a:r>
          </a:p>
          <a:p>
            <a:pPr marL="187325" indent="-187325" algn="just" eaLnBrk="0" hangingPunct="0">
              <a:spcBef>
                <a:spcPct val="20000"/>
              </a:spcBef>
            </a:pPr>
            <a:endParaRPr lang="it-IT" altLang="it-IT" sz="1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Non trascurare eventuali riduzioni della capacità visiva segnalandole al medico competente;</a:t>
            </a:r>
          </a:p>
          <a:p>
            <a:pPr marL="187325" indent="-187325" algn="just" eaLnBrk="0" hangingPunct="0">
              <a:spcBef>
                <a:spcPct val="20000"/>
              </a:spcBef>
            </a:pPr>
            <a:endParaRPr lang="it-IT" altLang="it-IT" sz="1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7325" indent="-187325"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Sottoporsi alla visita medica specialistica se prevista</a:t>
            </a: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533400" y="838200"/>
            <a:ext cx="80772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it-IT" altLang="it-IT" sz="2400">
                <a:cs typeface="Times New Roman" pitchFamily="18" charset="0"/>
              </a:rPr>
              <a:t>PER CHI UTILIZZA IL VDT IN MODO SISTEMATICO:</a:t>
            </a:r>
            <a:endParaRPr lang="it-IT" altLang="it-IT" sz="2400"/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533400" y="177800"/>
            <a:ext cx="8077200" cy="469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it-IT" alt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it-IT" altLang="it-IT" sz="2400" b="1" dirty="0">
                <a:ea typeface="+mj-ea"/>
                <a:cs typeface="Times New Roman" pitchFamily="18" charset="0"/>
              </a:rPr>
              <a:t>REGOLE DI COMPORTAMENTO PER I LAVORATORI 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RIASSUMENDO…</a:t>
            </a:r>
          </a:p>
        </p:txBody>
      </p:sp>
      <p:pic>
        <p:nvPicPr>
          <p:cNvPr id="24579" name="Picture 6" descr="POSTAZIONEvdtIDE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14400"/>
            <a:ext cx="60325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609600" y="5181600"/>
            <a:ext cx="8077200" cy="11096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2200"/>
              <a:t>LA POSTAZIONE DI LAVORO </a:t>
            </a:r>
            <a:r>
              <a:rPr lang="it-IT" altLang="it-IT" sz="2200" i="1"/>
              <a:t>“è ottimale” quando è assicurata la flessibilità più ampia possibile in tutte le sue componenti</a:t>
            </a:r>
            <a:r>
              <a:rPr lang="it-IT" altLang="it-IT" sz="2200">
                <a:latin typeface="Times New Roman" pitchFamily="18" charset="0"/>
              </a:rPr>
              <a:t> </a:t>
            </a:r>
          </a:p>
        </p:txBody>
      </p:sp>
      <p:sp>
        <p:nvSpPr>
          <p:cNvPr id="6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90550"/>
            <a:ext cx="7848600" cy="461963"/>
          </a:xfrm>
          <a:solidFill>
            <a:srgbClr val="FFFF99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DALLA SCUOLA UN LAVORO SICURO </a:t>
            </a:r>
            <a:endParaRPr lang="it-IT" altLang="it-IT" b="1" smtClean="0"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2259013"/>
          </a:xfrm>
          <a:solidFill>
            <a:srgbClr val="FFCC99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D.Lgs. 81/08</a:t>
            </a:r>
          </a:p>
          <a:p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TITOLO VII </a:t>
            </a:r>
          </a:p>
          <a:p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ATTREZZATURE MUNITE DI VIDEOTERMINALI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latin typeface="Arial" pitchFamily="34" charset="0"/>
              </a:rPr>
              <a:t>VIDEOTERMINALI</a:t>
            </a:r>
          </a:p>
        </p:txBody>
      </p:sp>
      <p:pic>
        <p:nvPicPr>
          <p:cNvPr id="1024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dt-illuminazione corret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latin typeface="Arial" pitchFamily="34" charset="0"/>
              </a:rPr>
              <a:t>DEFINIZIONI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124200" y="1143000"/>
            <a:ext cx="5486400" cy="21685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2200"/>
              <a:t>VIDEOTERMINALI (VDT):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2200"/>
              <a:t>Le apparecchiature dotate di schermo alfanumerico o grafico costituite da personal computer, sistemi di videoscrittura, di elaborazione dati, di testi o di immagini.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304800" y="4419600"/>
            <a:ext cx="8382000" cy="18700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it-IT" altLang="it-IT" sz="2000"/>
              <a:t>Vengono esclusi da tale ambito:</a:t>
            </a:r>
            <a:endParaRPr lang="it-IT" altLang="it-IT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Le macchine calcolatrici</a:t>
            </a:r>
            <a:endParaRPr lang="it-IT" altLang="it-IT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I sistemi di videoscrittura senza schermo</a:t>
            </a:r>
            <a:endParaRPr lang="it-IT" altLang="it-IT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I sistemi portatili non utilizzati continuativamente nei luoghi di lavoro</a:t>
            </a:r>
            <a:endParaRPr lang="it-IT" altLang="it-IT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>
              <a:spcBef>
                <a:spcPct val="20000"/>
              </a:spcBef>
              <a:buFontTx/>
              <a:buChar char="•"/>
            </a:pPr>
            <a:r>
              <a:rPr lang="it-IT" altLang="it-IT" sz="2000"/>
              <a:t>I pannelli di controllo</a:t>
            </a:r>
            <a:endParaRPr lang="it-IT" altLang="it-IT" sz="2000">
              <a:latin typeface="Times New Roman" pitchFamily="18" charset="0"/>
            </a:endParaRPr>
          </a:p>
        </p:txBody>
      </p:sp>
      <p:pic>
        <p:nvPicPr>
          <p:cNvPr id="11270" name="Picture 9" descr="BS0084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886200"/>
            <a:ext cx="11430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1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latin typeface="Arial" pitchFamily="34" charset="0"/>
              </a:rPr>
              <a:t>DEFINIZIONI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4495800"/>
            <a:ext cx="7848600" cy="177958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just" eaLnBrk="0" hangingPunct="0">
              <a:spcBef>
                <a:spcPct val="20000"/>
              </a:spcBef>
            </a:pPr>
            <a:r>
              <a:rPr lang="it-IT" altLang="it-IT" sz="2200"/>
              <a:t>Il lavoro al videoterminale, di per sé non costituisce un rischio per la salute dell’operatore. È invece la sua utilizzazione in condizioni ambientali e/o organizzative inadeguate che può determinare l’insorgenza di problemi per l’integrità fisica e mentale dell’operatore.</a:t>
            </a:r>
          </a:p>
        </p:txBody>
      </p:sp>
      <p:pic>
        <p:nvPicPr>
          <p:cNvPr id="12292" name="Picture 7" descr="AG0015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438400"/>
            <a:ext cx="20574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33400" y="990600"/>
            <a:ext cx="8153400" cy="1230313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2200"/>
              <a:t>LAVORATORE VIDEOTERMINALISTA: 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2200"/>
              <a:t>colui che utilizza il VDT in modo sistematico o abituale per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2200"/>
              <a:t>20 ore settimanali</a:t>
            </a: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vdt-bruciore occh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657600"/>
            <a:ext cx="2717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latin typeface="Arial" pitchFamily="34" charset="0"/>
              </a:rPr>
              <a:t>DISTURBI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001000" cy="2265363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it-IT" altLang="it-IT" sz="2400"/>
              <a:t>DISTURBI  MUSCOLO-SCHELETRICI</a:t>
            </a:r>
            <a:endParaRPr lang="it-IT" altLang="it-IT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it-IT" altLang="it-IT" sz="2200"/>
              <a:t>Sono legati al mantenimento prolungato e fisso, talvolta non ergonomicamente esatto, della postazione di lavoro.</a:t>
            </a:r>
          </a:p>
          <a:p>
            <a:pPr algn="just" eaLnBrk="0" hangingPunct="0">
              <a:spcBef>
                <a:spcPct val="20000"/>
              </a:spcBef>
            </a:pPr>
            <a:r>
              <a:rPr lang="it-IT" altLang="it-IT" sz="2200"/>
              <a:t>Possono manifestarsi con senso di pesantezza, tensione, indolenzimento, dolore muscolare a: collo, schiena, spalle, braccia, mani</a:t>
            </a:r>
            <a:r>
              <a:rPr lang="it-IT" altLang="it-IT" sz="2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         </a:t>
            </a:r>
            <a:endParaRPr lang="it-IT" altLang="it-IT" sz="220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533400" y="3886200"/>
            <a:ext cx="5029200" cy="1528763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it-IT" altLang="it-IT" sz="2400"/>
              <a:t>DISTURBI  OCULO-VISIVI</a:t>
            </a:r>
            <a:endParaRPr lang="it-IT" altLang="it-IT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it-IT" altLang="it-IT" sz="2200"/>
              <a:t>bruciore, arrossamento, prurito, lacrimazione, visione confusa, fastidio per la luce</a:t>
            </a:r>
            <a:endParaRPr lang="it-IT" altLang="it-IT" sz="22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smtClean="0">
                <a:latin typeface="Arial" pitchFamily="34" charset="0"/>
              </a:rPr>
              <a:t>DISTURBI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86200" y="1143000"/>
            <a:ext cx="4724400" cy="3538538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2400"/>
              <a:t>DISTURBI PSICOLOGICI</a:t>
            </a:r>
            <a:endParaRPr lang="it-IT" altLang="it-IT" sz="2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>
              <a:spcBef>
                <a:spcPct val="20000"/>
              </a:spcBef>
            </a:pPr>
            <a:r>
              <a:rPr lang="it-IT" altLang="it-IT" sz="2200"/>
              <a:t>Questi sono disturbi difficilmente classificabili, in quanto causati normalmente da una non corretta organizzazione del lavoro o dal contenuto intellettuale dell’attività svolta, che possono indurre a fenomeni di ansia, nervosismo, irritabilità, depressione ed alterazione dell’umore</a:t>
            </a:r>
          </a:p>
        </p:txBody>
      </p:sp>
      <p:pic>
        <p:nvPicPr>
          <p:cNvPr id="14340" name="Picture 7" descr="vdt-male polsi ma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30638"/>
            <a:ext cx="3962400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6213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OBBLIGHI DEL DATORE DI LAVORO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077200" cy="1954213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it-IT" altLang="it-IT" sz="2400">
                <a:cs typeface="Times New Roman" pitchFamily="18" charset="0"/>
              </a:rPr>
              <a:t>LE POSTAZIONI DI LAVORO AL VIDEOTERMINALE DEVONO ESSERE, A PRESCINDERE DAL NUMERO DI ORE DI UTILIZZO, CONFORMI A QUANTO CONTENUTO NELL’ALLEGATO VII</a:t>
            </a:r>
          </a:p>
          <a:p>
            <a:pPr algn="ctr" eaLnBrk="0" hangingPunct="0">
              <a:spcBef>
                <a:spcPct val="20000"/>
              </a:spcBef>
            </a:pPr>
            <a:r>
              <a:rPr lang="it-IT" altLang="it-IT" sz="2200"/>
              <a:t>(adeguatezza dei sedili, dei piani di lavoro, dell’ambiente, ecc.)</a:t>
            </a:r>
          </a:p>
        </p:txBody>
      </p:sp>
      <p:pic>
        <p:nvPicPr>
          <p:cNvPr id="15364" name="Picture 7" descr="vdt-male alla schie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657600"/>
            <a:ext cx="449580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smtClean="0">
                <a:solidFill>
                  <a:srgbClr val="0000FF"/>
                </a:solidFill>
                <a:cs typeface="Times New Roman" pitchFamily="18" charset="0"/>
              </a:rPr>
              <a:t>  </a:t>
            </a: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LA POSTAZIONE DI LAVORO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4343400" cy="16938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200">
                <a:cs typeface="Times New Roman" pitchFamily="18" charset="0"/>
              </a:rPr>
              <a:t>collocato correttamente in relazione alle finestre (luce)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1000">
                <a:cs typeface="Times New Roman" pitchFamily="18" charset="0"/>
              </a:rPr>
              <a:t> 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200">
                <a:cs typeface="Times New Roman" pitchFamily="18" charset="0"/>
              </a:rPr>
              <a:t>regolabile secondo le esigenze dell’operatore  </a:t>
            </a:r>
            <a:endParaRPr lang="it-IT" altLang="it-IT" sz="2200"/>
          </a:p>
        </p:txBody>
      </p:sp>
      <p:pic>
        <p:nvPicPr>
          <p:cNvPr id="16388" name="Picture 7" descr="vdt-abbagliamen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0"/>
            <a:ext cx="2933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4343400" cy="24304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200">
                <a:cs typeface="Times New Roman" pitchFamily="18" charset="0"/>
              </a:rPr>
              <a:t>ad una distanza di lettura di 50</a:t>
            </a:r>
            <a:r>
              <a:rPr lang="it-IT" altLang="it-IT" sz="2200">
                <a:cs typeface="Times New Roman" pitchFamily="18" charset="0"/>
                <a:sym typeface="Symbol" pitchFamily="18" charset="2"/>
              </a:rPr>
              <a:t></a:t>
            </a:r>
            <a:r>
              <a:rPr lang="it-IT" altLang="it-IT" sz="2200">
                <a:cs typeface="Times New Roman" pitchFamily="18" charset="0"/>
              </a:rPr>
              <a:t>70 cm. </a:t>
            </a:r>
            <a:r>
              <a:rPr lang="it-IT" altLang="it-IT" sz="2200" i="1">
                <a:cs typeface="Times New Roman" pitchFamily="18" charset="0"/>
              </a:rPr>
              <a:t>(accomodamento)</a:t>
            </a:r>
            <a:endParaRPr lang="it-IT" altLang="it-IT" sz="2200">
              <a:cs typeface="Times New Roman" pitchFamily="18" charset="0"/>
            </a:endParaRPr>
          </a:p>
          <a:p>
            <a:pPr marL="187325" indent="-187325" algn="just" eaLnBrk="0" hangingPunct="0">
              <a:spcBef>
                <a:spcPct val="20000"/>
              </a:spcBef>
            </a:pPr>
            <a:r>
              <a:rPr lang="it-IT" altLang="it-IT" sz="1000">
                <a:cs typeface="Times New Roman" pitchFamily="18" charset="0"/>
              </a:rPr>
              <a:t> </a:t>
            </a:r>
          </a:p>
          <a:p>
            <a:pPr marL="187325" indent="-187325" algn="just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it-IT" altLang="it-IT" sz="2200">
                <a:cs typeface="Times New Roman" pitchFamily="18" charset="0"/>
              </a:rPr>
              <a:t>dislocato in modo da avere il   bordo superiore all’altezza degli occhi dell’operatore</a:t>
            </a:r>
          </a:p>
          <a:p>
            <a:pPr marL="187325" indent="-187325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altLang="it-IT" sz="2200" i="1">
                <a:cs typeface="Times New Roman" pitchFamily="18" charset="0"/>
              </a:rPr>
              <a:t>(collo, cefalea muscolo-tensiva)</a:t>
            </a:r>
            <a:endParaRPr lang="it-IT" altLang="it-IT" sz="2200"/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533400" y="990600"/>
            <a:ext cx="80772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it-IT" altLang="it-IT" sz="2400">
                <a:cs typeface="Times New Roman" pitchFamily="18" charset="0"/>
              </a:rPr>
              <a:t>LO SCHERMO VIDEO DEVE ESSERE:</a:t>
            </a:r>
            <a:endParaRPr lang="it-IT" altLang="it-IT" sz="2400"/>
          </a:p>
        </p:txBody>
      </p:sp>
      <p:sp>
        <p:nvSpPr>
          <p:cNvPr id="7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827</Words>
  <Application>Microsoft Office PowerPoint</Application>
  <PresentationFormat>Presentazione su schermo (4:3)</PresentationFormat>
  <Paragraphs>132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DALLA SCUOLA UN LAVORO SICURO   ”FORMAZIONE SPECIFICA  Salute e Sicurezza  nei Luoghi di Lavoro” 8 ore</vt:lpstr>
      <vt:lpstr>DALLA SCUOLA UN LAVORO SICURO </vt:lpstr>
      <vt:lpstr>VIDEOTERMINALI</vt:lpstr>
      <vt:lpstr>DEFINIZIONI</vt:lpstr>
      <vt:lpstr>DEFINIZIONI</vt:lpstr>
      <vt:lpstr>DISTURBI</vt:lpstr>
      <vt:lpstr>DISTURBI</vt:lpstr>
      <vt:lpstr>  OBBLIGHI DEL DATORE DI LAVORO</vt:lpstr>
      <vt:lpstr>  LA POSTAZIONE DI LAVORO</vt:lpstr>
      <vt:lpstr>  LA POSTAZIONE DI LAVORO</vt:lpstr>
      <vt:lpstr>  LA POSTAZIONE DI LAVORO</vt:lpstr>
      <vt:lpstr>  LA POSTAZIONE DI LAVORO</vt:lpstr>
      <vt:lpstr>  LA POSTAZIONE DI LAVORO</vt:lpstr>
      <vt:lpstr>REGOLE DI COMPORTAMENTO PER I LAVORATORI  </vt:lpstr>
      <vt:lpstr>  REGOLE DI COMPORTAMENTO PER I LAVORATORI </vt:lpstr>
      <vt:lpstr>Diapositiva 16</vt:lpstr>
      <vt:lpstr>  RIASSUMENDO…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SCUOLA UN LAVORO SICURO</dc:title>
  <dc:creator>Grossi Paola</dc:creator>
  <cp:lastModifiedBy>a.camagni</cp:lastModifiedBy>
  <cp:revision>6</cp:revision>
  <dcterms:created xsi:type="dcterms:W3CDTF">2022-04-01T12:01:08Z</dcterms:created>
  <dcterms:modified xsi:type="dcterms:W3CDTF">2022-12-22T10:23:34Z</dcterms:modified>
</cp:coreProperties>
</file>