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105" d="100"/>
          <a:sy n="105" d="100"/>
        </p:scale>
        <p:origin x="-114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163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4313" y="1"/>
            <a:ext cx="3078162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100"/>
            </a:lvl1pPr>
          </a:lstStyle>
          <a:p>
            <a:fld id="{C2384851-1DE5-4F66-A6EF-51E16B5829EF}" type="datetimeFigureOut">
              <a:rPr lang="it-IT" smtClean="0"/>
              <a:pPr/>
              <a:t>05/03/2024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8163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4313" y="9721851"/>
            <a:ext cx="3078162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100"/>
            </a:lvl1pPr>
          </a:lstStyle>
          <a:p>
            <a:fld id="{647950A3-F021-48C5-8E8A-F5328D901D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1213"/>
            <a:ext cx="7127875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 dirty="0">
                <a:latin typeface="Arial"/>
              </a:rPr>
              <a:t>Fai clic per spostare la diapositiva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1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 dirty="0">
                <a:latin typeface="Arial"/>
              </a:rPr>
              <a:t>Fai clic per modificare il formato delle note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 dirty="0">
                <a:latin typeface="Times New Roman"/>
              </a:rPr>
              <a:t>&lt;intestazione&gt;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 dirty="0">
                <a:latin typeface="Times New Roman"/>
              </a:rPr>
              <a:t>&lt;data/ora&gt;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 dirty="0">
                <a:latin typeface="Times New Roman"/>
              </a:rPr>
              <a:t>&lt;piè di pagina&gt;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A1A852A-B775-43B1-A1FA-CA1C75BD9FA0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A1A852A-B775-43B1-A1FA-CA1C75BD9FA0}" type="slidenum">
              <a:rPr lang="it-IT" sz="1400" b="0" strike="noStrike" spc="-1" smtClean="0">
                <a:latin typeface="Times New Roman"/>
              </a:rPr>
              <a:pPr algn="r"/>
              <a:t>1</a:t>
            </a:fld>
            <a:endParaRPr lang="it-IT" sz="14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2600" cy="4604760"/>
          </a:xfrm>
          <a:prstGeom prst="rect">
            <a:avLst/>
          </a:prstGeom>
        </p:spPr>
        <p:txBody>
          <a:bodyPr lIns="98988" tIns="49674" rIns="98988" bIns="49674">
            <a:noAutofit/>
          </a:bodyPr>
          <a:lstStyle/>
          <a:p>
            <a:pPr marL="215975" indent="-215615"/>
            <a:r>
              <a:rPr lang="it-IT" sz="2000" spc="-1" dirty="0">
                <a:solidFill>
                  <a:srgbClr val="FF3300"/>
                </a:solidFill>
                <a:latin typeface="Arial"/>
              </a:rPr>
              <a:t>DPR n. 309 del 9/10/1990 – art 125 </a:t>
            </a:r>
            <a:r>
              <a:rPr lang="it-IT" sz="1100" b="1" spc="-1" dirty="0">
                <a:solidFill>
                  <a:srgbClr val="FF3300"/>
                </a:solidFill>
                <a:latin typeface="Arial"/>
              </a:rPr>
              <a:t>Accertamenti di assenza di tossicodipendenza</a:t>
            </a:r>
            <a:endParaRPr lang="it-IT" sz="1100" spc="-1" dirty="0">
              <a:latin typeface="Arial"/>
            </a:endParaRPr>
          </a:p>
          <a:p>
            <a:pPr marL="215975" indent="-215615" algn="just"/>
            <a:r>
              <a:rPr lang="it-IT" sz="1100" spc="-1" dirty="0">
                <a:solidFill>
                  <a:srgbClr val="FF3300"/>
                </a:solidFill>
                <a:latin typeface="Arial"/>
              </a:rPr>
              <a:t>1. </a:t>
            </a:r>
            <a:r>
              <a:rPr lang="it-IT" sz="2000" spc="-1" dirty="0">
                <a:solidFill>
                  <a:srgbClr val="FF3300"/>
                </a:solidFill>
                <a:latin typeface="Arial"/>
              </a:rPr>
              <a:t>Gli appartenenti alle categorie di lavoratori destinati a mansioni che comportano rischi per la sicurezza, la incolumità e la salute dei terzi, individuate con decreto (…), sono sottoposti, a cura di strutture pubbliche nell'ambito del Servizio sanitario nazionale e a spese del datore di lavoro, ad accertamento di assenza di tossicodipendenza prima dell'assunzione in servizio e, successivamente, ad accertamenti periodici</a:t>
            </a:r>
            <a:endParaRPr lang="it-IT" sz="2000" spc="-1" dirty="0">
              <a:latin typeface="Arial"/>
            </a:endParaRPr>
          </a:p>
          <a:p>
            <a:pPr marL="215975" indent="-215615"/>
            <a:endParaRPr lang="it-IT" sz="2000" spc="-1" dirty="0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024440" y="9721800"/>
            <a:ext cx="3077280" cy="51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988" tIns="49674" rIns="98988" bIns="49674" anchor="b">
            <a:noAutofit/>
          </a:bodyPr>
          <a:lstStyle/>
          <a:p>
            <a:pPr algn="r">
              <a:lnSpc>
                <a:spcPct val="100000"/>
              </a:lnSpc>
            </a:pPr>
            <a:fld id="{C17CD238-4E8B-4522-BD50-04F04B6286FC}" type="slidenum">
              <a:rPr lang="it-IT" sz="1300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 lang="it-IT" sz="13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2275920" y="365040"/>
            <a:ext cx="9077040" cy="614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275920" y="365040"/>
            <a:ext cx="9077040" cy="614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2451240" y="68400"/>
            <a:ext cx="95860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600" b="1" strike="noStrike" spc="-1">
                <a:solidFill>
                  <a:srgbClr val="0099CC"/>
                </a:solidFill>
                <a:latin typeface="Calibri"/>
                <a:ea typeface="DejaVu Sans"/>
              </a:rPr>
              <a:t>Prevenzione rischio cancerogeno professionale – PP8</a:t>
            </a:r>
            <a:endParaRPr lang="it-IT" sz="1600" b="0" strike="noStrike" spc="-1">
              <a:latin typeface="Arial"/>
            </a:endParaRPr>
          </a:p>
        </p:txBody>
      </p:sp>
      <p:pic>
        <p:nvPicPr>
          <p:cNvPr id="2" name="Immagine 8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451240" y="68400"/>
            <a:ext cx="95860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600" b="1" strike="noStrike" spc="-1">
                <a:solidFill>
                  <a:srgbClr val="0099CC"/>
                </a:solidFill>
                <a:latin typeface="Calibri"/>
                <a:ea typeface="DejaVu Sans"/>
              </a:rPr>
              <a:t>Prevenzione rischio incidentalità stradale – PP6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936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451240" y="68400"/>
            <a:ext cx="95860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600" b="1" strike="noStrike" spc="-1">
                <a:solidFill>
                  <a:srgbClr val="0099CC"/>
                </a:solidFill>
                <a:latin typeface="Calibri"/>
                <a:ea typeface="DejaVu Sans"/>
              </a:rPr>
              <a:t>Prevenzione rischio cancerogeno professionale – PP8</a:t>
            </a:r>
            <a:endParaRPr lang="it-IT" sz="1600" b="0" strike="noStrike" spc="-1">
              <a:latin typeface="Arial"/>
            </a:endParaRPr>
          </a:p>
        </p:txBody>
      </p:sp>
      <p:pic>
        <p:nvPicPr>
          <p:cNvPr id="44" name="Immagine 8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9360"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2451240" y="68400"/>
            <a:ext cx="95860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600" b="1" strike="noStrike" spc="-1">
                <a:solidFill>
                  <a:srgbClr val="0099CC"/>
                </a:solidFill>
                <a:latin typeface="Calibri"/>
                <a:ea typeface="DejaVu Sans"/>
              </a:rPr>
              <a:t>Prevenzione rischio incidentalità stradale – PP6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2275920" y="365040"/>
            <a:ext cx="907704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te.regione.emilia-romagna.it/prp/aree-tematiche/sicurezza-e-salute-in-ambiente-di-vita-e-di-lavoro/buone-pratich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9336" y="2132856"/>
            <a:ext cx="727280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lang="it-IT" sz="3200" b="1" dirty="0" smtClean="0">
                <a:solidFill>
                  <a:srgbClr val="FF0000"/>
                </a:solidFill>
              </a:rPr>
              <a:t>PERCEZIONE E VALUTAZIONE DEL RISCHIO STRADALE IN SETTORI PROFESSIONALI E NON PROFESSIONALI DEL TRASPORTO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/>
            </a:extLst>
          </p:cNvPr>
          <p:cNvSpPr txBox="1"/>
          <p:nvPr/>
        </p:nvSpPr>
        <p:spPr>
          <a:xfrm>
            <a:off x="263352" y="4941168"/>
            <a:ext cx="1106374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 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ing. Luca Scarpellini </a:t>
            </a:r>
            <a:r>
              <a:rPr lang="it-IT" b="1" dirty="0" smtClean="0"/>
              <a:t>– Direttore UOSPSAL FORLI’ CESENA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Coordinatore Regionale del  Piano Mirato “Percezione e valutazione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del rischio stradale in settori professionali e non professionali del trasporto”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b="1" dirty="0" smtClean="0">
              <a:solidFill>
                <a:srgbClr val="FF0000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n w="0"/>
                <a:solidFill>
                  <a:srgbClr val="FF0000"/>
                </a:solidFill>
                <a:latin typeface="+mn-lt"/>
                <a:cs typeface="+mn-cs"/>
              </a:rPr>
              <a:t>Forlì: 7 marzo 2024</a:t>
            </a:r>
            <a:endParaRPr lang="it-IT" b="1" dirty="0">
              <a:ln w="0"/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6" name="Picture 8" descr="Risultati immagini per incidente stradale sul lavo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2276872"/>
            <a:ext cx="4516758" cy="19442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557" t="14460" r="73790" b="79113"/>
          <a:stretch>
            <a:fillRect/>
          </a:stretch>
        </p:blipFill>
        <p:spPr bwMode="auto">
          <a:xfrm>
            <a:off x="2279576" y="18864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60648"/>
            <a:ext cx="2445801" cy="122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9936" y="404664"/>
            <a:ext cx="2742857" cy="6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631504" y="1124744"/>
            <a:ext cx="9169904" cy="4386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Il rischio da incidente stradale</a:t>
            </a:r>
            <a:endParaRPr lang="it-IT" sz="36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non riguarda</a:t>
            </a:r>
            <a:endParaRPr lang="it-IT" sz="36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il solo settore dell’autotrasporto</a:t>
            </a:r>
            <a:endParaRPr lang="it-IT" sz="36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e di conseguenza la mansione di autista</a:t>
            </a:r>
            <a:endParaRPr lang="it-IT" sz="36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ma l’attività di guida</a:t>
            </a:r>
            <a:endParaRPr lang="it-IT" sz="3600" b="1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9416" y="548680"/>
            <a:ext cx="10945216" cy="34563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Quindi …</a:t>
            </a:r>
            <a:endParaRPr lang="it-IT" sz="3600" b="1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Come tutti i rischi anche</a:t>
            </a:r>
            <a:endParaRPr lang="it-IT" sz="3600" b="1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0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“</a:t>
            </a: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IL RISCHIO DA INCIDENTE STRADALE</a:t>
            </a:r>
            <a:r>
              <a:rPr lang="it-IT" sz="3600" b="0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”</a:t>
            </a:r>
            <a:endParaRPr lang="it-IT" sz="36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600" b="1" u="sng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deve essere valutato</a:t>
            </a:r>
            <a:endParaRPr lang="it-IT" sz="3600" b="1" u="sng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it-IT" sz="2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800" b="0" i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L’art. 28 del D. </a:t>
            </a:r>
            <a:r>
              <a:rPr lang="it-IT" sz="1800" b="0" i="1" strike="noStrike" spc="-1" dirty="0" err="1">
                <a:solidFill>
                  <a:srgbClr val="10B07B"/>
                </a:solidFill>
                <a:latin typeface="Rockwell"/>
                <a:ea typeface="DejaVu Sans"/>
              </a:rPr>
              <a:t>Lgs</a:t>
            </a:r>
            <a:r>
              <a:rPr lang="it-IT" sz="1800" b="0" i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. 81/08 al comma 2 lett. a)</a:t>
            </a: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 prevede: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800" b="0" i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«Una relazione sulla valutazione di </a:t>
            </a:r>
            <a:r>
              <a:rPr lang="it-IT" sz="1800" b="1" i="1" u="sng" strike="noStrike" spc="-1" dirty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tutti i rischi</a:t>
            </a:r>
            <a:r>
              <a:rPr lang="it-IT" sz="1800" b="1" i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 </a:t>
            </a:r>
            <a:r>
              <a:rPr lang="it-IT" sz="1800" b="0" i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per la sicurezza e la salute durante l’attività lavorativa, nella quale sono specificati i criteri adottati per la valutazione stessa.»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349360" y="1441440"/>
            <a:ext cx="7841520" cy="510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991544" y="548680"/>
            <a:ext cx="87624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Il punto di partenza: </a:t>
            </a:r>
            <a:endParaRPr lang="it-IT" sz="4000" b="1" strike="noStrike" spc="-1" dirty="0" smtClean="0">
              <a:solidFill>
                <a:srgbClr val="FF0000"/>
              </a:solidFill>
              <a:latin typeface="Rockwel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4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la Valutazione del Rischio</a:t>
            </a:r>
            <a:endParaRPr lang="it-IT" sz="4000" b="0" strike="noStrike" spc="-1" dirty="0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91344" y="2146320"/>
            <a:ext cx="11809312" cy="103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“</a:t>
            </a:r>
            <a:r>
              <a:rPr lang="it-IT" sz="2800" b="0" i="1" strike="noStrike" spc="-1" dirty="0">
                <a:solidFill>
                  <a:srgbClr val="0070C0"/>
                </a:solidFill>
                <a:latin typeface="Rockwell"/>
                <a:ea typeface="DejaVu Sans"/>
              </a:rPr>
              <a:t>Un processo pianificato e sistematico di identificazione, valutazione, monitoraggio e controllo dei rischi crea valore aggiunto all’impresa”. </a:t>
            </a:r>
            <a:endParaRPr lang="it-IT" sz="2800" b="0" strike="noStrike" spc="-1" dirty="0">
              <a:solidFill>
                <a:srgbClr val="0070C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400" b="0" i="1" strike="noStrike" spc="-1" dirty="0" smtClean="0">
                <a:solidFill>
                  <a:srgbClr val="0070C0"/>
                </a:solidFill>
                <a:latin typeface="Rockwell"/>
                <a:ea typeface="DejaVu Sans"/>
              </a:rPr>
              <a:t>Antonio </a:t>
            </a:r>
            <a:r>
              <a:rPr lang="it-IT" sz="1400" b="0" i="1" strike="noStrike" spc="-1" dirty="0" err="1">
                <a:solidFill>
                  <a:srgbClr val="0070C0"/>
                </a:solidFill>
                <a:latin typeface="Rockwell"/>
                <a:ea typeface="DejaVu Sans"/>
              </a:rPr>
              <a:t>Avenoso</a:t>
            </a:r>
            <a:endParaRPr lang="it-IT" sz="1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991544" y="3501008"/>
            <a:ext cx="4176464" cy="1152128"/>
          </a:xfrm>
          <a:prstGeom prst="ellipse">
            <a:avLst/>
          </a:prstGeom>
          <a:solidFill>
            <a:srgbClr val="FAD6F7"/>
          </a:solidFill>
          <a:ln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 dirty="0">
                <a:solidFill>
                  <a:srgbClr val="B80C4E"/>
                </a:solidFill>
                <a:latin typeface="Calibri"/>
                <a:ea typeface="DejaVu Sans"/>
              </a:rPr>
              <a:t>Obiettivi generali</a:t>
            </a:r>
            <a:endParaRPr lang="it-IT" sz="4000" b="0" strike="noStrike" spc="-1" dirty="0">
              <a:latin typeface="Arial"/>
            </a:endParaRPr>
          </a:p>
        </p:txBody>
      </p:sp>
      <p:pic>
        <p:nvPicPr>
          <p:cNvPr id="134" name="Immagine 8"/>
          <p:cNvPicPr/>
          <p:nvPr/>
        </p:nvPicPr>
        <p:blipFill>
          <a:blip r:embed="rId2" cstate="print"/>
          <a:srcRect l="12071" r="8619"/>
          <a:stretch/>
        </p:blipFill>
        <p:spPr>
          <a:xfrm>
            <a:off x="8296200" y="3637080"/>
            <a:ext cx="3285360" cy="207108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263352" y="5013176"/>
            <a:ext cx="7873200" cy="108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10B07B"/>
              </a:buClr>
              <a:buFont typeface="Wingdings" charset="2"/>
              <a:buChar char=""/>
            </a:pPr>
            <a:r>
              <a:rPr lang="it-IT" sz="2800" b="1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Ridurre il tasso di incidenti stradali in orario di lavoro e in itinere</a:t>
            </a:r>
            <a:endParaRPr lang="it-IT" sz="28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127448" y="692696"/>
            <a:ext cx="10657184" cy="5256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DOCUMENTO </a:t>
            </a:r>
            <a:r>
              <a:rPr lang="it-IT" sz="3600" b="1" strike="noStrike" spc="-1" dirty="0" err="1">
                <a:solidFill>
                  <a:srgbClr val="FF0000"/>
                </a:solidFill>
                <a:latin typeface="Rockwell"/>
                <a:ea typeface="DejaVu Sans"/>
              </a:rPr>
              <a:t>DI</a:t>
            </a: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VALUTAZIONE </a:t>
            </a:r>
            <a:endParaRPr lang="it-IT" sz="3600" b="1" strike="noStrike" spc="-1" dirty="0" smtClean="0">
              <a:solidFill>
                <a:srgbClr val="FF0000"/>
              </a:solidFill>
              <a:latin typeface="Rockwell"/>
              <a:ea typeface="DejaVu Sans"/>
            </a:endParaRPr>
          </a:p>
          <a:p>
            <a:pPr algn="ctr">
              <a:lnSpc>
                <a:spcPct val="150000"/>
              </a:lnSpc>
            </a:pPr>
            <a:r>
              <a:rPr lang="it-IT" sz="3600" b="1" strike="noStrike" spc="-1" dirty="0" smtClean="0">
                <a:solidFill>
                  <a:srgbClr val="FF0000"/>
                </a:solidFill>
                <a:latin typeface="Rockwell"/>
                <a:ea typeface="DejaVu Sans"/>
              </a:rPr>
              <a:t>DEI RISCHI</a:t>
            </a:r>
            <a:endParaRPr lang="it-IT" sz="36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1" strike="noStrike" spc="-1" dirty="0" smtClean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Descrizione </a:t>
            </a:r>
            <a:r>
              <a:rPr lang="it-IT" sz="2400" b="1" strike="noStrike" spc="-1" dirty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dell’organizzazione del lavoro relativamente alla guida e al trasporto</a:t>
            </a:r>
            <a:endParaRPr lang="it-IT" sz="2400" b="1" strike="noStrike" spc="-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1" strike="noStrike" spc="-1" dirty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Analisi del rischio da incidente stradale</a:t>
            </a:r>
            <a:endParaRPr lang="it-IT" sz="2400" b="1" strike="noStrike" spc="-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1" strike="noStrike" spc="-1" dirty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Misure preventive</a:t>
            </a:r>
            <a:endParaRPr lang="it-IT" sz="2400" b="1" strike="noStrike" spc="-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1" strike="noStrike" spc="-1" dirty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Informazione e formazione</a:t>
            </a:r>
            <a:endParaRPr lang="it-IT" sz="2400" b="1" strike="noStrike" spc="-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1" strike="noStrike" spc="-1" dirty="0">
                <a:solidFill>
                  <a:schemeClr val="accent4">
                    <a:lumMod val="50000"/>
                  </a:schemeClr>
                </a:solidFill>
                <a:latin typeface="Rockwell"/>
                <a:ea typeface="DejaVu Sans"/>
              </a:rPr>
              <a:t>Sorveglianza Sanitaria</a:t>
            </a:r>
            <a:endParaRPr lang="it-IT" sz="2400" b="1" strike="noStrike" spc="-1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946080" y="1527120"/>
            <a:ext cx="1029888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335360" y="476672"/>
            <a:ext cx="11665296" cy="53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DESCRIZIONE DELL’ORGANIZZAZIONE DEL LAVORO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RELATIVAMENTE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ALLA GUIDA E AL TRASPORTO</a:t>
            </a: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000" b="0" strike="noStrike" spc="-1" dirty="0">
                <a:latin typeface="Rockwell"/>
                <a:ea typeface="DejaVu Sans"/>
              </a:rPr>
              <a:t>Sintesi attività lavorativa riferita alla guida dove si evinca ad es. :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come nell’affidamento del lavoro, si tenga conto delle capacità e delle condizioni dei lavoratori in rapporto alla loro salute e alla sicurezza, anche con il supporto del M.C. se previsto,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controlli sugli equipaggiamenti di sicurezza a bordo dei mezzi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manutenzione dei mezzi e idoneità del parco mezzi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segnalazione dei guasti e/o anomalie riscontrate da parte dell’autista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modalità di carico e scarico dei mezzi e per la verifica finale di stabilità del carico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gestione delle emergenze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programmazione informazione, formazione, addestramento</a:t>
            </a:r>
            <a:endParaRPr lang="it-IT" sz="2000" b="0" strike="noStrike" spc="-1" dirty="0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sorveglianza sanitaria</a:t>
            </a:r>
            <a:endParaRPr lang="it-IT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latin typeface="Rockwell"/>
                <a:ea typeface="DejaVu Sans"/>
              </a:rPr>
              <a:t>La gestione può avvenire, ad esempio, attraverso la predisposizione di procedure, </a:t>
            </a:r>
            <a:endParaRPr lang="it-IT" sz="2000" b="0" strike="noStrike" spc="-1" dirty="0" smtClean="0">
              <a:latin typeface="Rockwel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 smtClean="0">
                <a:latin typeface="Rockwell"/>
                <a:ea typeface="DejaVu Sans"/>
              </a:rPr>
              <a:t>registri </a:t>
            </a:r>
            <a:r>
              <a:rPr lang="it-IT" sz="2000" b="0" strike="noStrike" spc="-1" dirty="0">
                <a:latin typeface="Rockwell"/>
                <a:ea typeface="DejaVu Sans"/>
              </a:rPr>
              <a:t>per la manutenzione </a:t>
            </a:r>
            <a:r>
              <a:rPr lang="it-IT" sz="2000" b="0" strike="noStrike" spc="-1" dirty="0" err="1">
                <a:latin typeface="Rockwell"/>
                <a:ea typeface="DejaVu Sans"/>
              </a:rPr>
              <a:t>ecc…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487600" y="770040"/>
            <a:ext cx="7224120" cy="6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983432" y="692696"/>
            <a:ext cx="11017224" cy="54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Analisi del rischio da incidente stradale</a:t>
            </a:r>
            <a:endParaRPr lang="it-IT" sz="36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tipo di trasporto (locale, regionale, nazionale, internazionale, su strade urbane, extraurbane, autostrade,  km/</a:t>
            </a:r>
            <a:r>
              <a:rPr lang="it-IT" sz="2000" b="0" strike="noStrike" spc="-1" dirty="0" err="1">
                <a:solidFill>
                  <a:srgbClr val="10B07B"/>
                </a:solidFill>
                <a:latin typeface="Rockwell"/>
                <a:ea typeface="DejaVu Sans"/>
              </a:rPr>
              <a:t>die</a:t>
            </a: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 percorsi) 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tipologia di mezzi impiegati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tipologia di materiali trasportati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orario di lavoro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analisi degli incidenti stradali occorsi negli anni e dei “</a:t>
            </a:r>
            <a:r>
              <a:rPr lang="it-IT" sz="2000" b="0" strike="noStrike" spc="-1" dirty="0" err="1">
                <a:solidFill>
                  <a:srgbClr val="10B07B"/>
                </a:solidFill>
                <a:latin typeface="Rockwell"/>
                <a:ea typeface="DejaVu Sans"/>
              </a:rPr>
              <a:t>near</a:t>
            </a: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 miss”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tracciatura di contravvenzioni elevate agli autisti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presenza a bordo di strumenti di comunicazione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alcool/sostanze psicotrope e stupefacenti</a:t>
            </a:r>
            <a:endParaRPr lang="it-IT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10B07B"/>
                </a:solidFill>
                <a:latin typeface="Rockwell"/>
                <a:ea typeface="DejaVu Sans"/>
              </a:rPr>
              <a:t>ecc…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2"/>
          <p:cNvSpPr/>
          <p:nvPr/>
        </p:nvSpPr>
        <p:spPr>
          <a:xfrm rot="10800000" flipV="1">
            <a:off x="2855640" y="1772816"/>
            <a:ext cx="7303320" cy="4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Azioni</a:t>
            </a: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</a:t>
            </a:r>
            <a:r>
              <a:rPr lang="it-IT" sz="2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Organizzative</a:t>
            </a:r>
            <a:endParaRPr lang="it-IT" sz="2600" b="0" strike="noStrike" spc="-1" dirty="0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983432" y="2492896"/>
            <a:ext cx="10369152" cy="29523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Orario sostenibile 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Alternanza di mansioni, nei limiti contrattuali e di legge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Riprogrammazione delle attività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Gestione dei turni in relazione alle distanze da percorrere 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Formazione ed </a:t>
            </a:r>
            <a:r>
              <a:rPr lang="it-IT" sz="2400" b="0" strike="noStrike" spc="-1" dirty="0" smtClean="0">
                <a:solidFill>
                  <a:srgbClr val="10B07B"/>
                </a:solidFill>
                <a:latin typeface="Rockwell"/>
                <a:ea typeface="DejaVu Sans"/>
              </a:rPr>
              <a:t>informazione su </a:t>
            </a: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rischi e misure preventive 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Corsi di guida sicura</a:t>
            </a:r>
            <a:endParaRPr lang="it-IT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Manutenzione della flotta aziendale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2068560" y="933480"/>
            <a:ext cx="9020880" cy="794520"/>
          </a:xfrm>
          <a:prstGeom prst="rect">
            <a:avLst/>
          </a:prstGeom>
          <a:noFill/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trike="noStrike" spc="-1">
                <a:solidFill>
                  <a:srgbClr val="FF0000"/>
                </a:solidFill>
                <a:latin typeface="Rockwell"/>
                <a:ea typeface="DejaVu Sans"/>
              </a:rPr>
              <a:t>MISURE PREVENTIVE</a:t>
            </a:r>
            <a:endParaRPr lang="it-IT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309680" y="2363760"/>
            <a:ext cx="964332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2276640" y="500042"/>
            <a:ext cx="9076680" cy="785818"/>
          </a:xfrm>
          <a:prstGeom prst="rect">
            <a:avLst/>
          </a:prstGeom>
          <a:noFill/>
          <a:ln w="19080">
            <a:solidFill>
              <a:srgbClr val="3856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trike="noStrike" spc="-1">
                <a:solidFill>
                  <a:srgbClr val="FF0000"/>
                </a:solidFill>
                <a:latin typeface="Rockwell"/>
              </a:rPr>
              <a:t>MISURE PREVENTIVE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815760" y="2340000"/>
            <a:ext cx="253368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</a:t>
            </a:r>
            <a:r>
              <a:rPr lang="it-IT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Conoscenza del sé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790560" y="3451320"/>
            <a:ext cx="360612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it-IT" sz="18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</a:t>
            </a:r>
            <a:r>
              <a:rPr lang="it-IT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Conoscenza delle regole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804960" y="4457880"/>
            <a:ext cx="379332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it-IT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Conoscenza delle criticità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806400" y="5587920"/>
            <a:ext cx="344880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</a:t>
            </a:r>
            <a:r>
              <a:rPr lang="it-IT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Conoscenza del veicolo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4483080" y="2003400"/>
            <a:ext cx="5777640" cy="118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FF"/>
                </a:solidFill>
                <a:latin typeface="Rockwell"/>
                <a:ea typeface="DejaVu Sans"/>
              </a:rPr>
              <a:t>Saper individuare le proprie capacità psico-fisiche e curare il proprio corpo al fine di guidare in condizioni ottimali (adeguato riposo, evitare il consumo di sostanze alcoliche e </a:t>
            </a:r>
            <a:r>
              <a:rPr lang="it-IT" sz="1800" b="0" strike="noStrike" spc="-1" dirty="0" err="1">
                <a:solidFill>
                  <a:srgbClr val="0000FF"/>
                </a:solidFill>
                <a:latin typeface="Rockwell"/>
                <a:ea typeface="DejaVu Sans"/>
              </a:rPr>
              <a:t>stupefacenti…</a:t>
            </a:r>
            <a:r>
              <a:rPr lang="it-IT" sz="1800" b="0" strike="noStrike" spc="-1" dirty="0">
                <a:solidFill>
                  <a:srgbClr val="0000FF"/>
                </a:solidFill>
                <a:latin typeface="Rockwell"/>
                <a:ea typeface="DejaVu Sans"/>
              </a:rPr>
              <a:t>)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4483080" y="3359160"/>
            <a:ext cx="5803200" cy="91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FF"/>
                </a:solidFill>
                <a:latin typeface="Rockwell"/>
                <a:ea typeface="DejaVu Sans"/>
              </a:rPr>
              <a:t>Essere al corrente delle norme previste dal Codice della Strada e di quelle comportamentali dettate dal buon senso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4457880" y="4465800"/>
            <a:ext cx="5815800" cy="91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FF"/>
                </a:solidFill>
                <a:latin typeface="Rockwell"/>
                <a:ea typeface="DejaVu Sans"/>
              </a:rPr>
              <a:t>Imparare a condurre al meglio il veicolo, conoscere le reazioni dell’automezzo nelle varie condizioni ambientali e stradali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>
            <a:off x="4432320" y="5519880"/>
            <a:ext cx="5828760" cy="91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FF"/>
                </a:solidFill>
                <a:latin typeface="Rockwell"/>
                <a:ea typeface="DejaVu Sans"/>
              </a:rPr>
              <a:t>Imparare ad utilizzare al meglio i sistemi di sicurezza attiva e passiva ed effettuare correttamente le manutenzioni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7" name="CustomShape 12"/>
          <p:cNvSpPr/>
          <p:nvPr/>
        </p:nvSpPr>
        <p:spPr>
          <a:xfrm>
            <a:off x="5829480" y="6426360"/>
            <a:ext cx="4863240" cy="25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100" b="0" i="1" strike="noStrike" spc="-1">
                <a:solidFill>
                  <a:srgbClr val="000000"/>
                </a:solidFill>
                <a:latin typeface="Rockwell"/>
                <a:ea typeface="DejaVu Sans"/>
              </a:rPr>
              <a:t>* Vedovi S., Ghedini G. - Salute e sicurezza: meno rischi sulla strada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" name="CustomShape 2"/>
          <p:cNvSpPr/>
          <p:nvPr/>
        </p:nvSpPr>
        <p:spPr>
          <a:xfrm rot="10800000" flipV="1">
            <a:off x="2855640" y="1340768"/>
            <a:ext cx="7303320" cy="4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6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Azioni</a:t>
            </a: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 </a:t>
            </a:r>
            <a:r>
              <a:rPr lang="it-IT" sz="2400" b="1" strike="noStrike" spc="-1" dirty="0" smtClean="0">
                <a:solidFill>
                  <a:srgbClr val="FF0000"/>
                </a:solidFill>
                <a:latin typeface="Rockwell"/>
                <a:ea typeface="DejaVu Sans"/>
              </a:rPr>
              <a:t>individuali</a:t>
            </a:r>
            <a:endParaRPr lang="it-IT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3" grpId="0" animBg="1"/>
      <p:bldP spid="154" grpId="0" animBg="1"/>
      <p:bldP spid="155" grpId="0" animBg="1"/>
      <p:bldP spid="1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181160" y="1496880"/>
            <a:ext cx="998640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1991544" y="620688"/>
            <a:ext cx="10057680" cy="20162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INFORMAZIONE/FORMAZIONE/ADDESTRAMENTO</a:t>
            </a: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it-IT" sz="1200" b="0" strike="noStrike" spc="-1" dirty="0" smtClean="0">
              <a:solidFill>
                <a:srgbClr val="10B07B"/>
              </a:solidFill>
              <a:latin typeface="Rockwell"/>
              <a:ea typeface="DejaVu Sans"/>
            </a:endParaRPr>
          </a:p>
          <a:p>
            <a:pPr algn="just">
              <a:lnSpc>
                <a:spcPct val="150000"/>
              </a:lnSpc>
            </a:pPr>
            <a:r>
              <a:rPr lang="it-IT" sz="1800" b="1" strike="noStrike" spc="-1" dirty="0" smtClean="0">
                <a:solidFill>
                  <a:schemeClr val="accent4">
                    <a:lumMod val="75000"/>
                  </a:schemeClr>
                </a:solidFill>
                <a:latin typeface="Rockwell"/>
                <a:ea typeface="DejaVu Sans"/>
              </a:rPr>
              <a:t>Il </a:t>
            </a:r>
            <a:r>
              <a:rPr lang="it-IT" sz="1800" b="1" strike="noStrike" spc="-1" dirty="0">
                <a:solidFill>
                  <a:schemeClr val="accent4">
                    <a:lumMod val="75000"/>
                  </a:schemeClr>
                </a:solidFill>
                <a:latin typeface="Rockwell"/>
                <a:ea typeface="DejaVu Sans"/>
              </a:rPr>
              <a:t>possesso della patente di guida non assolve l’obbligo di informazione, formazione e addestramento </a:t>
            </a:r>
            <a:r>
              <a:rPr lang="it-IT" sz="1800" b="0" strike="noStrike" spc="-1" dirty="0">
                <a:solidFill>
                  <a:schemeClr val="accent4">
                    <a:lumMod val="75000"/>
                  </a:schemeClr>
                </a:solidFill>
                <a:latin typeface="Rockwell"/>
                <a:ea typeface="DejaVu Sans"/>
              </a:rPr>
              <a:t>previsto dalla </a:t>
            </a:r>
            <a:r>
              <a:rPr lang="it-IT" sz="1800" b="0" strike="noStrike" spc="-1" dirty="0" smtClean="0">
                <a:solidFill>
                  <a:schemeClr val="accent4">
                    <a:lumMod val="75000"/>
                  </a:schemeClr>
                </a:solidFill>
                <a:latin typeface="Rockwell"/>
                <a:ea typeface="DejaVu Sans"/>
              </a:rPr>
              <a:t>normativa. La </a:t>
            </a:r>
            <a:r>
              <a:rPr lang="it-IT" sz="1800" b="0" strike="noStrike" spc="-1" dirty="0">
                <a:solidFill>
                  <a:schemeClr val="accent4">
                    <a:lumMod val="75000"/>
                  </a:schemeClr>
                </a:solidFill>
                <a:latin typeface="Rockwell"/>
                <a:ea typeface="DejaVu Sans"/>
              </a:rPr>
              <a:t>patente di guida istruisce sui contenuti del codice della strada, ma non fornisce indicazioni in materia di salute e sicurezza sul lavoro.</a:t>
            </a:r>
            <a:endParaRPr lang="it-IT" sz="1800" b="0" strike="noStrike" spc="-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407368" y="2708920"/>
            <a:ext cx="9793088" cy="34563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Al </a:t>
            </a:r>
            <a:r>
              <a:rPr lang="it-IT" sz="1800" b="0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momento dell’assunzione, in caso di adozione di nuovi mezzi e periodicamente fornire informazioni in una lingua comprensibile agli autisti sulle modalità comportamentali alla guida, procedurali come ad </a:t>
            </a:r>
            <a:r>
              <a:rPr lang="it-IT" sz="1800" b="0" strike="noStrike" spc="-1" dirty="0" err="1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es</a:t>
            </a:r>
            <a:r>
              <a:rPr lang="it-IT" sz="1800" b="0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:</a:t>
            </a:r>
            <a:endParaRPr lang="it-IT" sz="18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• cause degli incidenti stradali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• efficienza e manutenzione del veicolo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• modalità di carico e scarico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• procedure di emergenza 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Guida sicura ( in particolare per autotrasportatori di merci e trasporto persone)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287688" y="404664"/>
            <a:ext cx="8568952" cy="60486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  <a:endParaRPr lang="it-IT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800" b="0" strike="noStrike" spc="-1" dirty="0">
                <a:latin typeface="Rockwell"/>
                <a:ea typeface="DejaVu Sans"/>
              </a:rPr>
              <a:t>Come per gli altri Progetti del PRP 2021-2025, anche per il Rischio di </a:t>
            </a:r>
            <a:r>
              <a:rPr lang="it-IT" sz="1800" b="0" strike="noStrike" spc="-1" dirty="0" smtClean="0">
                <a:latin typeface="Rockwell"/>
                <a:ea typeface="DejaVu Sans"/>
              </a:rPr>
              <a:t>incidentalità </a:t>
            </a:r>
            <a:r>
              <a:rPr lang="it-IT" sz="1800" b="0" strike="noStrike" spc="-1" dirty="0">
                <a:latin typeface="Rockwell"/>
                <a:ea typeface="DejaVu Sans"/>
              </a:rPr>
              <a:t>stradale </a:t>
            </a:r>
            <a:r>
              <a:rPr lang="it-IT" sz="1800" b="0" strike="noStrike" spc="-1" dirty="0" smtClean="0">
                <a:latin typeface="Rockwell"/>
                <a:ea typeface="DejaVu Sans"/>
              </a:rPr>
              <a:t>è </a:t>
            </a:r>
            <a:r>
              <a:rPr lang="it-IT" sz="18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STATO PREDISPOSTO UN DOCUMENTO </a:t>
            </a:r>
            <a:r>
              <a:rPr lang="it-IT" sz="1800" b="1" strike="noStrike" spc="-1" dirty="0" err="1" smtClean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DI</a:t>
            </a:r>
            <a:r>
              <a:rPr lang="it-IT" sz="18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 BUONE PRATICHE</a:t>
            </a:r>
            <a:r>
              <a:rPr lang="it-IT" sz="1800" b="0" strike="noStrike" spc="-1" dirty="0" smtClean="0">
                <a:solidFill>
                  <a:srgbClr val="10B07B"/>
                </a:solidFill>
                <a:latin typeface="Rockwell"/>
                <a:ea typeface="DejaVu Sans"/>
              </a:rPr>
              <a:t> </a:t>
            </a:r>
            <a:r>
              <a:rPr lang="it-IT" sz="1800" b="0" strike="noStrike" spc="-1" dirty="0" smtClean="0">
                <a:latin typeface="Rockwell"/>
                <a:ea typeface="DejaVu Sans"/>
              </a:rPr>
              <a:t>con </a:t>
            </a:r>
            <a:r>
              <a:rPr lang="it-IT" sz="1800" b="0" strike="noStrike" spc="-1" dirty="0">
                <a:latin typeface="Rockwell"/>
                <a:ea typeface="DejaVu Sans"/>
              </a:rPr>
              <a:t>liste di autovalutazione a supporto delle aziende, </a:t>
            </a:r>
            <a:r>
              <a:rPr lang="it-IT" sz="1800" b="0" strike="noStrike" spc="-1" dirty="0" smtClean="0">
                <a:latin typeface="Rockwell"/>
                <a:ea typeface="DejaVu Sans"/>
              </a:rPr>
              <a:t>che costituisce </a:t>
            </a:r>
            <a:r>
              <a:rPr lang="it-IT" sz="1800" b="0" strike="noStrike" spc="-1" dirty="0">
                <a:latin typeface="Rockwell"/>
                <a:ea typeface="DejaVu Sans"/>
              </a:rPr>
              <a:t>un elemento fondamentale del processo di prevenzione del piano mirato.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800" b="0" strike="noStrike" spc="-1" dirty="0">
                <a:latin typeface="Rockwell"/>
                <a:ea typeface="DejaVu Sans"/>
              </a:rPr>
              <a:t>Il documento affronta l’analisi degli elementi delineati in precedenza con una ampia descrizione dei vari capitoli:</a:t>
            </a:r>
            <a:endParaRPr lang="it-IT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Organizzazione del lavoro relativamente alla guida e al trasporto</a:t>
            </a:r>
            <a:endParaRPr lang="it-IT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Analisi del rischio da incidente stradale</a:t>
            </a:r>
            <a:endParaRPr lang="it-IT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Misure preventive</a:t>
            </a:r>
            <a:endParaRPr lang="it-IT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Informazione e formazione</a:t>
            </a:r>
            <a:endParaRPr lang="it-IT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10B07B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Sorveglianza Sanitaria</a:t>
            </a:r>
            <a:endParaRPr lang="it-IT" sz="1800" b="0" strike="noStrike" spc="-1" dirty="0">
              <a:latin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5982" t="11651" r="42470" b="9644"/>
          <a:stretch>
            <a:fillRect/>
          </a:stretch>
        </p:blipFill>
        <p:spPr bwMode="auto">
          <a:xfrm>
            <a:off x="191344" y="1772816"/>
            <a:ext cx="2810178" cy="39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324160" y="457200"/>
            <a:ext cx="9028800" cy="74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it-IT" sz="2800" b="0" strike="noStrike" spc="-1">
                <a:solidFill>
                  <a:srgbClr val="10B07B"/>
                </a:solidFill>
                <a:latin typeface="Rockwell"/>
              </a:rPr>
              <a:t>Il  Piano Regionale della Prevenzione 2021-2025</a:t>
            </a:r>
            <a:r>
              <a:t/>
            </a:r>
            <a:br/>
            <a:endParaRPr lang="it-IT" sz="2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200400" y="1276920"/>
            <a:ext cx="6095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C9B74"/>
                </a:solidFill>
                <a:latin typeface="Rockwell"/>
                <a:ea typeface="DejaVu Sans"/>
              </a:rPr>
              <a:t>I Programmi del Piano Regionale  della Prevenzione 2021-2025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263352" y="2132856"/>
            <a:ext cx="11593288" cy="413028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it-IT" sz="2000" b="1" strike="noStrike" spc="-1" dirty="0">
                <a:solidFill>
                  <a:srgbClr val="CC6600"/>
                </a:solidFill>
                <a:latin typeface="Rockwell"/>
                <a:ea typeface="DejaVu Sans"/>
              </a:rPr>
              <a:t>PP1 – Scuole che promuovono salute </a:t>
            </a:r>
            <a:r>
              <a:rPr lang="it-IT" sz="2000" b="1" strike="noStrike" spc="-1" dirty="0">
                <a:solidFill>
                  <a:srgbClr val="5B2915"/>
                </a:solidFill>
                <a:latin typeface="Rockwell"/>
                <a:ea typeface="DejaVu Sans"/>
              </a:rPr>
              <a:t>(</a:t>
            </a:r>
            <a:r>
              <a:rPr lang="it-IT" sz="2000" b="1" strike="noStrike" spc="-1" dirty="0">
                <a:solidFill>
                  <a:srgbClr val="5B2915"/>
                </a:solidFill>
                <a:latin typeface="Calibri"/>
                <a:ea typeface="DejaVu Sans"/>
              </a:rPr>
              <a:t>promozione cultura della salute e della sicurezza per futuri lavoratori</a:t>
            </a:r>
            <a:r>
              <a:rPr lang="it-IT" sz="2000" b="1" strike="noStrike" spc="-1" dirty="0">
                <a:solidFill>
                  <a:srgbClr val="5B2915"/>
                </a:solidFill>
                <a:latin typeface="Rockwell"/>
                <a:ea typeface="DejaVu Sans"/>
              </a:rPr>
              <a:t>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it-IT" sz="2000" b="1" strike="noStrike" spc="-1" dirty="0">
                <a:solidFill>
                  <a:srgbClr val="CC6600"/>
                </a:solidFill>
                <a:latin typeface="Rockwell"/>
                <a:ea typeface="DejaVu Sans"/>
              </a:rPr>
              <a:t>PP3 – Luoghi di lavoro che promuovono salute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it-IT" sz="20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PP6 – Piano mirato di prevenzione</a:t>
            </a:r>
            <a:endParaRPr lang="it-IT" sz="20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it-IT" sz="2000" b="1" strike="noStrike" spc="-1" dirty="0">
                <a:solidFill>
                  <a:srgbClr val="CC6600"/>
                </a:solidFill>
                <a:latin typeface="Rockwell"/>
                <a:ea typeface="DejaVu Sans"/>
              </a:rPr>
              <a:t>PP7 – Prevenzione in edilizia ed agricoltura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it-IT" sz="2000" b="1" strike="noStrike" spc="-1" dirty="0">
                <a:solidFill>
                  <a:srgbClr val="CC6600"/>
                </a:solidFill>
                <a:latin typeface="Rockwell"/>
                <a:ea typeface="DejaVu Sans"/>
              </a:rPr>
              <a:t>PP8 – Prevenzione del rischio cancerogeno professionale, delle patologie professionali dell’apparato muscolo-scheletrico e del rischio stress correlato al lavoro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it-IT" sz="2000" b="1" strike="noStrike" spc="-1" dirty="0">
                <a:solidFill>
                  <a:srgbClr val="CC6600"/>
                </a:solidFill>
                <a:latin typeface="Rockwell"/>
                <a:ea typeface="DejaVu Sans"/>
              </a:rPr>
              <a:t>PP9 – Ambiente, clima e salute </a:t>
            </a:r>
            <a:r>
              <a:rPr lang="it-IT" sz="2000" b="1" strike="noStrike" spc="-1" dirty="0">
                <a:solidFill>
                  <a:srgbClr val="5B2915"/>
                </a:solidFill>
                <a:latin typeface="Rockwell"/>
                <a:ea typeface="DejaVu Sans"/>
              </a:rPr>
              <a:t>(amianto)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1199"/>
              </a:spcAft>
            </a:pPr>
            <a:r>
              <a:rPr lang="it-IT" sz="2000" b="1" strike="noStrike" spc="-1" dirty="0">
                <a:solidFill>
                  <a:srgbClr val="0C9B74"/>
                </a:solidFill>
                <a:latin typeface="Rockwell"/>
                <a:ea typeface="DejaVu Sans"/>
              </a:rPr>
              <a:t>PL14 – Sistema informativo regionale per la prevenzione nei luoghi di lavoro dell'Emilia-Romagna (SIRP-ER)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63352" y="3356992"/>
            <a:ext cx="4464496" cy="329400"/>
          </a:xfrm>
          <a:prstGeom prst="rect">
            <a:avLst/>
          </a:prstGeom>
          <a:solidFill>
            <a:schemeClr val="accent1">
              <a:alpha val="18000"/>
            </a:schemeClr>
          </a:solidFill>
          <a:ln w="190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79376" y="548680"/>
            <a:ext cx="11305256" cy="574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</a:p>
          <a:p>
            <a:pPr algn="just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it-IT" sz="1800" b="0" strike="noStrike" spc="-1" dirty="0" smtClean="0">
                <a:latin typeface="Rockwell"/>
                <a:ea typeface="DejaVu Sans"/>
              </a:rPr>
              <a:t>Il documento si </a:t>
            </a:r>
            <a:r>
              <a:rPr lang="it-IT" sz="1800" b="0" strike="noStrike" spc="-1" dirty="0">
                <a:latin typeface="Rockwell"/>
                <a:ea typeface="DejaVu Sans"/>
              </a:rPr>
              <a:t>propone anche di formulare </a:t>
            </a:r>
            <a:r>
              <a:rPr lang="it-IT" sz="1800" b="1" strike="noStrike" spc="-1" dirty="0">
                <a:solidFill>
                  <a:srgbClr val="0070C0"/>
                </a:solidFill>
                <a:latin typeface="Rockwell"/>
                <a:ea typeface="DejaVu Sans"/>
              </a:rPr>
              <a:t>PROPOSTE</a:t>
            </a:r>
            <a:r>
              <a:rPr lang="it-IT" sz="1800" b="0" strike="noStrike" spc="-1" dirty="0">
                <a:latin typeface="Rockwell"/>
                <a:ea typeface="DejaVu Sans"/>
              </a:rPr>
              <a:t> di soluzione per quegli stessi elementi di valutazione ed anche chi vi deve provvedere e/o contribuire a farlo: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Documento di valutazione dei </a:t>
            </a:r>
            <a:r>
              <a:rPr lang="it-IT" sz="18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rischi</a:t>
            </a:r>
          </a:p>
          <a:p>
            <a:pPr>
              <a:lnSpc>
                <a:spcPct val="150000"/>
              </a:lnSpc>
            </a:pPr>
            <a:r>
              <a:rPr lang="it-IT" sz="1800" b="1" u="sng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Soluzione </a:t>
            </a:r>
            <a:r>
              <a:rPr lang="it-IT" sz="18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organizzativa</a:t>
            </a: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: 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- Verificare periodicamente l’adeguatezza del DVR alla realtà operativa aziendale,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- accertare la presenza del capitolo dedicato ai rischi da incidentalità stradale con l’analisi di tutti i fattori di rischio tenendo conto di quanto indicato anche nelle Buone Pratiche e la predisposizione di un piano di miglioramento efficace per contrastare tale rischio.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Riferimento operativo</a:t>
            </a: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: Datore di Lavoro, RSPP, RLS, Medico Competente.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35360" y="548680"/>
            <a:ext cx="11521280" cy="551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</a:p>
          <a:p>
            <a:pPr algn="just">
              <a:lnSpc>
                <a:spcPct val="100000"/>
              </a:lnSpc>
            </a:pPr>
            <a:endParaRPr lang="it-IT" sz="36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Formazione informazione ed addestramento</a:t>
            </a:r>
            <a:endParaRPr lang="it-IT" sz="18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Soluzione organizzativa</a:t>
            </a: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: 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al momento dell’assunzione, in caso di adozione di nuovi mezzi e/o attrezzature, e, comunque, periodicamente; 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fornire formazione ed informazione in una lingua comprensibile agli autisti sulle modalità comportamentali e procedurali, comprese le procedure di emergenza e la guida sicura.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Enti formatori quali scuole guida o enti che si occupano istituzionalmente o a titolo volontario di sicurezza stradale potrebbero essere proficuamente coinvolti in attività di formazione ed informazione dei lavoratori.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7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1" u="sng" strike="noStrike" spc="-1" dirty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Riferimento operativo</a:t>
            </a:r>
            <a:r>
              <a:rPr lang="it-IT" sz="17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: Datore di Lavoro, RSPP, RLS, Medico Competente, Responsabile formazione aziendale, Scuole Guida, Enti che si occupano di sicurezza sulle strade.</a:t>
            </a:r>
            <a:endParaRPr lang="it-IT" sz="1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911424" y="548680"/>
            <a:ext cx="10873208" cy="548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  <a:endParaRPr lang="it-IT" sz="4000" b="1" spc="-1" dirty="0" smtClean="0">
              <a:solidFill>
                <a:srgbClr val="FF0000"/>
              </a:solidFill>
              <a:latin typeface="Rockwel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it-IT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Procedure aziendali ed organizzazione del lavoro</a:t>
            </a:r>
            <a:endParaRPr lang="it-IT" sz="18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Soluzioni organizzative</a:t>
            </a: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: 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- organizzare turni e percorsi in modo da ottimizzare gli orari di guida, prevedendo il rispetto della norma in merito ai tempi di guida e ai tempi di riposo;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fornire mezzi in adeguato stato manutentivo, corredati da equipaggiamenti di sicurezza (indumenti ad alta visibilità, luci di rilevamento) e predisporre procedure di manutenzione anche al di fuori dei controlli tecnici regolamentari;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- dotare gli operatori che utilizzano mezzi a due ruote, di caschi, indumenti ad alta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visibilità e protezioni accessorie a norma, ritenute utili, vestiario conforme, con dispositivi di protezione da piccoli urti e prestazioni termiche coerenti con gli andamenti stagionali ragionevolmente prevedibili. 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35360" y="548680"/>
            <a:ext cx="11665296" cy="576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</a:p>
          <a:p>
            <a:pPr algn="just">
              <a:lnSpc>
                <a:spcPct val="100000"/>
              </a:lnSpc>
            </a:pPr>
            <a:endParaRPr lang="it-IT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Procedure aziendali ed organizzazione del lavoro</a:t>
            </a:r>
            <a:endParaRPr lang="it-IT" sz="18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Soluzioni organizzative</a:t>
            </a: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: 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- predisporre procedure di controllo del buono stato dei veicoli, alla partenza e/o al ritorno, garantendo la tracciabilità (lista delle riparazioni, </a:t>
            </a:r>
            <a:r>
              <a:rPr lang="it-IT" sz="1700" b="0" strike="noStrike" spc="-1" dirty="0" err="1">
                <a:solidFill>
                  <a:srgbClr val="C00000"/>
                </a:solidFill>
                <a:latin typeface="Rockwell"/>
                <a:ea typeface="DejaVu Sans"/>
              </a:rPr>
              <a:t>check</a:t>
            </a: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</a:t>
            </a:r>
            <a:r>
              <a:rPr lang="it-IT" sz="1700" b="0" strike="noStrike" spc="-1" dirty="0" err="1">
                <a:solidFill>
                  <a:srgbClr val="C00000"/>
                </a:solidFill>
                <a:latin typeface="Rockwell"/>
                <a:ea typeface="DejaVu Sans"/>
              </a:rPr>
              <a:t>list</a:t>
            </a: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dei controlli effettuati, ecc.). …     Ma anche, predisporre modalità di segnalazione da parte dei conducenti dei malfunzionamenti e dei  problemi riscontrati durante la guida, predisponendo un modulo per la segnalazione dei guasti;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- istituire regole di comunicazione in base alle effettive necessità lavorative e dotare i mezzi di dispositivi di comunicazione conformi alla norme vigenti, “a mani libere”, cioè in grado di attivarsi senza necessità di staccare mani e sguardo dal sistema di guida;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z="17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fornire informazioni in una lingua comprensibile agli autisti sulle modalità comportamentali e procedurali, comprese le procedure di emergenza.</a:t>
            </a:r>
            <a:endParaRPr lang="it-IT" sz="17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700" b="1" u="sng" strike="noStrike" spc="-1" dirty="0" smtClean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Riferimento </a:t>
            </a:r>
            <a:r>
              <a:rPr lang="it-IT" sz="1700" b="1" u="sng" strike="noStrike" spc="-1" dirty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operativo</a:t>
            </a:r>
            <a:r>
              <a:rPr lang="it-IT" sz="17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: Datore di Lavoro, RSPP, RLS.</a:t>
            </a:r>
            <a:endParaRPr lang="it-IT" sz="1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79376" y="785880"/>
            <a:ext cx="11377264" cy="50913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</a:p>
          <a:p>
            <a:pPr algn="just">
              <a:lnSpc>
                <a:spcPct val="100000"/>
              </a:lnSpc>
            </a:pPr>
            <a:endParaRPr lang="it-IT" sz="24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  <a:ea typeface="DejaVu Sans"/>
              </a:rPr>
              <a:t>Sorveglianza sanitaria</a:t>
            </a:r>
            <a:endParaRPr lang="it-IT" sz="18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Soluzione organizzativa</a:t>
            </a: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: 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z="1800" b="0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 verificare periodicamente con il medico competente sia l’anagrafica, sia i mansionari degli operatori onde sottoporre i lavoratori, per cui è necessario, a sorveglianza sanitaria.</a:t>
            </a:r>
            <a:endParaRPr lang="it-IT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Collaborazione fra Datore di Lavoro e Medico Competente nell’’informazione” in merito a temi come stili di vita, uso di alcol e droghe.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10B07B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Riferimento operativo</a:t>
            </a:r>
            <a:r>
              <a:rPr lang="it-IT" sz="1800" b="0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: Datore di Lavoro, RSPP, RLS, Medico Competente.</a:t>
            </a: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07368" y="785880"/>
            <a:ext cx="11377264" cy="5486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L’uso dei dispositivi elettronici alla guida.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Focus nel settore delle consegne a domicilio “just in time” con necessità di connessione durante la permanenza su strada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b="0" strike="noStrike" spc="-1" dirty="0">
                <a:latin typeface="Rockwell"/>
                <a:ea typeface="DejaVu Sans"/>
              </a:rPr>
              <a:t>L’art. 173 c.2 del Codice della Strada dispone che “è vietato al conducente di far uso durante la marcia di apparecchi radiotelefonici ovvero di usare cuffie sonore […]. 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È consentito l’uso di apparecchi a viva voce o dotati di auricolare purché il conducente abbia adeguate capacità uditive ad entrambe le orecchie (che non richiedono per il loro funzionamento l’uso delle mani)”</a:t>
            </a:r>
            <a:r>
              <a:rPr lang="it-IT" b="0" strike="noStrike" spc="-1" dirty="0">
                <a:latin typeface="Rockwell"/>
                <a:ea typeface="DejaVu Sans"/>
              </a:rPr>
              <a:t>. 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b="0" strike="noStrike" spc="-1" dirty="0">
                <a:latin typeface="Rockwell"/>
                <a:ea typeface="DejaVu Sans"/>
              </a:rPr>
              <a:t>Quindi mentre si è alla guida:  niente telefonate, niente invio di messaggi sia di testo che vocali,  niente consultazione di mappe per orientarsi sulla strada, niente selezione di playlist </a:t>
            </a:r>
            <a:r>
              <a:rPr lang="it-IT" b="0" strike="noStrike" spc="-1" dirty="0" smtClean="0">
                <a:latin typeface="Rockwell"/>
                <a:ea typeface="DejaVu Sans"/>
              </a:rPr>
              <a:t>musicali</a:t>
            </a:r>
            <a:r>
              <a:rPr lang="it-IT" b="0" strike="noStrike" spc="-1" dirty="0">
                <a:latin typeface="Rockwell"/>
                <a:ea typeface="DejaVu Sans"/>
              </a:rPr>
              <a:t>. </a:t>
            </a:r>
            <a:endParaRPr lang="it-IT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07368" y="1052736"/>
            <a:ext cx="11521280" cy="504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it-IT" sz="3200" spc="-1" dirty="0" smtClean="0">
                <a:solidFill>
                  <a:srgbClr val="FF0000"/>
                </a:solidFill>
                <a:latin typeface="Rockwell"/>
                <a:ea typeface="DejaVu Sans"/>
              </a:rPr>
              <a:t>L’uso dei dispositivi elettronici alla guida.</a:t>
            </a:r>
          </a:p>
          <a:p>
            <a:pPr algn="ctr"/>
            <a:endParaRPr lang="it-IT" sz="1600" spc="-1" dirty="0" smtClean="0">
              <a:solidFill>
                <a:srgbClr val="FF0000"/>
              </a:solidFill>
              <a:latin typeface="Rockwell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it-IT" spc="-1" dirty="0" smtClean="0">
                <a:latin typeface="Rockwell"/>
                <a:ea typeface="DejaVu Sans"/>
              </a:rPr>
              <a:t>Durante </a:t>
            </a:r>
            <a:r>
              <a:rPr lang="it-IT" spc="-1" dirty="0">
                <a:latin typeface="Rockwell"/>
                <a:ea typeface="DejaVu Sans"/>
              </a:rPr>
              <a:t>la marcia le mani del conducente devono stare ben salde sul volante/manubrio e non armeggiare con lo smartphone, e gli occhi devono stare attenti alla guida ed alla strada e non allo schermo.</a:t>
            </a:r>
          </a:p>
          <a:p>
            <a:pPr>
              <a:lnSpc>
                <a:spcPct val="150000"/>
              </a:lnSpc>
            </a:pPr>
            <a:r>
              <a:rPr lang="it-IT" spc="-1" dirty="0">
                <a:latin typeface="Rockwell"/>
                <a:ea typeface="DejaVu Sans"/>
              </a:rPr>
              <a:t>L’uso del cellulare alla guida è consentito solo a condizioni chiare e ben precise:</a:t>
            </a:r>
          </a:p>
          <a:p>
            <a:pPr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pc="-1" dirty="0">
                <a:latin typeface="Rockwell"/>
                <a:ea typeface="DejaVu Sans"/>
              </a:rPr>
              <a:t> </a:t>
            </a:r>
            <a:r>
              <a:rPr lang="it-IT" b="1" spc="-1" dirty="0">
                <a:solidFill>
                  <a:srgbClr val="FF0000"/>
                </a:solidFill>
                <a:latin typeface="Rockwell"/>
                <a:ea typeface="DejaVu Sans"/>
              </a:rPr>
              <a:t>il device/telefono in auto può essere usato solamente con l’auricolare o con il viva voce</a:t>
            </a:r>
            <a:r>
              <a:rPr lang="it-IT" spc="-1" dirty="0">
                <a:latin typeface="Rockwell"/>
                <a:ea typeface="DejaVu San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t-IT" spc="-1" dirty="0">
                <a:latin typeface="Rockwell"/>
                <a:ea typeface="DejaVu Sans"/>
              </a:rPr>
              <a:t>È vietato tenere il cellulare anche con una sola delle due mani, anche se si è fermi in coda nel traffico;</a:t>
            </a:r>
          </a:p>
          <a:p>
            <a:pPr>
              <a:lnSpc>
                <a:spcPct val="150000"/>
              </a:lnSpc>
            </a:pPr>
            <a:r>
              <a:rPr lang="it-IT" spc="-1" dirty="0">
                <a:latin typeface="Rockwell"/>
                <a:ea typeface="DejaVu Sans"/>
              </a:rPr>
              <a:t>- nel caso di utilizzo dell’auricolare, quest’ultimo deve occupare un solo orecchio, mentre l’altro deve essere libero e udente;</a:t>
            </a:r>
          </a:p>
          <a:p>
            <a:pPr indent="-215640">
              <a:lnSpc>
                <a:spcPct val="150000"/>
              </a:lnSpc>
              <a:buClr>
                <a:srgbClr val="10B07B"/>
              </a:buClr>
              <a:buFont typeface="StarSymbol"/>
              <a:buChar char="-"/>
            </a:pPr>
            <a:r>
              <a:rPr lang="it-IT" spc="-1" dirty="0">
                <a:latin typeface="Rockwell"/>
                <a:ea typeface="DejaVu Sans"/>
              </a:rPr>
              <a:t> </a:t>
            </a:r>
            <a:r>
              <a:rPr lang="it-IT" b="1" spc="-1" dirty="0">
                <a:solidFill>
                  <a:srgbClr val="FF0000"/>
                </a:solidFill>
                <a:latin typeface="Rockwell"/>
                <a:ea typeface="DejaVu Sans"/>
              </a:rPr>
              <a:t>è consentito usare lo smartphone se connesso al bluetooth dell’auto, attraverso i comandi vocali</a:t>
            </a:r>
            <a:r>
              <a:rPr lang="it-IT" spc="-1" dirty="0">
                <a:latin typeface="Rockwell"/>
                <a:ea typeface="DejaVu Sans"/>
              </a:rPr>
              <a:t>, ma la sincronizzazione deve essere fatta prima di mettersi in moto, perché dopo non si può più utilizzare il dispositivo.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91344" y="764704"/>
            <a:ext cx="11809312" cy="530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rgbClr val="FF0000"/>
                </a:solidFill>
                <a:latin typeface="Rockwell"/>
                <a:ea typeface="DejaVu Sans"/>
              </a:rPr>
              <a:t>Documento di buone pratiche </a:t>
            </a: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2000" strike="noStrike" spc="-1" dirty="0">
                <a:solidFill>
                  <a:srgbClr val="002060"/>
                </a:solidFill>
                <a:latin typeface="Rockwell"/>
                <a:ea typeface="DejaVu Sans"/>
              </a:rPr>
              <a:t>Il buon senso suggerisce comunque di non distrarsi dalla guida per leggere il display dell’auto connesso al telefonino, dato che gli occhi devono guardare sempre la strada.</a:t>
            </a:r>
            <a:endParaRPr lang="it-IT" sz="2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2000" strike="noStrike" spc="-1" dirty="0" smtClean="0">
                <a:solidFill>
                  <a:srgbClr val="002060"/>
                </a:solidFill>
                <a:latin typeface="Rockwell"/>
                <a:ea typeface="DejaVu Sans"/>
              </a:rPr>
              <a:t>Ci </a:t>
            </a:r>
            <a:r>
              <a:rPr lang="it-IT" sz="2000" strike="noStrike" spc="-1" dirty="0">
                <a:solidFill>
                  <a:srgbClr val="002060"/>
                </a:solidFill>
                <a:latin typeface="Rockwell"/>
                <a:ea typeface="DejaVu Sans"/>
              </a:rPr>
              <a:t>sono però alcune forme di lavoro che organizzativamente necessitano che gli operatori restino connessi in modo continuo o, comunque frequente, con una centrale operativa di smistamento, e tali attività afferiscono prevalentemente al comparto delle consegne a domicilio “just in time”. </a:t>
            </a:r>
            <a:endParaRPr lang="it-IT" sz="2000" strike="noStrike" spc="-1" dirty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it-IT" sz="2000" strike="noStrike" spc="-1" dirty="0" smtClean="0">
                <a:solidFill>
                  <a:srgbClr val="002060"/>
                </a:solidFill>
                <a:latin typeface="Rockwell"/>
                <a:ea typeface="DejaVu Sans"/>
              </a:rPr>
              <a:t>I </a:t>
            </a:r>
            <a:r>
              <a:rPr lang="it-IT" sz="2000" strike="noStrike" spc="-1" dirty="0">
                <a:solidFill>
                  <a:srgbClr val="002060"/>
                </a:solidFill>
                <a:latin typeface="Rockwell"/>
                <a:ea typeface="DejaVu Sans"/>
              </a:rPr>
              <a:t>lavoratori coinvolti, si spostano nelle nostre città con ogni mezzo: camion e furgoni, auto, moto e scooter, biciclette ed ora, anche, monopattini</a:t>
            </a:r>
            <a:r>
              <a:rPr lang="it-IT" sz="2000" strike="noStrike" spc="-1" dirty="0" smtClean="0">
                <a:solidFill>
                  <a:srgbClr val="002060"/>
                </a:solidFill>
                <a:latin typeface="Rockwell"/>
                <a:ea typeface="DejaVu Sans"/>
              </a:rPr>
              <a:t>.</a:t>
            </a:r>
          </a:p>
          <a:p>
            <a:pPr>
              <a:lnSpc>
                <a:spcPct val="150000"/>
              </a:lnSpc>
            </a:pPr>
            <a:endParaRPr lang="it-IT" sz="900" strike="noStrike" spc="-1" dirty="0" smtClean="0">
              <a:solidFill>
                <a:srgbClr val="002060"/>
              </a:solidFill>
              <a:latin typeface="Rockwell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it-IT" sz="2000" b="1" spc="-1" dirty="0" err="1" smtClean="0">
                <a:solidFill>
                  <a:srgbClr val="00B050"/>
                </a:solidFill>
                <a:latin typeface="Rockwell"/>
                <a:ea typeface="DejaVu Sans"/>
              </a:rPr>
              <a:t>CI</a:t>
            </a:r>
            <a:r>
              <a:rPr lang="it-IT" sz="2000" b="1" spc="-1" dirty="0" smtClean="0">
                <a:solidFill>
                  <a:srgbClr val="00B050"/>
                </a:solidFill>
                <a:latin typeface="Rockwell"/>
                <a:ea typeface="DejaVu Sans"/>
              </a:rPr>
              <a:t> RIVOLGIAMO PRINCIPALMENTE A QUESTE DITTE PERCHÉ ADOTTINO MISURE OPERATIVE  </a:t>
            </a:r>
            <a:r>
              <a:rPr lang="it-IT" sz="2000" b="1" strike="noStrike" spc="-1" dirty="0" smtClean="0">
                <a:solidFill>
                  <a:srgbClr val="00B050"/>
                </a:solidFill>
                <a:latin typeface="Rockwell"/>
                <a:ea typeface="DejaVu Sans"/>
              </a:rPr>
              <a:t>CORRETTE E CONFORMI </a:t>
            </a:r>
            <a:endParaRPr lang="it-IT" sz="2000" b="1" strike="noStrike" spc="-1" dirty="0">
              <a:solidFill>
                <a:srgbClr val="00B05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/>
          <p:nvPr/>
        </p:nvPicPr>
        <p:blipFill>
          <a:blip r:embed="rId2" cstate="print"/>
          <a:stretch/>
        </p:blipFill>
        <p:spPr>
          <a:xfrm>
            <a:off x="1974960" y="836712"/>
            <a:ext cx="8818920" cy="4695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/>
          <p:cNvPicPr/>
          <p:nvPr/>
        </p:nvPicPr>
        <p:blipFill>
          <a:blip r:embed="rId2" cstate="print"/>
          <a:stretch/>
        </p:blipFill>
        <p:spPr>
          <a:xfrm>
            <a:off x="2771640" y="366840"/>
            <a:ext cx="6647760" cy="6123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765440" y="914400"/>
            <a:ext cx="9968760" cy="54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it-IT" sz="2000" b="1" strike="noStrike" spc="-1">
                <a:solidFill>
                  <a:srgbClr val="0C9B74"/>
                </a:solidFill>
                <a:latin typeface="Rockwell"/>
              </a:rPr>
              <a:t>  Lo sviluppo del Programma Predefinito 6 (PP6) nel PRP dell’Emilia Romagna </a:t>
            </a:r>
            <a:r>
              <a:t/>
            </a:r>
            <a:br/>
            <a:endParaRPr lang="it-IT" sz="2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5508360" y="3763440"/>
            <a:ext cx="1401480" cy="140148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Piani mirati</a:t>
            </a:r>
            <a:endParaRPr lang="it-IT" sz="1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di prevenzione </a:t>
            </a:r>
            <a:endParaRPr lang="it-IT" sz="1500" b="0" strike="noStrike" spc="-1" dirty="0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 rot="16200000">
            <a:off x="6059520" y="3251520"/>
            <a:ext cx="299160" cy="47592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3431704" y="4653136"/>
            <a:ext cx="1741320" cy="1741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it-IT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Prevenzione infortuni da investimento e movimentazione manuale dei carichi nel settore della logistica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 rot="1800000">
            <a:off x="6904080" y="4713840"/>
            <a:ext cx="299160" cy="47592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6"/>
          <p:cNvSpPr/>
          <p:nvPr/>
        </p:nvSpPr>
        <p:spPr>
          <a:xfrm>
            <a:off x="7189920" y="4662720"/>
            <a:ext cx="1741320" cy="1741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it-IT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Sicurezza di macchine attrezzature e impianti per la prevenzione degli infortuni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 rot="9000000">
            <a:off x="5215320" y="4714200"/>
            <a:ext cx="299160" cy="47592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8"/>
          <p:cNvSpPr/>
          <p:nvPr/>
        </p:nvSpPr>
        <p:spPr>
          <a:xfrm>
            <a:off x="5303912" y="1484784"/>
            <a:ext cx="1741320" cy="17413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it-IT" sz="1200" b="1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Percezione e valutazione del rischio stradale in settori professionali e  non professionali del trasporto</a:t>
            </a:r>
            <a:endParaRPr lang="it-IT" sz="1200" b="1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0" name="Picture 8" descr="strada_passo_montag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988840"/>
            <a:ext cx="4248472" cy="179232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31677" t="23119" r="34161" b="9892"/>
          <a:stretch>
            <a:fillRect/>
          </a:stretch>
        </p:blipFill>
        <p:spPr bwMode="auto">
          <a:xfrm>
            <a:off x="1703512" y="1700808"/>
            <a:ext cx="24807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  <p:bldP spid="1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"/>
          <p:cNvPicPr/>
          <p:nvPr/>
        </p:nvPicPr>
        <p:blipFill>
          <a:blip r:embed="rId2" cstate="print"/>
          <a:stretch/>
        </p:blipFill>
        <p:spPr>
          <a:xfrm>
            <a:off x="2673360" y="1112760"/>
            <a:ext cx="6590520" cy="69444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4"/>
          <p:cNvPicPr/>
          <p:nvPr/>
        </p:nvPicPr>
        <p:blipFill>
          <a:blip r:embed="rId3" cstate="print"/>
          <a:stretch/>
        </p:blipFill>
        <p:spPr>
          <a:xfrm>
            <a:off x="2690640" y="1771560"/>
            <a:ext cx="6581160" cy="2323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/>
          <p:cNvPicPr/>
          <p:nvPr/>
        </p:nvPicPr>
        <p:blipFill>
          <a:blip r:embed="rId2" cstate="print"/>
          <a:stretch/>
        </p:blipFill>
        <p:spPr>
          <a:xfrm>
            <a:off x="2673360" y="401760"/>
            <a:ext cx="6590520" cy="69444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2"/>
          <p:cNvPicPr/>
          <p:nvPr/>
        </p:nvPicPr>
        <p:blipFill>
          <a:blip r:embed="rId3" cstate="print"/>
          <a:stretch/>
        </p:blipFill>
        <p:spPr>
          <a:xfrm>
            <a:off x="2695680" y="1047600"/>
            <a:ext cx="6571440" cy="498420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0" y="6031800"/>
            <a:ext cx="106038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Rockwell"/>
                <a:ea typeface="DejaVu Sans"/>
              </a:rPr>
              <a:t>(*) Le linee applicative degli accordi ex art. 34, c. 2 e 37, c. 2 del D.Lgs. 81/08 prevedono che l’acquisizione della CQC costituisca credito formativo ai fini della formazione “Specifica” secondo l’Accordo Stato Regioni del 25/07/2012</a:t>
            </a:r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2203560" y="1136520"/>
            <a:ext cx="7449840" cy="4399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 cstate="print"/>
          <a:stretch/>
        </p:blipFill>
        <p:spPr>
          <a:xfrm>
            <a:off x="2098800" y="1336680"/>
            <a:ext cx="7601760" cy="4034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68240" y="1027080"/>
            <a:ext cx="10972080" cy="3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Immagine 180"/>
          <p:cNvPicPr/>
          <p:nvPr/>
        </p:nvPicPr>
        <p:blipFill>
          <a:blip r:embed="rId2" cstate="print"/>
          <a:stretch/>
        </p:blipFill>
        <p:spPr>
          <a:xfrm>
            <a:off x="1794240" y="1296000"/>
            <a:ext cx="869436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68240" y="1027080"/>
            <a:ext cx="10972080" cy="3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3" name="Immagine 182"/>
          <p:cNvPicPr/>
          <p:nvPr/>
        </p:nvPicPr>
        <p:blipFill>
          <a:blip r:embed="rId2" cstate="print"/>
          <a:stretch/>
        </p:blipFill>
        <p:spPr>
          <a:xfrm>
            <a:off x="2880000" y="370080"/>
            <a:ext cx="6392520" cy="60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68240" y="1027080"/>
            <a:ext cx="10972080" cy="3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5" name="Immagine 184"/>
          <p:cNvPicPr/>
          <p:nvPr/>
        </p:nvPicPr>
        <p:blipFill>
          <a:blip r:embed="rId2" cstate="print"/>
          <a:stretch/>
        </p:blipFill>
        <p:spPr>
          <a:xfrm>
            <a:off x="2952000" y="383760"/>
            <a:ext cx="6336000" cy="609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68240" y="1027080"/>
            <a:ext cx="10972080" cy="3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Immagine 186"/>
          <p:cNvPicPr/>
          <p:nvPr/>
        </p:nvPicPr>
        <p:blipFill>
          <a:blip r:embed="rId2" cstate="print"/>
          <a:stretch/>
        </p:blipFill>
        <p:spPr>
          <a:xfrm>
            <a:off x="2040840" y="1426320"/>
            <a:ext cx="8464680" cy="418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68240" y="1027080"/>
            <a:ext cx="10972080" cy="3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Rettangolo 2"/>
          <p:cNvSpPr/>
          <p:nvPr/>
        </p:nvSpPr>
        <p:spPr>
          <a:xfrm>
            <a:off x="7596198" y="4572008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spc="-1" dirty="0">
                <a:solidFill>
                  <a:srgbClr val="10B07B"/>
                </a:solidFill>
                <a:latin typeface="Rockwell"/>
              </a:rPr>
              <a:t>Grazie per l’attenzione </a:t>
            </a:r>
          </a:p>
        </p:txBody>
      </p:sp>
      <p:pic>
        <p:nvPicPr>
          <p:cNvPr id="4" name="Picture 2" descr="Le frasi sul destino: una spiegazione del caso - TrovaFrasi"/>
          <p:cNvPicPr>
            <a:picLocks noChangeAspect="1" noChangeArrowheads="1"/>
          </p:cNvPicPr>
          <p:nvPr/>
        </p:nvPicPr>
        <p:blipFill>
          <a:blip r:embed="rId2" cstate="print"/>
          <a:srcRect b="8047"/>
          <a:stretch>
            <a:fillRect/>
          </a:stretch>
        </p:blipFill>
        <p:spPr bwMode="auto">
          <a:xfrm>
            <a:off x="2238348" y="571480"/>
            <a:ext cx="47877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38150" y="5429264"/>
            <a:ext cx="900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hlinkClick r:id="rId3"/>
              </a:rPr>
              <a:t>https://salute.regione.emilia-romagna.it/prp/aree-tematiche/sicurezza-e-salute-in-ambiente-di-vita-e-di-lavoro/buone-pratiche</a:t>
            </a:r>
            <a:endParaRPr lang="it-IT" sz="1200" dirty="0" smtClean="0"/>
          </a:p>
          <a:p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275920" y="365040"/>
            <a:ext cx="9077040" cy="132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10B07B"/>
                </a:solidFill>
                <a:latin typeface="Rockwell"/>
              </a:rPr>
              <a:t>In</a:t>
            </a:r>
            <a:r>
              <a:rPr lang="it-IT" sz="3600" b="0" strike="noStrike" spc="-148">
                <a:solidFill>
                  <a:srgbClr val="10B07B"/>
                </a:solidFill>
                <a:latin typeface="Rockwell"/>
              </a:rPr>
              <a:t>cidentalità stradale</a:t>
            </a:r>
            <a:r>
              <a:t/>
            </a:r>
            <a:br/>
            <a:endParaRPr lang="it-IT" sz="3600" b="0" strike="noStrike" spc="-1">
              <a:latin typeface="Arial"/>
            </a:endParaRPr>
          </a:p>
        </p:txBody>
      </p:sp>
      <p:pic>
        <p:nvPicPr>
          <p:cNvPr id="109" name="Picture 4"/>
          <p:cNvPicPr/>
          <p:nvPr/>
        </p:nvPicPr>
        <p:blipFill>
          <a:blip r:embed="rId2" cstate="print"/>
          <a:stretch/>
        </p:blipFill>
        <p:spPr>
          <a:xfrm>
            <a:off x="9348840" y="878400"/>
            <a:ext cx="1710360" cy="1959480"/>
          </a:xfrm>
          <a:prstGeom prst="rect">
            <a:avLst/>
          </a:prstGeom>
          <a:ln>
            <a:noFill/>
          </a:ln>
        </p:spPr>
      </p:pic>
      <p:pic>
        <p:nvPicPr>
          <p:cNvPr id="110" name="Immagine 6"/>
          <p:cNvPicPr/>
          <p:nvPr/>
        </p:nvPicPr>
        <p:blipFill>
          <a:blip r:embed="rId3" cstate="print"/>
          <a:stretch/>
        </p:blipFill>
        <p:spPr>
          <a:xfrm>
            <a:off x="666712" y="1857364"/>
            <a:ext cx="5786478" cy="3917924"/>
          </a:xfrm>
          <a:prstGeom prst="rect">
            <a:avLst/>
          </a:prstGeom>
          <a:ln>
            <a:noFill/>
          </a:ln>
        </p:spPr>
      </p:pic>
      <p:pic>
        <p:nvPicPr>
          <p:cNvPr id="111" name="Immagine 7"/>
          <p:cNvPicPr/>
          <p:nvPr/>
        </p:nvPicPr>
        <p:blipFill>
          <a:blip r:embed="rId4" cstate="print"/>
          <a:stretch/>
        </p:blipFill>
        <p:spPr>
          <a:xfrm>
            <a:off x="5810248" y="3214686"/>
            <a:ext cx="6215912" cy="1780674"/>
          </a:xfrm>
          <a:prstGeom prst="rect">
            <a:avLst/>
          </a:prstGeom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1343472" y="2708920"/>
            <a:ext cx="453650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064552" y="3356992"/>
            <a:ext cx="648072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502000" y="711360"/>
            <a:ext cx="8851320" cy="97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800" b="0" strike="noStrike" spc="-1" dirty="0">
                <a:solidFill>
                  <a:srgbClr val="10B07B"/>
                </a:solidFill>
                <a:latin typeface="Rockwell"/>
              </a:rPr>
              <a:t>L’esperienza di prevenzione precedente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it-IT" sz="28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809588" y="1714488"/>
            <a:ext cx="8572560" cy="4500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Piano Regionale all’interno del precedente PRP (</a:t>
            </a:r>
            <a:r>
              <a:rPr lang="it-IT" sz="2400" b="0" i="1" strike="noStrike" spc="-1" dirty="0" err="1">
                <a:solidFill>
                  <a:srgbClr val="000000"/>
                </a:solidFill>
                <a:latin typeface="Rockwell"/>
                <a:ea typeface="DejaVu Sans"/>
              </a:rPr>
              <a:t>Setting</a:t>
            </a:r>
            <a:r>
              <a:rPr lang="it-IT" sz="2400" b="0" i="1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 comunità 2.10 Prevenzione infortuni stradali in orario di lavoro</a:t>
            </a:r>
            <a:r>
              <a:rPr lang="it-IT" sz="24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)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Complessità del comparto: </a:t>
            </a:r>
            <a:r>
              <a:rPr lang="it-IT" sz="2400" b="1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necessità di integrazione di diversi enti con forti interconnessioni tra ambienti di lavoro e ambienti di vita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Analisi dei fattori specifici che sono determinanti per identificare le misure di prevenzione e protezione: organizzazione, orari di guida e di pausa, formazione, stili di vita, manutenzione dei mezzi, ..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 cstate="print"/>
          <a:stretch/>
        </p:blipFill>
        <p:spPr>
          <a:xfrm>
            <a:off x="9473760" y="1845360"/>
            <a:ext cx="2717640" cy="340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063552" y="332656"/>
            <a:ext cx="9077040" cy="10116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Rockwell"/>
              </a:rPr>
              <a:t>Oggi </a:t>
            </a:r>
            <a:r>
              <a:rPr lang="it-IT" sz="4400" b="1" strike="noStrike" spc="-1" dirty="0" err="1" smtClean="0">
                <a:solidFill>
                  <a:schemeClr val="accent5">
                    <a:lumMod val="50000"/>
                  </a:schemeClr>
                </a:solidFill>
                <a:latin typeface="Rockwell"/>
              </a:rPr>
              <a:t>……</a:t>
            </a:r>
            <a:endParaRPr lang="it-IT" sz="4400" b="1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35360" y="1628800"/>
            <a:ext cx="11533480" cy="48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it-IT" sz="3200" strike="noStrike" spc="-148" dirty="0">
                <a:solidFill>
                  <a:srgbClr val="00B050"/>
                </a:solidFill>
                <a:latin typeface="Rockwell"/>
                <a:ea typeface="DejaVu Sans"/>
              </a:rPr>
              <a:t>L’</a:t>
            </a:r>
            <a:r>
              <a:rPr lang="it-IT" sz="3200" b="0" strike="noStrike" spc="-148" dirty="0">
                <a:solidFill>
                  <a:srgbClr val="00B050"/>
                </a:solidFill>
                <a:latin typeface="Rockwell"/>
                <a:ea typeface="DejaVu Sans"/>
              </a:rPr>
              <a:t>approccio alla prevenzione e controllo nel settore secondo il modello del </a:t>
            </a:r>
            <a:r>
              <a:rPr lang="it-IT" sz="3200" b="1" strike="noStrike" spc="-148" dirty="0">
                <a:solidFill>
                  <a:srgbClr val="00B050"/>
                </a:solidFill>
                <a:latin typeface="Rockwell"/>
                <a:ea typeface="DejaVu Sans"/>
              </a:rPr>
              <a:t>piano mirato di prevenzione </a:t>
            </a:r>
            <a:r>
              <a:rPr lang="it-IT" sz="3200" b="0" strike="noStrike" spc="-148" dirty="0">
                <a:solidFill>
                  <a:srgbClr val="00B050"/>
                </a:solidFill>
                <a:latin typeface="Rockwell"/>
                <a:ea typeface="DejaVu Sans"/>
              </a:rPr>
              <a:t>con i seguenti scopi</a:t>
            </a:r>
            <a:r>
              <a:rPr lang="it-IT" sz="3200" b="0" strike="noStrike" spc="-148" dirty="0">
                <a:solidFill>
                  <a:srgbClr val="10B07B"/>
                </a:solidFill>
                <a:latin typeface="Rockwell"/>
                <a:ea typeface="DejaVu Sans"/>
              </a:rPr>
              <a:t>:</a:t>
            </a:r>
            <a:endParaRPr lang="it-IT" sz="3200" b="0" strike="noStrike" spc="-1" dirty="0">
              <a:latin typeface="Arial"/>
            </a:endParaRPr>
          </a:p>
          <a:p>
            <a:pPr marL="216000" indent="-215640">
              <a:lnSpc>
                <a:spcPct val="110000"/>
              </a:lnSpc>
              <a:spcAft>
                <a:spcPts val="601"/>
              </a:spcAft>
              <a:buClr>
                <a:srgbClr val="10B07B"/>
              </a:buClr>
              <a:buFont typeface="Arial"/>
              <a:buChar char="•"/>
            </a:pPr>
            <a:r>
              <a:rPr lang="it-IT" sz="3200" b="0" strike="noStrike" spc="-148" dirty="0">
                <a:solidFill>
                  <a:srgbClr val="10B07B"/>
                </a:solidFill>
                <a:latin typeface="Rockwell"/>
                <a:ea typeface="DejaVu Sans"/>
              </a:rPr>
              <a:t> </a:t>
            </a:r>
            <a:r>
              <a:rPr lang="it-IT" sz="3200" b="0" strike="noStrike" spc="-148" dirty="0">
                <a:solidFill>
                  <a:srgbClr val="FF0000"/>
                </a:solidFill>
                <a:latin typeface="Rockwell"/>
                <a:ea typeface="DejaVu Sans"/>
              </a:rPr>
              <a:t>raggiungere  un grande numero di </a:t>
            </a:r>
            <a:r>
              <a:rPr lang="it-IT" sz="3200" b="0" strike="noStrike" spc="-148" dirty="0" smtClean="0">
                <a:solidFill>
                  <a:srgbClr val="FF0000"/>
                </a:solidFill>
                <a:latin typeface="Rockwell"/>
                <a:ea typeface="DejaVu Sans"/>
              </a:rPr>
              <a:t>aziende;</a:t>
            </a:r>
            <a:endParaRPr lang="it-IT" sz="3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601"/>
              </a:spcAft>
              <a:buClr>
                <a:srgbClr val="10B07B"/>
              </a:buClr>
              <a:buFont typeface="Arial"/>
              <a:buChar char="•"/>
            </a:pPr>
            <a:r>
              <a:rPr lang="it-IT" sz="3200" b="0" strike="noStrike" spc="-148" dirty="0">
                <a:solidFill>
                  <a:srgbClr val="10B07B"/>
                </a:solidFill>
                <a:latin typeface="Rockwell"/>
                <a:ea typeface="DejaVu Sans"/>
              </a:rPr>
              <a:t> </a:t>
            </a:r>
            <a:r>
              <a:rPr lang="it-IT" sz="3200" b="0" strike="noStrike" spc="-148" dirty="0">
                <a:solidFill>
                  <a:srgbClr val="0070C0"/>
                </a:solidFill>
                <a:latin typeface="Rockwell"/>
                <a:ea typeface="DejaVu Sans"/>
              </a:rPr>
              <a:t>adottare la metodica dell’autovalutazione con documenti di riferimento (c.d.  </a:t>
            </a:r>
            <a:r>
              <a:rPr lang="it-IT" sz="3200" b="0" i="1" strike="noStrike" spc="-148" dirty="0">
                <a:solidFill>
                  <a:srgbClr val="0070C0"/>
                </a:solidFill>
                <a:latin typeface="Rockwell"/>
                <a:ea typeface="DejaVu Sans"/>
              </a:rPr>
              <a:t>buone prassi</a:t>
            </a:r>
            <a:r>
              <a:rPr lang="it-IT" sz="3200" b="0" strike="noStrike" spc="-148" dirty="0">
                <a:solidFill>
                  <a:srgbClr val="0070C0"/>
                </a:solidFill>
                <a:latin typeface="Rockwell"/>
                <a:ea typeface="DejaVu Sans"/>
              </a:rPr>
              <a:t>)</a:t>
            </a:r>
            <a:r>
              <a:rPr lang="it-IT" sz="3200" b="0" i="1" strike="noStrike" spc="-148" dirty="0">
                <a:solidFill>
                  <a:srgbClr val="0070C0"/>
                </a:solidFill>
                <a:latin typeface="Rockwell"/>
                <a:ea typeface="DejaVu Sans"/>
              </a:rPr>
              <a:t> </a:t>
            </a:r>
            <a:r>
              <a:rPr lang="it-IT" sz="3200" b="0" strike="noStrike" spc="-148" dirty="0">
                <a:solidFill>
                  <a:srgbClr val="0070C0"/>
                </a:solidFill>
                <a:latin typeface="Rockwell"/>
                <a:ea typeface="DejaVu Sans"/>
              </a:rPr>
              <a:t>focalizzati su aspetti di sicurezza  ritenuti prioritari;</a:t>
            </a:r>
            <a:endParaRPr lang="it-IT" sz="3200" b="0" strike="noStrike" spc="-1" dirty="0">
              <a:solidFill>
                <a:srgbClr val="0070C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spcAft>
                <a:spcPts val="601"/>
              </a:spcAft>
              <a:buClr>
                <a:srgbClr val="10B07B"/>
              </a:buClr>
              <a:buFont typeface="Arial"/>
              <a:buChar char="•"/>
            </a:pPr>
            <a:r>
              <a:rPr lang="it-IT" sz="3200" b="0" strike="noStrike" spc="-148" dirty="0" smtClean="0">
                <a:solidFill>
                  <a:srgbClr val="10B07B"/>
                </a:solidFill>
                <a:latin typeface="Rockwell"/>
                <a:ea typeface="DejaVu Sans"/>
              </a:rPr>
              <a:t> </a:t>
            </a:r>
            <a:r>
              <a:rPr lang="it-IT" sz="3200" b="0" strike="noStrike" spc="-148" dirty="0" smtClean="0">
                <a:solidFill>
                  <a:srgbClr val="C00000"/>
                </a:solidFill>
                <a:latin typeface="Rockwell"/>
                <a:ea typeface="DejaVu Sans"/>
              </a:rPr>
              <a:t>prevedere una fase di formazione </a:t>
            </a:r>
            <a:r>
              <a:rPr lang="it-IT" sz="3200" b="0" strike="noStrike" spc="-148" dirty="0">
                <a:solidFill>
                  <a:srgbClr val="C00000"/>
                </a:solidFill>
                <a:latin typeface="Rockwell"/>
                <a:ea typeface="DejaVu Sans"/>
              </a:rPr>
              <a:t>e di assistenza sull’applicazione delle buone </a:t>
            </a:r>
            <a:r>
              <a:rPr lang="it-IT" sz="3200" b="0" strike="noStrike" spc="-148" dirty="0" smtClean="0">
                <a:solidFill>
                  <a:srgbClr val="C00000"/>
                </a:solidFill>
                <a:latin typeface="Rockwell"/>
                <a:ea typeface="DejaVu Sans"/>
              </a:rPr>
              <a:t>prassi.</a:t>
            </a:r>
            <a:endParaRPr lang="it-IT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275920" y="365040"/>
            <a:ext cx="9077040" cy="132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it-IT" sz="3200" b="1" strike="noStrike" spc="-1" dirty="0">
                <a:solidFill>
                  <a:srgbClr val="C00000"/>
                </a:solidFill>
                <a:latin typeface="Rockwell"/>
              </a:rPr>
              <a:t>Un focus particolare: </a:t>
            </a:r>
            <a:r>
              <a:rPr b="1" dirty="0">
                <a:solidFill>
                  <a:srgbClr val="C00000"/>
                </a:solidFill>
              </a:rPr>
              <a:t/>
            </a:r>
            <a:br>
              <a:rPr b="1" dirty="0">
                <a:solidFill>
                  <a:srgbClr val="C00000"/>
                </a:solidFill>
              </a:rPr>
            </a:br>
            <a:r>
              <a:rPr lang="it-IT" sz="3200" b="1" strike="noStrike" spc="-1" dirty="0">
                <a:solidFill>
                  <a:srgbClr val="C00000"/>
                </a:solidFill>
                <a:latin typeface="Rockwell"/>
              </a:rPr>
              <a:t>l’uso dei dispositivi elettronici alla guida</a:t>
            </a:r>
            <a:r>
              <a:rPr dirty="0"/>
              <a:t/>
            </a:r>
            <a:br>
              <a:rPr dirty="0"/>
            </a:br>
            <a:endParaRPr lang="it-IT" sz="32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854360"/>
            <a:ext cx="1102284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Il </a:t>
            </a:r>
            <a:r>
              <a:rPr lang="it-IT" sz="2000" b="1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settore delle consegne a domicilio </a:t>
            </a: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“just in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Rockwell"/>
                <a:ea typeface="DejaVu Sans"/>
              </a:rPr>
              <a:t>time</a:t>
            </a: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” con necessità di connessione durante la permanenza su strada.</a:t>
            </a:r>
            <a:endParaRPr lang="it-IT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Uno studio dell’Università di Bologna – Dipartimento di Ingegneria Civile, Chimica, Ambientale e dei Materiali (DICAM) mette in luce diversi fattori di rilievo in ordine a queste realtà lavorative:</a:t>
            </a:r>
            <a:endParaRPr lang="it-IT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circa il 2% della popolazione UE lavora o ha lavorato nella cosiddetta GIG ECONOMY (lavori a chiamata);</a:t>
            </a:r>
            <a:endParaRPr lang="it-IT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circa il 40% dei corrieri ha avuto incidenti con danni al mezzo e nel 10% dei casi con anche feriti. Nel 12% la responsabilità era ascrivibile al rider;</a:t>
            </a:r>
            <a:endParaRPr lang="it-IT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latin typeface="Rockwell"/>
                <a:ea typeface="DejaVu Sans"/>
              </a:rPr>
              <a:t>i principali fattori di rischio sono la fatica, l’alta velocità e l’uso – a volte necessario – dei dispositivi/cellulari alla guida, lo stress dovuto ai vincoli legati al rispetto dei tempi di consegna, il mancato uso di DPI. 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95400" y="916560"/>
            <a:ext cx="10801200" cy="532075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strike="noStrike" spc="-1" dirty="0" smtClean="0">
                <a:solidFill>
                  <a:srgbClr val="FF0000"/>
                </a:solidFill>
                <a:latin typeface="Rockwell"/>
                <a:ea typeface="DejaVu Sans"/>
              </a:rPr>
              <a:t>STRADA: </a:t>
            </a:r>
            <a:r>
              <a:rPr lang="it-IT" sz="3200" b="1" strike="noStrike" spc="-1" dirty="0" smtClean="0">
                <a:solidFill>
                  <a:srgbClr val="10B07B"/>
                </a:solidFill>
                <a:latin typeface="Rockwell"/>
                <a:ea typeface="DejaVu Sans"/>
              </a:rPr>
              <a:t>Luogo </a:t>
            </a:r>
            <a:r>
              <a:rPr lang="it-IT" sz="3200" b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di lavoro?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0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La giurisprudenza ha confermato che non lo è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0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Escluso dal Titolo II (art. 62) ma è un </a:t>
            </a:r>
            <a:r>
              <a:rPr lang="it-IT" sz="3200" b="1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luogo dove si lavora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1" strike="noStrike" spc="-1" dirty="0" smtClean="0">
                <a:solidFill>
                  <a:srgbClr val="FF0000"/>
                </a:solidFill>
                <a:latin typeface="Rockwell"/>
                <a:ea typeface="DejaVu Sans"/>
              </a:rPr>
              <a:t>AUTOMEZZO: </a:t>
            </a:r>
            <a:r>
              <a:rPr lang="it-IT" sz="3200" b="1" strike="noStrike" spc="-1" dirty="0" smtClean="0">
                <a:solidFill>
                  <a:srgbClr val="10B07B"/>
                </a:solidFill>
                <a:latin typeface="Rockwell"/>
                <a:ea typeface="DejaVu Sans"/>
              </a:rPr>
              <a:t>Attrezzatura </a:t>
            </a:r>
            <a:r>
              <a:rPr lang="it-IT" sz="3200" b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di lavoro?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0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Sì -  Titolo III (art. 69) del D. </a:t>
            </a:r>
            <a:r>
              <a:rPr lang="it-IT" sz="3200" b="0" i="1" strike="noStrike" spc="-1" dirty="0" err="1">
                <a:solidFill>
                  <a:srgbClr val="C00000"/>
                </a:solidFill>
                <a:latin typeface="Rockwell"/>
                <a:ea typeface="DejaVu Sans"/>
              </a:rPr>
              <a:t>Lgs</a:t>
            </a:r>
            <a:r>
              <a:rPr lang="it-IT" sz="3200" b="0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. 81/08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1" strike="noStrike" spc="-1" dirty="0">
                <a:solidFill>
                  <a:srgbClr val="FF0000"/>
                </a:solidFill>
                <a:latin typeface="Rockwell"/>
                <a:ea typeface="DejaVu Sans"/>
              </a:rPr>
              <a:t>INCIDENTE </a:t>
            </a:r>
            <a:r>
              <a:rPr lang="it-IT" sz="3200" b="1" strike="noStrike" spc="-1" dirty="0" smtClean="0">
                <a:solidFill>
                  <a:srgbClr val="FF0000"/>
                </a:solidFill>
                <a:latin typeface="Rockwell"/>
                <a:ea typeface="DejaVu Sans"/>
              </a:rPr>
              <a:t>STRADALE: </a:t>
            </a:r>
            <a:r>
              <a:rPr lang="it-IT" sz="3200" b="1" strike="noStrike" spc="-1" dirty="0" smtClean="0">
                <a:solidFill>
                  <a:srgbClr val="10B07B"/>
                </a:solidFill>
                <a:latin typeface="Rockwell"/>
                <a:ea typeface="DejaVu Sans"/>
              </a:rPr>
              <a:t>Infortunio </a:t>
            </a:r>
            <a:r>
              <a:rPr lang="it-IT" sz="3200" b="1" strike="noStrike" spc="-1" dirty="0">
                <a:solidFill>
                  <a:srgbClr val="10B07B"/>
                </a:solidFill>
                <a:latin typeface="Rockwell"/>
                <a:ea typeface="DejaVu Sans"/>
              </a:rPr>
              <a:t>sul lavoro? </a:t>
            </a:r>
            <a:endParaRPr lang="it-IT" sz="32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it-IT" sz="3200" b="0" i="1" strike="noStrike" spc="-1" dirty="0">
                <a:solidFill>
                  <a:srgbClr val="C00000"/>
                </a:solidFill>
                <a:latin typeface="Rockwell"/>
                <a:ea typeface="DejaVu Sans"/>
              </a:rPr>
              <a:t>Sì</a:t>
            </a:r>
            <a:endParaRPr lang="it-IT" sz="32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892160" y="1066680"/>
            <a:ext cx="7987680" cy="4939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</a:rPr>
              <a:t>Il</a:t>
            </a:r>
            <a:r>
              <a:rPr lang="it-IT" sz="4000" b="1" strike="noStrike" spc="-1" dirty="0">
                <a:solidFill>
                  <a:srgbClr val="0000FF"/>
                </a:solidFill>
                <a:latin typeface="Rockwell"/>
              </a:rPr>
              <a:t> </a:t>
            </a:r>
            <a:r>
              <a:rPr lang="it-IT" sz="4000" b="1" strike="noStrike" spc="-1" dirty="0">
                <a:solidFill>
                  <a:srgbClr val="FF0000"/>
                </a:solidFill>
                <a:latin typeface="Rockwell"/>
              </a:rPr>
              <a:t>rischio da incidente stradale</a:t>
            </a:r>
            <a:r>
              <a:rPr sz="4000" b="1" dirty="0"/>
              <a:t/>
            </a:r>
            <a:br>
              <a:rPr sz="4000" b="1" dirty="0"/>
            </a:br>
            <a:r>
              <a:rPr lang="it-IT" sz="40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</a:rPr>
              <a:t>è un rischio insito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40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</a:rPr>
              <a:t>in tutte le realtà lavorative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40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</a:rPr>
              <a:t>dove in occasione di lavoro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4000" b="1" strike="noStrike" spc="-1" dirty="0">
                <a:solidFill>
                  <a:schemeClr val="accent5">
                    <a:lumMod val="50000"/>
                  </a:schemeClr>
                </a:solidFill>
                <a:latin typeface="Rockwell"/>
              </a:rPr>
              <a:t>si svolge attività di guida</a:t>
            </a:r>
            <a:r>
              <a:rPr dirty="0"/>
              <a:t/>
            </a:r>
            <a:br>
              <a:rPr dirty="0"/>
            </a:b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2386</Words>
  <Application>Microsoft Office PowerPoint</Application>
  <PresentationFormat>Personalizzato</PresentationFormat>
  <Paragraphs>217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Broccoli</dc:creator>
  <cp:lastModifiedBy>Scarpellini Luca</cp:lastModifiedBy>
  <cp:revision>225</cp:revision>
  <dcterms:created xsi:type="dcterms:W3CDTF">2022-06-04T10:10:10Z</dcterms:created>
  <dcterms:modified xsi:type="dcterms:W3CDTF">2024-03-05T14:30:28Z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39</vt:i4>
  </property>
</Properties>
</file>