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6"/>
  </p:notesMasterIdLst>
  <p:handoutMasterIdLst>
    <p:handoutMasterId r:id="rId77"/>
  </p:handoutMasterIdLst>
  <p:sldIdLst>
    <p:sldId id="2347" r:id="rId5"/>
    <p:sldId id="303" r:id="rId6"/>
    <p:sldId id="302" r:id="rId7"/>
    <p:sldId id="281" r:id="rId8"/>
    <p:sldId id="282" r:id="rId9"/>
    <p:sldId id="283" r:id="rId10"/>
    <p:sldId id="2346" r:id="rId11"/>
    <p:sldId id="286" r:id="rId12"/>
    <p:sldId id="284" r:id="rId13"/>
    <p:sldId id="2353" r:id="rId14"/>
    <p:sldId id="294" r:id="rId15"/>
    <p:sldId id="299" r:id="rId16"/>
    <p:sldId id="300" r:id="rId17"/>
    <p:sldId id="2366" r:id="rId18"/>
    <p:sldId id="416" r:id="rId19"/>
    <p:sldId id="355" r:id="rId20"/>
    <p:sldId id="2367" r:id="rId21"/>
    <p:sldId id="258" r:id="rId22"/>
    <p:sldId id="265" r:id="rId23"/>
    <p:sldId id="262" r:id="rId24"/>
    <p:sldId id="417" r:id="rId25"/>
    <p:sldId id="424" r:id="rId26"/>
    <p:sldId id="419" r:id="rId27"/>
    <p:sldId id="420" r:id="rId28"/>
    <p:sldId id="425" r:id="rId29"/>
    <p:sldId id="422" r:id="rId30"/>
    <p:sldId id="429" r:id="rId31"/>
    <p:sldId id="430" r:id="rId32"/>
    <p:sldId id="2368" r:id="rId33"/>
    <p:sldId id="426" r:id="rId34"/>
    <p:sldId id="428" r:id="rId35"/>
    <p:sldId id="423" r:id="rId36"/>
    <p:sldId id="2372" r:id="rId37"/>
    <p:sldId id="2370" r:id="rId38"/>
    <p:sldId id="268" r:id="rId39"/>
    <p:sldId id="269" r:id="rId40"/>
    <p:sldId id="264" r:id="rId41"/>
    <p:sldId id="270" r:id="rId42"/>
    <p:sldId id="396" r:id="rId43"/>
    <p:sldId id="2371" r:id="rId44"/>
    <p:sldId id="438" r:id="rId45"/>
    <p:sldId id="391" r:id="rId46"/>
    <p:sldId id="415" r:id="rId47"/>
    <p:sldId id="421" r:id="rId48"/>
    <p:sldId id="2360" r:id="rId49"/>
    <p:sldId id="2363" r:id="rId50"/>
    <p:sldId id="2361" r:id="rId51"/>
    <p:sldId id="418" r:id="rId52"/>
    <p:sldId id="412" r:id="rId53"/>
    <p:sldId id="341" r:id="rId54"/>
    <p:sldId id="2373" r:id="rId55"/>
    <p:sldId id="2374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375" r:id="rId64"/>
    <p:sldId id="295" r:id="rId65"/>
    <p:sldId id="296" r:id="rId66"/>
    <p:sldId id="2362" r:id="rId67"/>
    <p:sldId id="2351" r:id="rId68"/>
    <p:sldId id="266" r:id="rId69"/>
    <p:sldId id="285" r:id="rId70"/>
    <p:sldId id="2354" r:id="rId71"/>
    <p:sldId id="2355" r:id="rId72"/>
    <p:sldId id="414" r:id="rId73"/>
    <p:sldId id="2376" r:id="rId74"/>
    <p:sldId id="2364" r:id="rId7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a ballottin" initials="ab" lastIdx="1" clrIdx="0">
    <p:extLst>
      <p:ext uri="{19B8F6BF-5375-455C-9EA6-DF929625EA0E}">
        <p15:presenceInfo xmlns:p15="http://schemas.microsoft.com/office/powerpoint/2012/main" userId="S-1-5-21-2265317705-2925799898-1867999752-496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8D2F4B"/>
    <a:srgbClr val="000000"/>
    <a:srgbClr val="006674"/>
    <a:srgbClr val="F1D3DC"/>
    <a:srgbClr val="E7B7C6"/>
    <a:srgbClr val="008698"/>
    <a:srgbClr val="9BBCAF"/>
    <a:srgbClr val="5BA7E0"/>
    <a:srgbClr val="A7A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9006" autoAdjust="0"/>
  </p:normalViewPr>
  <p:slideViewPr>
    <p:cSldViewPr snapToGrid="0" snapToObjects="1">
      <p:cViewPr varScale="1">
        <p:scale>
          <a:sx n="98" d="100"/>
          <a:sy n="98" d="100"/>
        </p:scale>
        <p:origin x="81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590"/>
    </p:cViewPr>
  </p:sorterViewPr>
  <p:notesViewPr>
    <p:cSldViewPr snapToGrid="0" snapToObjects="1" showGuides="1">
      <p:cViewPr varScale="1">
        <p:scale>
          <a:sx n="170" d="100"/>
          <a:sy n="170" d="100"/>
        </p:scale>
        <p:origin x="53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98360-EFA8-8740-9205-F2DE5D87A57F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815B1-83EA-5F46-B656-3F7E598525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594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10EB5-FA97-DC43-A6DA-0CA467BEC713}" type="datetimeFigureOut">
              <a:rPr lang="it-IT" smtClean="0"/>
              <a:t>27/02/2024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1E99-8043-5948-A89D-DB9C18D4E1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5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D1E99-8043-5948-A89D-DB9C18D4E1C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13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AE674B-C773-4F6B-A4DF-838A1902929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B763A6-3245-4BBB-A07C-E9A9B6279E9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B763A6-3245-4BBB-A07C-E9A9B6279E95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98062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27/02/2024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8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contenuto 2"/>
          <p:cNvSpPr>
            <a:spLocks noGrp="1"/>
          </p:cNvSpPr>
          <p:nvPr>
            <p:ph idx="15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1">
    <p:bg>
      <p:bgPr>
        <a:solidFill>
          <a:srgbClr val="284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SEZIONE</a:t>
            </a:r>
            <a:br>
              <a:rPr lang="it-IT" dirty="0"/>
            </a:br>
            <a:r>
              <a:rPr lang="it-IT" dirty="0"/>
              <a:t>Sottotitolo sezione</a:t>
            </a:r>
          </a:p>
        </p:txBody>
      </p:sp>
    </p:spTree>
    <p:extLst>
      <p:ext uri="{BB962C8B-B14F-4D97-AF65-F5344CB8AC3E}">
        <p14:creationId xmlns:p14="http://schemas.microsoft.com/office/powerpoint/2010/main" val="60425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e 2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3299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SEZIONE</a:t>
            </a:r>
            <a:br>
              <a:rPr lang="it-IT" dirty="0"/>
            </a:br>
            <a:r>
              <a:rPr lang="it-IT" dirty="0"/>
              <a:t>Sottotitolo sezione</a:t>
            </a:r>
          </a:p>
        </p:txBody>
      </p:sp>
    </p:spTree>
    <p:extLst>
      <p:ext uri="{BB962C8B-B14F-4D97-AF65-F5344CB8AC3E}">
        <p14:creationId xmlns:p14="http://schemas.microsoft.com/office/powerpoint/2010/main" val="338920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27/02/2024</a:t>
            </a:fld>
            <a:endParaRPr lang="it-IT" dirty="0"/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5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  <p:sp>
        <p:nvSpPr>
          <p:cNvPr id="16" name="Rettangolo 15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09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27/02/2024</a:t>
            </a:fld>
            <a:endParaRPr lang="it-IT" dirty="0"/>
          </a:p>
        </p:txBody>
      </p:sp>
      <p:sp>
        <p:nvSpPr>
          <p:cNvPr id="2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23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84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r="903" b="3783"/>
          <a:stretch/>
        </p:blipFill>
        <p:spPr>
          <a:xfrm>
            <a:off x="23614" y="5015049"/>
            <a:ext cx="12206677" cy="1836891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466353" y="5915822"/>
            <a:ext cx="401196" cy="855888"/>
          </a:xfrm>
          <a:prstGeom prst="rect">
            <a:avLst/>
          </a:prstGeom>
          <a:solidFill>
            <a:srgbClr val="002E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911" y="5969007"/>
            <a:ext cx="285543" cy="577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6" y="5915822"/>
            <a:ext cx="1141476" cy="34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6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EE15-7354-40B7-80EE-24FCFE381F7E}" type="datetimeFigureOut">
              <a:rPr lang="it-IT" smtClean="0"/>
              <a:pPr/>
              <a:t>27/02/2024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895D4-8C76-424F-A439-16D2C1717C3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922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olo e contenuto" type="obj">
  <p:cSld name="1_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387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924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5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</p:spTree>
    <p:extLst>
      <p:ext uri="{BB962C8B-B14F-4D97-AF65-F5344CB8AC3E}">
        <p14:creationId xmlns:p14="http://schemas.microsoft.com/office/powerpoint/2010/main" val="143653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10258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8544" cy="2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8" name="Rettangolo 7"/>
          <p:cNvSpPr/>
          <p:nvPr userDrawn="1"/>
        </p:nvSpPr>
        <p:spPr>
          <a:xfrm>
            <a:off x="1290754" y="1903863"/>
            <a:ext cx="1445135" cy="3082959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 userDrawn="1"/>
        </p:nvSpPr>
        <p:spPr>
          <a:xfrm>
            <a:off x="0" y="3446585"/>
            <a:ext cx="12192000" cy="3411415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8644148" y="1910258"/>
            <a:ext cx="1446212" cy="1449387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2926499" y="2028165"/>
            <a:ext cx="5534876" cy="13232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00"/>
              </a:lnSpc>
              <a:defRPr lang="it-IT" sz="2200" kern="1200" baseline="0" dirty="0" smtClean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IL TITOLO DELLA PRESENTAZIONE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2927273" y="1070000"/>
            <a:ext cx="4719909" cy="646383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il relatore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2927273" y="715645"/>
            <a:ext cx="4719909" cy="235221"/>
          </a:xfrm>
        </p:spPr>
        <p:txBody>
          <a:bodyPr wrap="none" lIns="0" tIns="0" rIns="0" bIns="0" anchor="t" anchorCtr="0">
            <a:noAutofit/>
          </a:bodyPr>
          <a:lstStyle>
            <a:lvl1pPr marL="0" indent="0">
              <a:buNone/>
              <a:defRPr sz="1800" b="0" i="0">
                <a:solidFill>
                  <a:srgbClr val="0C2E5C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it-IT" dirty="0"/>
              <a:t>Fare clic per inserire luogo e data</a:t>
            </a:r>
          </a:p>
        </p:txBody>
      </p:sp>
      <p:sp>
        <p:nvSpPr>
          <p:cNvPr id="10" name="Rettangolo 9"/>
          <p:cNvSpPr/>
          <p:nvPr userDrawn="1"/>
        </p:nvSpPr>
        <p:spPr>
          <a:xfrm>
            <a:off x="1290754" y="1903864"/>
            <a:ext cx="1445135" cy="308295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1684" y="2095441"/>
            <a:ext cx="1026490" cy="3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3" name="Segnaposto contenuto 2"/>
          <p:cNvSpPr>
            <a:spLocks noGrp="1"/>
          </p:cNvSpPr>
          <p:nvPr userDrawn="1"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27/02/2024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61550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 userDrawn="1"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17" name="Segnaposto data 2"/>
          <p:cNvSpPr>
            <a:spLocks noGrp="1"/>
          </p:cNvSpPr>
          <p:nvPr userDrawn="1"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t>27/02/2024</a:t>
            </a:fld>
            <a:endParaRPr lang="it-IT" dirty="0"/>
          </a:p>
        </p:txBody>
      </p:sp>
      <p:sp>
        <p:nvSpPr>
          <p:cNvPr id="18" name="Segnaposto numero diapositiva 4"/>
          <p:cNvSpPr>
            <a:spLocks noGrp="1"/>
          </p:cNvSpPr>
          <p:nvPr userDrawn="1"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" name="Segnaposto contenuto 11"/>
          <p:cNvSpPr>
            <a:spLocks noGrp="1"/>
          </p:cNvSpPr>
          <p:nvPr>
            <p:ph sz="quarter" idx="13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4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11261294" cy="4055789"/>
          </a:xfrm>
        </p:spPr>
        <p:txBody>
          <a:bodyPr lIns="0" tIns="0" rIns="0" bIns="0">
            <a:noAutofit/>
          </a:bodyPr>
          <a:lstStyle>
            <a:lvl1pPr>
              <a:lnSpc>
                <a:spcPct val="134000"/>
              </a:lnSpc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lnSpc>
                <a:spcPct val="134000"/>
              </a:lnSpc>
              <a:defRPr sz="14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lnSpc>
                <a:spcPct val="134000"/>
              </a:lnSpc>
              <a:defRPr sz="1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lnSpc>
                <a:spcPct val="134000"/>
              </a:lnSpc>
              <a:defRPr sz="10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458265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8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4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200" b="0" i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idx="13"/>
          </p:nvPr>
        </p:nvSpPr>
        <p:spPr>
          <a:xfrm>
            <a:off x="6186927" y="1100410"/>
            <a:ext cx="5545244" cy="40644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34000"/>
              </a:lnSpc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6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 hasCustomPrompt="1"/>
          </p:nvPr>
        </p:nvSpPr>
        <p:spPr>
          <a:xfrm>
            <a:off x="470877" y="251514"/>
            <a:ext cx="11261294" cy="694416"/>
          </a:xfrm>
        </p:spPr>
        <p:txBody>
          <a:bodyPr lIns="0" tIns="0" rIns="0" bIns="0" anchor="t" anchorCtr="0">
            <a:noAutofit/>
          </a:bodyPr>
          <a:lstStyle>
            <a:lvl1pPr>
              <a:defRPr sz="2000" baseline="0">
                <a:solidFill>
                  <a:srgbClr val="002E5D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it-IT" dirty="0"/>
              <a:t>FARE CLIC PER INSERIRE TITOLO SLIDE</a:t>
            </a:r>
            <a:br>
              <a:rPr lang="it-IT" dirty="0"/>
            </a:br>
            <a:r>
              <a:rPr lang="it-IT" dirty="0"/>
              <a:t>Sottotitolo slide</a:t>
            </a:r>
          </a:p>
        </p:txBody>
      </p:sp>
      <p:sp>
        <p:nvSpPr>
          <p:cNvPr id="7" name="Rettangolo 6"/>
          <p:cNvSpPr/>
          <p:nvPr userDrawn="1"/>
        </p:nvSpPr>
        <p:spPr>
          <a:xfrm>
            <a:off x="0" y="6222191"/>
            <a:ext cx="12192000" cy="635809"/>
          </a:xfrm>
          <a:prstGeom prst="rect">
            <a:avLst/>
          </a:prstGeom>
          <a:solidFill>
            <a:srgbClr val="284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data 2"/>
          <p:cNvSpPr>
            <a:spLocks noGrp="1"/>
          </p:cNvSpPr>
          <p:nvPr>
            <p:ph type="dt" sz="half" idx="10"/>
          </p:nvPr>
        </p:nvSpPr>
        <p:spPr>
          <a:xfrm>
            <a:off x="8639502" y="6474031"/>
            <a:ext cx="1442871" cy="365125"/>
          </a:xfrm>
          <a:prstGeom prst="rect">
            <a:avLst/>
          </a:prstGeom>
        </p:spPr>
        <p:txBody>
          <a:bodyPr wrap="none" lIns="0" tIns="0" rIns="0" bIns="0"/>
          <a:lstStyle>
            <a:lvl1pPr algn="r">
              <a:defRPr sz="1000" b="0" i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4CF006FD-0253-AB47-8523-FCF5F5FBADF9}" type="datetime1">
              <a:rPr lang="it-IT" smtClean="0"/>
              <a:pPr/>
              <a:t>27/02/2024</a:t>
            </a:fld>
            <a:endParaRPr lang="it-IT" dirty="0"/>
          </a:p>
        </p:txBody>
      </p:sp>
      <p:sp>
        <p:nvSpPr>
          <p:cNvPr id="1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266504" y="6474031"/>
            <a:ext cx="145305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 b="0" i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03E89E2B-7837-6B45-9BB2-CC8B24B0904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8" name="Segnaposto contenuto 11"/>
          <p:cNvSpPr>
            <a:spLocks noGrp="1"/>
          </p:cNvSpPr>
          <p:nvPr>
            <p:ph sz="quarter" idx="14" hasCustomPrompt="1"/>
          </p:nvPr>
        </p:nvSpPr>
        <p:spPr>
          <a:xfrm>
            <a:off x="1281377" y="5793902"/>
            <a:ext cx="645579" cy="404394"/>
          </a:xfrm>
        </p:spPr>
        <p:txBody>
          <a:bodyPr>
            <a:no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it-IT" dirty="0"/>
              <a:t>Fare clic per inserire logo partner</a:t>
            </a:r>
          </a:p>
        </p:txBody>
      </p:sp>
      <p:sp>
        <p:nvSpPr>
          <p:cNvPr id="19" name="Segnaposto testo 4"/>
          <p:cNvSpPr>
            <a:spLocks noGrp="1"/>
          </p:cNvSpPr>
          <p:nvPr>
            <p:ph type="body" sz="quarter" idx="15" hasCustomPrompt="1"/>
          </p:nvPr>
        </p:nvSpPr>
        <p:spPr>
          <a:xfrm>
            <a:off x="2091083" y="6473825"/>
            <a:ext cx="6364288" cy="231775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000" b="0" i="0" baseline="0">
                <a:solidFill>
                  <a:schemeClr val="bg1">
                    <a:lumMod val="9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2pPr>
            <a:lvl3pPr marL="9144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3pPr>
            <a:lvl4pPr marL="13716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4pPr>
            <a:lvl5pPr marL="1828800" indent="0">
              <a:buNone/>
              <a:defRPr sz="10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it-IT"/>
              <a:t>FARE CLIC PER INSERIRE </a:t>
            </a:r>
            <a:r>
              <a:rPr lang="it-IT" dirty="0"/>
              <a:t>IL TITOLO DELLA PRESENTAZIONE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466353" y="5793902"/>
            <a:ext cx="401196" cy="855888"/>
          </a:xfrm>
          <a:prstGeom prst="rect">
            <a:avLst/>
          </a:prstGeom>
          <a:solidFill>
            <a:srgbClr val="00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911" y="5847087"/>
            <a:ext cx="285543" cy="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53865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1" name="Segnaposto data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23EF5-7234-1F4E-87C4-C416A9ABF2DC}" type="datetime1">
              <a:rPr lang="it-IT" smtClean="0"/>
              <a:t>27/02/2024</a:t>
            </a:fld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E89E2B-7837-6B45-9BB2-CC8B24B0904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2" r:id="rId5"/>
    <p:sldLayoutId id="2147483663" r:id="rId6"/>
    <p:sldLayoutId id="2147483665" r:id="rId7"/>
    <p:sldLayoutId id="2147483650" r:id="rId8"/>
    <p:sldLayoutId id="2147483652" r:id="rId9"/>
    <p:sldLayoutId id="2147483654" r:id="rId10"/>
    <p:sldLayoutId id="2147483658" r:id="rId11"/>
    <p:sldLayoutId id="2147483667" r:id="rId12"/>
    <p:sldLayoutId id="2147483655" r:id="rId13"/>
    <p:sldLayoutId id="2147483666" r:id="rId14"/>
    <p:sldLayoutId id="2147483750" r:id="rId15"/>
    <p:sldLayoutId id="2147483751" r:id="rId16"/>
    <p:sldLayoutId id="2147483752" r:id="rId17"/>
    <p:sldLayoutId id="2147483753" r:id="rId18"/>
    <p:sldLayoutId id="214748375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urs.regione.sicilia.it/Gazzette/g24-01o/g24-01o.pdf" TargetMode="External"/><Relationship Id="rId3" Type="http://schemas.openxmlformats.org/officeDocument/2006/relationships/hyperlink" Target="https://www.ciip-consulta.it/images/GdL/stress-LC/Aggressioni/Lazio-Documento%20di%20Indirizzo.pdf" TargetMode="External"/><Relationship Id="rId7" Type="http://schemas.openxmlformats.org/officeDocument/2006/relationships/hyperlink" Target="https://www.ciip-consulta.it/images/GdL/stress-LC/Aggressioni/Umbria-Linee%20di%20indirizzo.pdf" TargetMode="External"/><Relationship Id="rId2" Type="http://schemas.openxmlformats.org/officeDocument/2006/relationships/hyperlink" Target="https://www.ciip-consulta.it/images/GdL/stress-LC/Aggressioni/EmRom-Linee%20di%20indirizzo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ciip-consulta.it/images/GdL/stress-LC/Aggressioni/Toscana-Linee%20di%20indirizzo.pdf" TargetMode="External"/><Relationship Id="rId5" Type="http://schemas.openxmlformats.org/officeDocument/2006/relationships/hyperlink" Target="https://www.ciip-consulta.it/images/GdL/stress-LC/Aggressioni/Lombardia-LR%2015-2020.pdf" TargetMode="External"/><Relationship Id="rId4" Type="http://schemas.openxmlformats.org/officeDocument/2006/relationships/hyperlink" Target="https://www.ciip-consulta.it/images/GdL/stress-LC/Aggressioni/Lombardia-Guida%20operativa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spedalesicuro.eu/index.php/vdm-old-rischi-soluzioni/vdm-old-rs-agenti-organizzativi/aggressioni/556-17-10-2018-ulss-9-scaligera-procedure-di-gestione-delle-aggressioni" TargetMode="Externa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quadernidipsicologiaclinica.com/index.php/quaderni/article/view/852" TargetMode="Externa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quadernidipsicologiaclinica.com/index.php/quaderni/article/view/852" TargetMode="Externa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74C710-0539-ECE5-3CDD-4FA12A489217}"/>
              </a:ext>
            </a:extLst>
          </p:cNvPr>
          <p:cNvSpPr txBox="1"/>
          <p:nvPr/>
        </p:nvSpPr>
        <p:spPr>
          <a:xfrm>
            <a:off x="894945" y="3990058"/>
            <a:ext cx="10690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Rischi psicosociali – le tecniche e la gestione dei comportamenti aggressivi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B043EA2-1403-1B7E-3A8B-A8235F0DC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21" t="15657" r="25826" b="74312"/>
          <a:stretch/>
        </p:blipFill>
        <p:spPr>
          <a:xfrm>
            <a:off x="9478008" y="218114"/>
            <a:ext cx="1974991" cy="9815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92E037-249E-BD47-E442-8B0E3BDA4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9" t="39386" r="54442" b="38348"/>
          <a:stretch/>
        </p:blipFill>
        <p:spPr>
          <a:xfrm>
            <a:off x="0" y="14591"/>
            <a:ext cx="2455574" cy="18142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FF43B10-4B78-95A1-C960-B9585CA34E79}"/>
              </a:ext>
            </a:extLst>
          </p:cNvPr>
          <p:cNvSpPr txBox="1"/>
          <p:nvPr/>
        </p:nvSpPr>
        <p:spPr>
          <a:xfrm>
            <a:off x="1692613" y="1667614"/>
            <a:ext cx="90467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LA PREVENZIONE DELLE AGGRESSIONI</a:t>
            </a:r>
          </a:p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AGLI OPERATORI SANITARI IN EMILIA-ROMAGNA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5A04795-BD11-172A-0340-FD98E2565FFB}"/>
              </a:ext>
            </a:extLst>
          </p:cNvPr>
          <p:cNvSpPr txBox="1"/>
          <p:nvPr/>
        </p:nvSpPr>
        <p:spPr>
          <a:xfrm>
            <a:off x="2862364" y="3211583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+mj-lt"/>
              </a:rPr>
              <a:t>28 febbraio 2024, Bologna 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37C46A7-9330-09C8-AF6B-A8652AD01492}"/>
              </a:ext>
            </a:extLst>
          </p:cNvPr>
          <p:cNvSpPr txBox="1"/>
          <p:nvPr/>
        </p:nvSpPr>
        <p:spPr>
          <a:xfrm>
            <a:off x="7549905" y="5412269"/>
            <a:ext cx="3856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ANTONIA BALLOTTIN</a:t>
            </a:r>
          </a:p>
          <a:p>
            <a:r>
              <a:rPr lang="it-IT" sz="1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Psicologa del Lavoro </a:t>
            </a:r>
          </a:p>
          <a:p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Aulss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9 Scaligera Verona – SPISAL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6029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A520CE-0A5A-442F-B50D-8709D4AD813D}"/>
              </a:ext>
            </a:extLst>
          </p:cNvPr>
          <p:cNvSpPr txBox="1"/>
          <p:nvPr/>
        </p:nvSpPr>
        <p:spPr>
          <a:xfrm>
            <a:off x="372534" y="5152433"/>
            <a:ext cx="502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11 MARZO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6C5F8-8EC9-D745-7014-4474F4F34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4314"/>
          <a:stretch/>
        </p:blipFill>
        <p:spPr bwMode="auto">
          <a:xfrm>
            <a:off x="727443" y="2395967"/>
            <a:ext cx="4429183" cy="31834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03B7DCD-5D12-0C0E-B3C7-996031604F64}"/>
              </a:ext>
            </a:extLst>
          </p:cNvPr>
          <p:cNvCxnSpPr/>
          <p:nvPr/>
        </p:nvCxnSpPr>
        <p:spPr>
          <a:xfrm>
            <a:off x="4715939" y="2986512"/>
            <a:ext cx="15180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03AEF0-3AED-9025-F947-BE85781E0BF9}"/>
              </a:ext>
            </a:extLst>
          </p:cNvPr>
          <p:cNvSpPr txBox="1"/>
          <p:nvPr/>
        </p:nvSpPr>
        <p:spPr>
          <a:xfrm>
            <a:off x="6218749" y="2801846"/>
            <a:ext cx="5244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 err="1">
                <a:solidFill>
                  <a:schemeClr val="accent1">
                    <a:lumMod val="50000"/>
                  </a:schemeClr>
                </a:solidFill>
              </a:rPr>
              <a:t>D.Lgs</a:t>
            </a:r>
            <a:r>
              <a:rPr lang="it-IT" b="1" i="1" dirty="0">
                <a:solidFill>
                  <a:schemeClr val="accent1">
                    <a:lumMod val="50000"/>
                  </a:schemeClr>
                </a:solidFill>
              </a:rPr>
              <a:t> 81/08 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</a:rPr>
              <a:t>Valutazione rischio stress lavoro correlato  </a:t>
            </a:r>
            <a:endParaRPr lang="it-IT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A554790-FB54-719B-C091-233093E70636}"/>
              </a:ext>
            </a:extLst>
          </p:cNvPr>
          <p:cNvCxnSpPr/>
          <p:nvPr/>
        </p:nvCxnSpPr>
        <p:spPr>
          <a:xfrm>
            <a:off x="4700667" y="3885532"/>
            <a:ext cx="15180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F45A0D-B1DE-2F06-F237-9CD709DFC807}"/>
              </a:ext>
            </a:extLst>
          </p:cNvPr>
          <p:cNvSpPr txBox="1"/>
          <p:nvPr/>
        </p:nvSpPr>
        <p:spPr>
          <a:xfrm>
            <a:off x="6220147" y="3658922"/>
            <a:ext cx="5244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schemeClr val="accent1">
                    <a:lumMod val="50000"/>
                  </a:schemeClr>
                </a:solidFill>
              </a:rPr>
              <a:t>Legge 113/20 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</a:rPr>
              <a:t>Disposizioni in materia di sicurezza per gli esercenti le professioni sanitarie</a:t>
            </a:r>
            <a:endParaRPr lang="it-IT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F662CF9-F05E-61DE-8DBF-F715F307A60C}"/>
              </a:ext>
            </a:extLst>
          </p:cNvPr>
          <p:cNvCxnSpPr>
            <a:cxnSpLocks/>
          </p:cNvCxnSpPr>
          <p:nvPr/>
        </p:nvCxnSpPr>
        <p:spPr>
          <a:xfrm>
            <a:off x="4500296" y="3977972"/>
            <a:ext cx="1996580" cy="1078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04C513D-93DC-EAA4-0347-F66C250ACFDE}"/>
              </a:ext>
            </a:extLst>
          </p:cNvPr>
          <p:cNvCxnSpPr>
            <a:cxnSpLocks/>
          </p:cNvCxnSpPr>
          <p:nvPr/>
        </p:nvCxnSpPr>
        <p:spPr>
          <a:xfrm>
            <a:off x="4500296" y="4624303"/>
            <a:ext cx="1996580" cy="52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D0692EF-3722-3887-1497-76D062ABF7FE}"/>
              </a:ext>
            </a:extLst>
          </p:cNvPr>
          <p:cNvCxnSpPr>
            <a:cxnSpLocks/>
          </p:cNvCxnSpPr>
          <p:nvPr/>
        </p:nvCxnSpPr>
        <p:spPr>
          <a:xfrm>
            <a:off x="3648689" y="5148610"/>
            <a:ext cx="2848187" cy="68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F5E71E-0E66-1B07-A97A-0E52D35B9866}"/>
              </a:ext>
            </a:extLst>
          </p:cNvPr>
          <p:cNvSpPr txBox="1"/>
          <p:nvPr/>
        </p:nvSpPr>
        <p:spPr>
          <a:xfrm>
            <a:off x="6596358" y="4913556"/>
            <a:ext cx="5502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schemeClr val="accent1">
                    <a:lumMod val="50000"/>
                  </a:schemeClr>
                </a:solidFill>
              </a:rPr>
              <a:t>Legge 4/21 </a:t>
            </a:r>
            <a:r>
              <a:rPr lang="it-IT" i="1" dirty="0">
                <a:solidFill>
                  <a:schemeClr val="accent1">
                    <a:lumMod val="50000"/>
                  </a:schemeClr>
                </a:solidFill>
              </a:rPr>
              <a:t>Ratifica ed esecuzione della Convenzione ILO n.190 sull’eliminazione della violenza e delle molestie sul luogo di lavoro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90A5378-B7C7-29EA-2470-B04DA5C42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98" y="963623"/>
            <a:ext cx="11140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“ ASPETTI DI PROGETTAZIONE, ORGANIZZAZIONE E GESTIONE DEL LAVORO, ED I LORO CONTESTI AMBIENTALI E SOCIALI, CHE POTENZIALMENTE POSSONO DAR LUOGO A DANNI DI NATURA PSICOLOGICA, SOCIALE O FISICA”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ACF808-FA5E-A401-5934-CB4971BCDE2D}"/>
              </a:ext>
            </a:extLst>
          </p:cNvPr>
          <p:cNvSpPr txBox="1"/>
          <p:nvPr/>
        </p:nvSpPr>
        <p:spPr>
          <a:xfrm>
            <a:off x="1697614" y="312062"/>
            <a:ext cx="8796767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</a:rPr>
              <a:t>EFFETTI DELLA MANCATA GESTIONE DEI RISCHI PSICOSOCIALI</a:t>
            </a:r>
          </a:p>
        </p:txBody>
      </p:sp>
    </p:spTree>
    <p:extLst>
      <p:ext uri="{BB962C8B-B14F-4D97-AF65-F5344CB8AC3E}">
        <p14:creationId xmlns:p14="http://schemas.microsoft.com/office/powerpoint/2010/main" val="421879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EF8EBCD-E318-65A7-B08B-DA0E11DA7F14}"/>
              </a:ext>
            </a:extLst>
          </p:cNvPr>
          <p:cNvGrpSpPr/>
          <p:nvPr/>
        </p:nvGrpSpPr>
        <p:grpSpPr>
          <a:xfrm>
            <a:off x="739670" y="810257"/>
            <a:ext cx="6540121" cy="5392501"/>
            <a:chOff x="1173968" y="431303"/>
            <a:chExt cx="9231508" cy="674211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3968" y="431303"/>
              <a:ext cx="9143999" cy="335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61476" y="3239591"/>
              <a:ext cx="9144000" cy="393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2" name="Line 4"/>
            <p:cNvSpPr>
              <a:spLocks noChangeShapeType="1"/>
            </p:cNvSpPr>
            <p:nvPr/>
          </p:nvSpPr>
          <p:spPr bwMode="auto">
            <a:xfrm>
              <a:off x="2279650" y="3023690"/>
              <a:ext cx="7416800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7720F4-D3EF-8D1C-453C-5E2352863343}"/>
              </a:ext>
            </a:extLst>
          </p:cNvPr>
          <p:cNvSpPr txBox="1"/>
          <p:nvPr/>
        </p:nvSpPr>
        <p:spPr>
          <a:xfrm>
            <a:off x="7560802" y="810257"/>
            <a:ext cx="3891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solidFill>
                  <a:schemeClr val="accent1">
                    <a:lumMod val="50000"/>
                  </a:schemeClr>
                </a:solidFill>
              </a:rPr>
              <a:t>ORIENTATO ALLA GESTIONE DELLE MOLESTIE E VIOLENZE INTERNE PIU’CHE ESTERNE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96677" y="1712493"/>
            <a:ext cx="8511961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La maggiore consapevolezza e una formazione adeguata dei superiori e dei lavoratori e   delle lavoratrici possono ridurre l’eventualità di molestie e violenza nei luoghi di lavoro 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Le imprese sono chiamate ad adottare una dichiarazione che specificherà le procedure da seguire qualora si verifichino dei casi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FASE INFORMALE nella quale una persona indicata di comune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accordo dalle parti sociali fa consulenza e assistenza: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- i casi segnalati devono essere esaminati e gestiti 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tutte le parti coinvolte devono essere ascoltate con correttezza 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i casi devono essere fondati su informazioni particolareggiate</a:t>
            </a:r>
          </a:p>
          <a:p>
            <a:pPr>
              <a:buFontTx/>
              <a:buChar char="-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le false accuse non devono essere tollerate e possono dare luogo ad un’azione disciplinare </a:t>
            </a:r>
          </a:p>
          <a:p>
            <a:endParaRPr lang="it-IT" sz="2000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76683" y="966518"/>
            <a:ext cx="3694155" cy="369332"/>
          </a:xfrm>
          <a:prstGeom prst="rect">
            <a:avLst/>
          </a:prstGeom>
          <a:solidFill>
            <a:srgbClr val="C0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alibri" pitchFamily="34" charset="0"/>
              </a:rPr>
              <a:t>PREVENIRE, INDIVIDUARE E GESTIRE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95CD3E-AF4D-A591-FC35-DBB5E80A5FDD}"/>
              </a:ext>
            </a:extLst>
          </p:cNvPr>
          <p:cNvSpPr txBox="1"/>
          <p:nvPr/>
        </p:nvSpPr>
        <p:spPr>
          <a:xfrm>
            <a:off x="8765654" y="1770258"/>
            <a:ext cx="3451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C00000"/>
                </a:solidFill>
              </a:rPr>
              <a:t>INFORMAZIONE E FORMAZIONE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4207D9-08BC-14D5-7F9E-8FA60BB225B5}"/>
              </a:ext>
            </a:extLst>
          </p:cNvPr>
          <p:cNvSpPr txBox="1"/>
          <p:nvPr/>
        </p:nvSpPr>
        <p:spPr>
          <a:xfrm>
            <a:off x="8808640" y="2778370"/>
            <a:ext cx="4056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C00000"/>
                </a:solidFill>
              </a:rPr>
              <a:t>ADOZIONE CODICE DI CONDOTTA/ CODICE ETICO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CFDC53-DFA5-9793-D146-B011FE50C93E}"/>
              </a:ext>
            </a:extLst>
          </p:cNvPr>
          <p:cNvSpPr txBox="1"/>
          <p:nvPr/>
        </p:nvSpPr>
        <p:spPr>
          <a:xfrm>
            <a:off x="8848625" y="3902994"/>
            <a:ext cx="2016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C00000"/>
                </a:solidFill>
              </a:rPr>
              <a:t>ASCOLTO,</a:t>
            </a:r>
          </a:p>
          <a:p>
            <a:r>
              <a:rPr lang="it-IT" sz="1800" dirty="0">
                <a:solidFill>
                  <a:srgbClr val="C00000"/>
                </a:solidFill>
              </a:rPr>
              <a:t>CONSULENZA, </a:t>
            </a:r>
          </a:p>
          <a:p>
            <a:r>
              <a:rPr lang="it-IT" sz="1800" dirty="0">
                <a:solidFill>
                  <a:srgbClr val="C00000"/>
                </a:solidFill>
              </a:rPr>
              <a:t>ASSISTENZA</a:t>
            </a:r>
            <a:endParaRPr lang="it-IT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AC552D7-013A-B8F8-2EFA-C8E64BF78932}"/>
              </a:ext>
            </a:extLst>
          </p:cNvPr>
          <p:cNvCxnSpPr/>
          <p:nvPr/>
        </p:nvCxnSpPr>
        <p:spPr>
          <a:xfrm>
            <a:off x="8688288" y="1626242"/>
            <a:ext cx="0" cy="6480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BBB4BED-23B6-4801-67DB-931062021705}"/>
              </a:ext>
            </a:extLst>
          </p:cNvPr>
          <p:cNvCxnSpPr/>
          <p:nvPr/>
        </p:nvCxnSpPr>
        <p:spPr>
          <a:xfrm>
            <a:off x="8688288" y="2778370"/>
            <a:ext cx="0" cy="6480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831A1A14-4EA0-253A-EFBA-D82101F846FD}"/>
              </a:ext>
            </a:extLst>
          </p:cNvPr>
          <p:cNvCxnSpPr>
            <a:cxnSpLocks/>
          </p:cNvCxnSpPr>
          <p:nvPr/>
        </p:nvCxnSpPr>
        <p:spPr>
          <a:xfrm>
            <a:off x="8688288" y="3930498"/>
            <a:ext cx="0" cy="89582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C2BFA76-7EC1-B19F-3C18-BE227D319253}"/>
              </a:ext>
            </a:extLst>
          </p:cNvPr>
          <p:cNvSpPr txBox="1"/>
          <p:nvPr/>
        </p:nvSpPr>
        <p:spPr>
          <a:xfrm>
            <a:off x="830873" y="424885"/>
            <a:ext cx="1051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C00000"/>
                </a:solidFill>
                <a:latin typeface="+mj-lt"/>
              </a:rPr>
              <a:t>ACCORDO QUADRO EUROPEO MOLESTIE E VIOLENZE NEL LUOGO DI LAVORO  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26208" y="1898701"/>
            <a:ext cx="871366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>
              <a:buFontTx/>
              <a:buChar char="-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 misure adeguate nei confronti di colui o coloro che le hanno poste in essere          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   Ciò può includere un’azione disciplinare fino al licenziamento. </a:t>
            </a:r>
          </a:p>
          <a:p>
            <a:pPr>
              <a:buFontTx/>
              <a:buChar char="-"/>
            </a:pPr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>
              <a:buFontTx/>
              <a:buChar char="-"/>
            </a:pPr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- sostegno alle vittime compresa l’assistenza nel processo di reinserimento</a:t>
            </a: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2E51B2-CC6C-96BC-9DA8-4E712744DE5B}"/>
              </a:ext>
            </a:extLst>
          </p:cNvPr>
          <p:cNvSpPr txBox="1"/>
          <p:nvPr/>
        </p:nvSpPr>
        <p:spPr>
          <a:xfrm>
            <a:off x="9480376" y="1963243"/>
            <a:ext cx="2016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C00000"/>
                </a:solidFill>
              </a:rPr>
              <a:t>SUPPORTO ALLA DIREZIONE AZIENDALE 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50BF3F-50D6-2920-8CF8-B3B6C9083CDE}"/>
              </a:ext>
            </a:extLst>
          </p:cNvPr>
          <p:cNvCxnSpPr>
            <a:cxnSpLocks/>
          </p:cNvCxnSpPr>
          <p:nvPr/>
        </p:nvCxnSpPr>
        <p:spPr>
          <a:xfrm>
            <a:off x="9320039" y="1990747"/>
            <a:ext cx="0" cy="89582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DF165C7-BB4C-2E0B-9F94-7E22F228D815}"/>
              </a:ext>
            </a:extLst>
          </p:cNvPr>
          <p:cNvCxnSpPr>
            <a:cxnSpLocks/>
          </p:cNvCxnSpPr>
          <p:nvPr/>
        </p:nvCxnSpPr>
        <p:spPr>
          <a:xfrm>
            <a:off x="9320039" y="3083641"/>
            <a:ext cx="0" cy="89582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7FD5C0-178B-8F2B-CE8A-5370A66DBED1}"/>
              </a:ext>
            </a:extLst>
          </p:cNvPr>
          <p:cNvSpPr txBox="1"/>
          <p:nvPr/>
        </p:nvSpPr>
        <p:spPr>
          <a:xfrm>
            <a:off x="9564724" y="3189120"/>
            <a:ext cx="201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C00000"/>
                </a:solidFill>
              </a:rPr>
              <a:t>ASSISTENZA ALLA PERSONA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A92312-539B-02BD-0C41-3E58B22D9CEF}"/>
              </a:ext>
            </a:extLst>
          </p:cNvPr>
          <p:cNvSpPr txBox="1"/>
          <p:nvPr/>
        </p:nvSpPr>
        <p:spPr>
          <a:xfrm>
            <a:off x="830873" y="4772900"/>
            <a:ext cx="10519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+mj-lt"/>
                <a:ea typeface="Verdana" charset="0"/>
              </a:rPr>
              <a:t>Queste disposizioni possono essere applicate anche nei casi di violenza esterna posta                              in essere, ad esempio, da parte di clienti, pazienti e studenti etc.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B99D72C-1F88-0A9E-5A36-1F073D33EC70}"/>
              </a:ext>
            </a:extLst>
          </p:cNvPr>
          <p:cNvSpPr txBox="1"/>
          <p:nvPr/>
        </p:nvSpPr>
        <p:spPr>
          <a:xfrm>
            <a:off x="830873" y="424885"/>
            <a:ext cx="1051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ACCORDO QUADRO EUROPEO MOLESTIE E VIOLENZE NEL LUOGO DI LAVORO  </a:t>
            </a:r>
            <a:endParaRPr lang="it-IT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A39C22A-B3BB-7272-9FD5-98348201D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67" y="1297478"/>
            <a:ext cx="5267979" cy="369332"/>
          </a:xfrm>
          <a:prstGeom prst="rect">
            <a:avLst/>
          </a:prstGeom>
          <a:solidFill>
            <a:srgbClr val="C0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alibri" pitchFamily="34" charset="0"/>
              </a:rPr>
              <a:t>SE è ACCERTATO IL CASO DI MOLESTIA O VIOLENZA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ttangolo 7"/>
          <p:cNvSpPr>
            <a:spLocks noChangeArrowheads="1"/>
          </p:cNvSpPr>
          <p:nvPr/>
        </p:nvSpPr>
        <p:spPr bwMode="auto">
          <a:xfrm>
            <a:off x="1992314" y="3978275"/>
            <a:ext cx="8756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it-IT" altLang="it-IT" sz="1600" dirty="0">
              <a:latin typeface="Calibri" pitchFamily="34" charset="0"/>
            </a:endParaRPr>
          </a:p>
          <a:p>
            <a:pPr algn="ctr" eaLnBrk="1" hangingPunct="1"/>
            <a:r>
              <a:rPr lang="it-IT" altLang="it-IT" sz="2000" dirty="0">
                <a:latin typeface="Calibri" pitchFamily="34" charset="0"/>
              </a:rPr>
              <a:t>Comitato Unico di Garanzia per le pari opportunità, la valorizzazione del benessere di chi lavora e contro le discriminazioni  </a:t>
            </a:r>
            <a:r>
              <a:rPr lang="it-IT" altLang="it-IT" sz="1600" dirty="0">
                <a:latin typeface="Calibri" pitchFamily="34" charset="0"/>
              </a:rPr>
              <a:t>(</a:t>
            </a:r>
            <a:r>
              <a:rPr lang="it-IT" altLang="it-IT" sz="1600" b="1" dirty="0">
                <a:latin typeface="Calibri" pitchFamily="34" charset="0"/>
              </a:rPr>
              <a:t>LEGGE 4 NOVEMBRE 2010, N. 183 art. 21, c 4</a:t>
            </a:r>
            <a:r>
              <a:rPr lang="it-IT" altLang="it-IT" sz="1600" dirty="0">
                <a:latin typeface="Calibri" pitchFamily="34" charset="0"/>
              </a:rPr>
              <a:t>)</a:t>
            </a:r>
          </a:p>
          <a:p>
            <a:pPr eaLnBrk="1" hangingPunct="1"/>
            <a:endParaRPr lang="it-IT" altLang="it-IT" sz="1600" dirty="0">
              <a:latin typeface="Calibri" pitchFamily="34" charset="0"/>
            </a:endParaRPr>
          </a:p>
        </p:txBody>
      </p:sp>
      <p:sp>
        <p:nvSpPr>
          <p:cNvPr id="11267" name="Rettangolo 8"/>
          <p:cNvSpPr>
            <a:spLocks noChangeArrowheads="1"/>
          </p:cNvSpPr>
          <p:nvPr/>
        </p:nvSpPr>
        <p:spPr bwMode="auto">
          <a:xfrm>
            <a:off x="2519665" y="908050"/>
            <a:ext cx="2983894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000">
                <a:latin typeface="Calibri" pitchFamily="34" charset="0"/>
              </a:rPr>
              <a:t>Comitato </a:t>
            </a:r>
          </a:p>
          <a:p>
            <a:pPr algn="ctr" eaLnBrk="1" hangingPunct="1"/>
            <a:r>
              <a:rPr lang="it-IT" altLang="it-IT" sz="2000">
                <a:latin typeface="Calibri" pitchFamily="34" charset="0"/>
              </a:rPr>
              <a:t>Pari Opportunità</a:t>
            </a:r>
            <a:endParaRPr lang="it-IT" altLang="it-IT">
              <a:latin typeface="Calibri" pitchFamily="34" charset="0"/>
            </a:endParaRPr>
          </a:p>
          <a:p>
            <a:pPr algn="ctr" eaLnBrk="1" hangingPunct="1"/>
            <a:endParaRPr lang="it-IT" altLang="it-IT" sz="1100">
              <a:latin typeface="Calibri" pitchFamily="34" charset="0"/>
            </a:endParaRPr>
          </a:p>
          <a:p>
            <a:pPr algn="ctr" eaLnBrk="1" hangingPunct="1"/>
            <a:r>
              <a:rPr lang="it-IT" altLang="it-IT" i="1">
                <a:latin typeface="Calibri" pitchFamily="34" charset="0"/>
              </a:rPr>
              <a:t>Contrasto alle discriminazioni </a:t>
            </a:r>
          </a:p>
          <a:p>
            <a:pPr algn="ctr" eaLnBrk="1" hangingPunct="1"/>
            <a:r>
              <a:rPr lang="it-IT" altLang="it-IT" i="1">
                <a:latin typeface="Calibri" pitchFamily="34" charset="0"/>
              </a:rPr>
              <a:t>ed indicazioni  per una</a:t>
            </a:r>
          </a:p>
          <a:p>
            <a:pPr algn="ctr" eaLnBrk="1" hangingPunct="1"/>
            <a:r>
              <a:rPr lang="it-IT" altLang="it-IT" i="1">
                <a:latin typeface="Calibri" pitchFamily="34" charset="0"/>
              </a:rPr>
              <a:t>gestione del personale</a:t>
            </a:r>
          </a:p>
          <a:p>
            <a:pPr algn="ctr" eaLnBrk="1" hangingPunct="1"/>
            <a:r>
              <a:rPr lang="it-IT" altLang="it-IT" i="1">
                <a:latin typeface="Calibri" pitchFamily="34" charset="0"/>
              </a:rPr>
              <a:t>in ottica di parità di genere</a:t>
            </a:r>
          </a:p>
        </p:txBody>
      </p:sp>
      <p:sp>
        <p:nvSpPr>
          <p:cNvPr id="11268" name="Rettangolo 9"/>
          <p:cNvSpPr>
            <a:spLocks noChangeArrowheads="1"/>
          </p:cNvSpPr>
          <p:nvPr/>
        </p:nvSpPr>
        <p:spPr bwMode="auto">
          <a:xfrm>
            <a:off x="6801099" y="908051"/>
            <a:ext cx="2850652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it-IT" altLang="it-IT" sz="2000">
                <a:latin typeface="Calibri" pitchFamily="34" charset="0"/>
              </a:rPr>
              <a:t>Comitato paritetico per il </a:t>
            </a:r>
          </a:p>
          <a:p>
            <a:pPr algn="ctr" eaLnBrk="1" hangingPunct="1"/>
            <a:r>
              <a:rPr lang="it-IT" altLang="it-IT" sz="2000">
                <a:latin typeface="Calibri" pitchFamily="34" charset="0"/>
              </a:rPr>
              <a:t>contrasto al fenomeno </a:t>
            </a:r>
          </a:p>
          <a:p>
            <a:pPr algn="ctr" eaLnBrk="1" hangingPunct="1"/>
            <a:r>
              <a:rPr lang="it-IT" altLang="it-IT" sz="2000">
                <a:latin typeface="Calibri" pitchFamily="34" charset="0"/>
              </a:rPr>
              <a:t>del mobbing</a:t>
            </a:r>
            <a:endParaRPr lang="it-IT" altLang="it-IT" sz="1600">
              <a:latin typeface="Calibri" pitchFamily="34" charset="0"/>
            </a:endParaRPr>
          </a:p>
          <a:p>
            <a:pPr algn="ctr" eaLnBrk="1" hangingPunct="1"/>
            <a:endParaRPr lang="it-IT" altLang="it-IT" sz="1100" i="1">
              <a:latin typeface="Calibri" pitchFamily="34" charset="0"/>
            </a:endParaRPr>
          </a:p>
          <a:p>
            <a:pPr algn="ctr" eaLnBrk="1" hangingPunct="1"/>
            <a:r>
              <a:rPr lang="it-IT" altLang="it-IT" i="1">
                <a:latin typeface="Calibri" pitchFamily="34" charset="0"/>
              </a:rPr>
              <a:t>Sensibilizzazione in tema di </a:t>
            </a:r>
          </a:p>
          <a:p>
            <a:pPr algn="ctr" eaLnBrk="1" hangingPunct="1"/>
            <a:r>
              <a:rPr lang="it-IT" altLang="it-IT" i="1">
                <a:latin typeface="Calibri" pitchFamily="34" charset="0"/>
              </a:rPr>
              <a:t>Benessere Organizzativo e</a:t>
            </a:r>
          </a:p>
          <a:p>
            <a:pPr algn="ctr" eaLnBrk="1" hangingPunct="1"/>
            <a:r>
              <a:rPr lang="it-IT" altLang="it-IT" i="1">
                <a:latin typeface="Calibri" pitchFamily="34" charset="0"/>
              </a:rPr>
              <a:t>dignità del lavoratore</a:t>
            </a:r>
          </a:p>
        </p:txBody>
      </p:sp>
      <p:sp>
        <p:nvSpPr>
          <p:cNvPr id="11269" name="Rectangle 7"/>
          <p:cNvSpPr>
            <a:spLocks/>
          </p:cNvSpPr>
          <p:nvPr/>
        </p:nvSpPr>
        <p:spPr bwMode="auto">
          <a:xfrm>
            <a:off x="1774826" y="44450"/>
            <a:ext cx="8137525" cy="647700"/>
          </a:xfrm>
          <a:prstGeom prst="rect">
            <a:avLst/>
          </a:prstGeom>
          <a:solidFill>
            <a:srgbClr val="C01010"/>
          </a:solidFill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it-IT" altLang="it-IT" sz="32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endParaRPr lang="it-IT" altLang="it-IT" sz="32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r>
              <a:rPr lang="it-IT" altLang="it-IT" sz="3200" dirty="0">
                <a:solidFill>
                  <a:schemeClr val="bg1"/>
                </a:solidFill>
                <a:latin typeface="Calibri" pitchFamily="34" charset="0"/>
              </a:rPr>
              <a:t>Pubblica Amministrazione</a:t>
            </a:r>
          </a:p>
          <a:p>
            <a:pPr algn="ctr" eaLnBrk="1" hangingPunct="1"/>
            <a:endParaRPr lang="it-IT" altLang="it-IT" sz="32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r>
              <a:rPr lang="it-IT" altLang="it-IT" sz="32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1270" name="Line 5"/>
          <p:cNvSpPr>
            <a:spLocks noChangeShapeType="1"/>
          </p:cNvSpPr>
          <p:nvPr/>
        </p:nvSpPr>
        <p:spPr bwMode="auto">
          <a:xfrm>
            <a:off x="4884739" y="3232150"/>
            <a:ext cx="503237" cy="484188"/>
          </a:xfrm>
          <a:prstGeom prst="line">
            <a:avLst/>
          </a:prstGeom>
          <a:noFill/>
          <a:ln w="76200">
            <a:solidFill>
              <a:srgbClr val="B3423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600"/>
          </a:p>
        </p:txBody>
      </p:sp>
      <p:sp>
        <p:nvSpPr>
          <p:cNvPr id="11271" name="Line 5"/>
          <p:cNvSpPr>
            <a:spLocks noChangeShapeType="1"/>
          </p:cNvSpPr>
          <p:nvPr/>
        </p:nvSpPr>
        <p:spPr bwMode="auto">
          <a:xfrm flipH="1">
            <a:off x="6829426" y="3284539"/>
            <a:ext cx="358775" cy="477837"/>
          </a:xfrm>
          <a:prstGeom prst="line">
            <a:avLst/>
          </a:prstGeom>
          <a:noFill/>
          <a:ln w="76200">
            <a:solidFill>
              <a:srgbClr val="B3423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600"/>
          </a:p>
        </p:txBody>
      </p:sp>
      <p:sp>
        <p:nvSpPr>
          <p:cNvPr id="11272" name="Rettangolo 13"/>
          <p:cNvSpPr>
            <a:spLocks noChangeArrowheads="1"/>
          </p:cNvSpPr>
          <p:nvPr/>
        </p:nvSpPr>
        <p:spPr bwMode="auto">
          <a:xfrm>
            <a:off x="5532438" y="3451225"/>
            <a:ext cx="11112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4000" dirty="0">
                <a:latin typeface="Calibri" pitchFamily="34" charset="0"/>
              </a:rPr>
              <a:t>CUG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D796289-8003-4074-B83B-7D4794285EC8}"/>
              </a:ext>
            </a:extLst>
          </p:cNvPr>
          <p:cNvSpPr txBox="1"/>
          <p:nvPr/>
        </p:nvSpPr>
        <p:spPr>
          <a:xfrm>
            <a:off x="1847529" y="548680"/>
            <a:ext cx="430887" cy="28803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it-IT" sz="1600" dirty="0"/>
              <a:t>Strumenti  contrattazione </a:t>
            </a:r>
          </a:p>
        </p:txBody>
      </p:sp>
      <p:sp>
        <p:nvSpPr>
          <p:cNvPr id="2" name="Rettangolo 13">
            <a:extLst>
              <a:ext uri="{FF2B5EF4-FFF2-40B4-BE49-F238E27FC236}">
                <a16:creationId xmlns:a16="http://schemas.microsoft.com/office/drawing/2014/main" id="{6D66AD08-2396-1E06-49AC-C3F58B5E9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091" y="5373936"/>
            <a:ext cx="52071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4000" dirty="0">
                <a:latin typeface="Calibri" pitchFamily="34" charset="0"/>
              </a:rPr>
              <a:t>CONSIGLIERI DI FIDUCIA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100138"/>
            <a:ext cx="11260138" cy="405606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sz="1800" b="1" dirty="0">
              <a:solidFill>
                <a:srgbClr val="002060"/>
              </a:solidFill>
              <a:latin typeface="+mj-lt"/>
              <a:cs typeface="+mn-cs"/>
            </a:endParaRPr>
          </a:p>
          <a:p>
            <a:pPr algn="ctr">
              <a:buNone/>
            </a:pPr>
            <a:r>
              <a:rPr lang="it-IT" sz="1800" b="1" dirty="0">
                <a:solidFill>
                  <a:srgbClr val="002060"/>
                </a:solidFill>
                <a:latin typeface="+mj-lt"/>
                <a:cs typeface="+mn-cs"/>
              </a:rPr>
              <a:t>Il National Institute of </a:t>
            </a:r>
            <a:r>
              <a:rPr lang="it-IT" sz="1800" b="1" dirty="0" err="1">
                <a:solidFill>
                  <a:srgbClr val="002060"/>
                </a:solidFill>
                <a:latin typeface="+mj-lt"/>
                <a:cs typeface="+mn-cs"/>
              </a:rPr>
              <a:t>Occupational</a:t>
            </a:r>
            <a:r>
              <a:rPr lang="it-IT" sz="1800" b="1" dirty="0">
                <a:solidFill>
                  <a:srgbClr val="002060"/>
                </a:solidFill>
                <a:latin typeface="+mj-lt"/>
                <a:cs typeface="+mn-cs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+mj-lt"/>
                <a:cs typeface="+mn-cs"/>
              </a:rPr>
              <a:t>Safety</a:t>
            </a:r>
            <a:r>
              <a:rPr lang="it-IT" sz="1800" b="1" dirty="0">
                <a:solidFill>
                  <a:srgbClr val="002060"/>
                </a:solidFill>
                <a:latin typeface="+mj-lt"/>
                <a:cs typeface="+mn-cs"/>
              </a:rPr>
              <a:t> and Health (NIOSH) definisce LA VIOLENZA NEL POSTO DI LAVORO                                “ogni aggressione fisica, comportamento minaccioso o abuso verbale che si verifica nel posto di lavoro”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F53E9D-1785-BD4A-1495-734C772A625B}"/>
              </a:ext>
            </a:extLst>
          </p:cNvPr>
          <p:cNvSpPr txBox="1"/>
          <p:nvPr/>
        </p:nvSpPr>
        <p:spPr>
          <a:xfrm>
            <a:off x="830873" y="424885"/>
            <a:ext cx="10519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Raccomandazione n. 8, novembre 2007 – Ministero delle Salute</a:t>
            </a:r>
          </a:p>
          <a:p>
            <a:pPr algn="ctr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RACCOMANDAZIONE PER PREVENIRE GLI ATTI DI VIOLENZA A DANNO DEGLI OPERATORI SANITARI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E1B16A4-7990-FB21-CA26-DA5B7A04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0194" t="39352" r="19342" b="28705"/>
          <a:stretch>
            <a:fillRect/>
          </a:stretch>
        </p:blipFill>
        <p:spPr bwMode="auto">
          <a:xfrm>
            <a:off x="1506897" y="3641531"/>
            <a:ext cx="9178205" cy="25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A59753A-4EBD-DE9C-33AA-875C0E7E658A}"/>
              </a:ext>
            </a:extLst>
          </p:cNvPr>
          <p:cNvSpPr/>
          <p:nvPr/>
        </p:nvSpPr>
        <p:spPr>
          <a:xfrm>
            <a:off x="3220366" y="289733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Progressione del comportamento violento 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152FC9B9-38CF-6F33-708A-CCD2AFA931BD}"/>
              </a:ext>
            </a:extLst>
          </p:cNvPr>
          <p:cNvSpPr/>
          <p:nvPr/>
        </p:nvSpPr>
        <p:spPr>
          <a:xfrm rot="18984022">
            <a:off x="608530" y="5283358"/>
            <a:ext cx="1498059" cy="67876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23392" y="1556792"/>
            <a:ext cx="1094521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Le strutture sanitarie devono mettere in atto un PROGRAMMA DI PREVENZIONE DELLA VIOLENZA che dovrebbe comprendere almeno:</a:t>
            </a:r>
          </a:p>
          <a:p>
            <a:endParaRPr lang="it-IT" sz="2000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endParaRPr lang="it-IT" sz="600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marL="457200" indent="-457200">
              <a:buAutoNum type="arabicParenR"/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ELABORAZIONE E DIFFUSIONE DI UN PROGRAMMA DI PREVENZIONE DELLA VIOLENZA</a:t>
            </a:r>
          </a:p>
          <a:p>
            <a:pPr marL="457200" indent="-457200">
              <a:buAutoNum type="arabicParenR" startAt="2"/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ANALISI DELLE SITUAZIONI LAVORATIVE </a:t>
            </a:r>
          </a:p>
          <a:p>
            <a:pPr marL="457200" indent="-457200">
              <a:buFontTx/>
              <a:buAutoNum type="arabicParenR" startAt="2"/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DEFINIZIONE ED IMPLEMENTAZIONE DELLE MISURE DI PREVENZIONE E CONTROLLO</a:t>
            </a:r>
          </a:p>
          <a:p>
            <a:pPr marL="457200" indent="-457200">
              <a:buFontTx/>
              <a:buAutoNum type="arabicParenR" startAt="2"/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FORMAZIONE del PERSONALE</a:t>
            </a:r>
          </a:p>
          <a:p>
            <a:pPr marL="457200" indent="-457200">
              <a:buFontTx/>
              <a:buAutoNum type="arabicParenR" startAt="2"/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GESTIONE DEGLI EPISODI DI VIOLENZA</a:t>
            </a:r>
          </a:p>
          <a:p>
            <a:endParaRPr lang="it-IT" sz="2000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endParaRPr lang="it-IT" sz="2000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marL="457200" indent="-457200"/>
            <a:endParaRPr lang="it-IT" sz="2000" b="1" dirty="0">
              <a:solidFill>
                <a:srgbClr val="002060"/>
              </a:solidFill>
              <a:latin typeface="+mj-lt"/>
              <a:ea typeface="Verdana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37E2480-1E3F-2992-BFEE-94653925704C}"/>
              </a:ext>
            </a:extLst>
          </p:cNvPr>
          <p:cNvSpPr txBox="1"/>
          <p:nvPr/>
        </p:nvSpPr>
        <p:spPr>
          <a:xfrm>
            <a:off x="830873" y="424885"/>
            <a:ext cx="10519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Raccomandazione n. 8, novembre 2007 – Ministero delle Salute</a:t>
            </a:r>
          </a:p>
          <a:p>
            <a:pPr algn="ctr"/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RACCOMANDAZIONE PER PREVENIRE GLI ATTI DI VIOLENZA A DANNO DEGLI OPERATORI SANITARI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E69F4F90-C57E-FB5B-C6CD-E1900EB41973}"/>
              </a:ext>
            </a:extLst>
          </p:cNvPr>
          <p:cNvGrpSpPr/>
          <p:nvPr/>
        </p:nvGrpSpPr>
        <p:grpSpPr>
          <a:xfrm>
            <a:off x="1114629" y="155643"/>
            <a:ext cx="6235429" cy="6454302"/>
            <a:chOff x="340468" y="362032"/>
            <a:chExt cx="5972783" cy="585394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F658900-D956-1DD7-0229-030E20514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52" t="13866" r="25071" b="10048"/>
            <a:stretch/>
          </p:blipFill>
          <p:spPr>
            <a:xfrm>
              <a:off x="688645" y="362032"/>
              <a:ext cx="5063964" cy="5853942"/>
            </a:xfrm>
            <a:prstGeom prst="rect">
              <a:avLst/>
            </a:prstGeom>
          </p:spPr>
        </p:pic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0AC99811-6302-2D94-0C3D-5C86241C9A63}"/>
                </a:ext>
              </a:extLst>
            </p:cNvPr>
            <p:cNvSpPr/>
            <p:nvPr/>
          </p:nvSpPr>
          <p:spPr>
            <a:xfrm>
              <a:off x="340468" y="2509737"/>
              <a:ext cx="5972783" cy="919264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 w="57150">
                  <a:solidFill>
                    <a:srgbClr val="FF0000"/>
                  </a:solidFill>
                </a:ln>
              </a:endParaRPr>
            </a:p>
          </p:txBody>
        </p:sp>
      </p:grp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318BB8D2-6CB8-178A-0E41-D3F4ECA98B77}"/>
              </a:ext>
            </a:extLst>
          </p:cNvPr>
          <p:cNvSpPr/>
          <p:nvPr/>
        </p:nvSpPr>
        <p:spPr>
          <a:xfrm>
            <a:off x="7350058" y="3998068"/>
            <a:ext cx="671208" cy="282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073FBDB-7AE9-6432-73A2-27C20514B208}"/>
              </a:ext>
            </a:extLst>
          </p:cNvPr>
          <p:cNvSpPr txBox="1"/>
          <p:nvPr/>
        </p:nvSpPr>
        <p:spPr>
          <a:xfrm>
            <a:off x="8161283" y="3789322"/>
            <a:ext cx="34800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002060"/>
                </a:solidFill>
                <a:latin typeface="+mj-lt"/>
                <a:ea typeface="Verdana" charset="0"/>
              </a:rPr>
              <a:t>CORRELA EVENTO AD ASPETTI DI PROGETTAZONE E ORGANIZZAZIONE DEL LAVORO </a:t>
            </a:r>
            <a:endParaRPr lang="it-IT" dirty="0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6BCF342-CEFC-1E69-ED01-B1F12ED6677C}"/>
              </a:ext>
            </a:extLst>
          </p:cNvPr>
          <p:cNvSpPr/>
          <p:nvPr/>
        </p:nvSpPr>
        <p:spPr>
          <a:xfrm>
            <a:off x="7463023" y="2607013"/>
            <a:ext cx="671208" cy="282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51F0BE-2086-4CF0-B311-02AB428DFF2F}"/>
              </a:ext>
            </a:extLst>
          </p:cNvPr>
          <p:cNvSpPr txBox="1"/>
          <p:nvPr/>
        </p:nvSpPr>
        <p:spPr>
          <a:xfrm>
            <a:off x="8475223" y="2563398"/>
            <a:ext cx="2750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2060"/>
                </a:solidFill>
                <a:latin typeface="+mj-lt"/>
                <a:ea typeface="Verdana" charset="0"/>
              </a:rPr>
              <a:t>SOLO EVENTI DA ESTERNI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682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7A691EC-2346-6ECD-74FB-3FE72A1AC1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1787" y="578864"/>
            <a:ext cx="11260137" cy="695325"/>
          </a:xfrm>
        </p:spPr>
        <p:txBody>
          <a:bodyPr>
            <a:normAutofit fontScale="90000"/>
          </a:bodyPr>
          <a:lstStyle/>
          <a:p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LEGGE n. 4  del 15 gennaio 2021</a:t>
            </a:r>
            <a:b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endParaRPr lang="it-IT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717418-DD19-45B7-85B5-D314805B35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5881" y="1539188"/>
            <a:ext cx="5544766" cy="40544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800" b="1" dirty="0">
              <a:solidFill>
                <a:srgbClr val="002060"/>
              </a:solidFill>
              <a:latin typeface="+mj-lt"/>
              <a:cs typeface="+mn-cs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rgbClr val="002060"/>
                </a:solidFill>
                <a:latin typeface="+mj-lt"/>
                <a:cs typeface="+mn-cs"/>
              </a:rPr>
              <a:t>RATIFICA ED ESECUZIONE DELLA CONVENZIONE DELL’ORGANIZZAZIONE INTERNAZIONALE DEL LAVORO  N. 190 SULL’ELIMINAZIONE DELLA VIOLENZA E DELLE MOLESTIE SUL LUOGO DI LAVORO</a:t>
            </a:r>
          </a:p>
          <a:p>
            <a:pPr marL="0" indent="0">
              <a:buNone/>
            </a:pPr>
            <a:endParaRPr lang="it-IT" sz="1800" b="1" dirty="0">
              <a:solidFill>
                <a:srgbClr val="002060"/>
              </a:solidFill>
              <a:latin typeface="+mj-lt"/>
              <a:cs typeface="+mn-cs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rgbClr val="002060"/>
                </a:solidFill>
                <a:latin typeface="+mj-lt"/>
                <a:cs typeface="+mn-cs"/>
              </a:rPr>
              <a:t>IN VIGORE DAL 29/10/2022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E04982-B17E-4A8A-9106-3BC43525D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226" y="1153884"/>
            <a:ext cx="3396574" cy="45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96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723086" y="1363803"/>
            <a:ext cx="8784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 settori a maggiore probabilità di esposizione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IL SETTORE SANITARIO,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IL SETTORE DEI SERVIZI </a:t>
            </a:r>
            <a:r>
              <a:rPr lang="it-IT" b="1" dirty="0" err="1">
                <a:solidFill>
                  <a:srgbClr val="002060"/>
                </a:solidFill>
                <a:latin typeface="+mj-lt"/>
                <a:ea typeface="Verdana" charset="0"/>
              </a:rPr>
              <a:t>DI</a:t>
            </a: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ALLOGGIO E </a:t>
            </a:r>
            <a:r>
              <a:rPr lang="it-IT" b="1" dirty="0" err="1">
                <a:solidFill>
                  <a:srgbClr val="002060"/>
                </a:solidFill>
                <a:latin typeface="+mj-lt"/>
                <a:ea typeface="Verdana" charset="0"/>
              </a:rPr>
              <a:t>DI</a:t>
            </a: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RISTORAZIONE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 SERVIZI SOCIALI,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 SERVIZI </a:t>
            </a:r>
            <a:r>
              <a:rPr lang="it-IT" b="1" dirty="0" err="1">
                <a:solidFill>
                  <a:srgbClr val="002060"/>
                </a:solidFill>
                <a:latin typeface="+mj-lt"/>
                <a:ea typeface="Verdana" charset="0"/>
              </a:rPr>
              <a:t>DI</a:t>
            </a: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EMERGENZA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IL SETTORE DEI TRASPORTI,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L’ISTRUZIONE 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L’INTRATTENIMENTO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IL LAVORO DOMESTICO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Le modalità lavorative a maggiore probabilità di esposizione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IL LAVORO NOTTURNO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IL LAVORO SVOLTO IN MANIERA ISOLATA</a:t>
            </a:r>
          </a:p>
        </p:txBody>
      </p:sp>
      <p:sp>
        <p:nvSpPr>
          <p:cNvPr id="13" name="Titolo 6">
            <a:extLst>
              <a:ext uri="{FF2B5EF4-FFF2-40B4-BE49-F238E27FC236}">
                <a16:creationId xmlns:a16="http://schemas.microsoft.com/office/drawing/2014/main" id="{0917E734-8DFB-2CB2-97DB-1A0C772955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505" y="345534"/>
            <a:ext cx="11260138" cy="695325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Raccomandazione 206 – 21 giugno 2019 RACCOMANDAZIONE SULL’ELIMINAZIONE DELLA VIOLENZA </a:t>
            </a:r>
            <a:b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 DELLE MOLESTIE NEL MONDO DEL LAVORO</a:t>
            </a:r>
          </a:p>
        </p:txBody>
      </p:sp>
    </p:spTree>
    <p:extLst>
      <p:ext uri="{BB962C8B-B14F-4D97-AF65-F5344CB8AC3E}">
        <p14:creationId xmlns:p14="http://schemas.microsoft.com/office/powerpoint/2010/main" val="402389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6689321" y="15935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​</a:t>
            </a:r>
            <a:endParaRPr lang="en-GB" dirty="0"/>
          </a:p>
        </p:txBody>
      </p:sp>
      <p:sp>
        <p:nvSpPr>
          <p:cNvPr id="21" name="AutoShape 6" descr="CORONAVIRUS - DOCUMENTO TECNICO EU-OSHA - Raam.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43ABB8C-11E7-B56D-5B55-99187D6A7C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0873" y="1166018"/>
            <a:ext cx="10874375" cy="3162791"/>
          </a:xfrm>
        </p:spPr>
        <p:txBody>
          <a:bodyPr>
            <a:norm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900" b="1" dirty="0">
                <a:solidFill>
                  <a:srgbClr val="002060"/>
                </a:solidFill>
                <a:latin typeface="+mj-lt"/>
              </a:rPr>
              <a:t>I RISCHI PSICOSOCIALI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900" b="1" dirty="0">
                <a:solidFill>
                  <a:srgbClr val="002060"/>
                </a:solidFill>
                <a:latin typeface="+mj-lt"/>
              </a:rPr>
              <a:t>LA PREVENZIONE DEI COMPORTAMENTI AGGRESSIVI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900" b="1" dirty="0">
                <a:solidFill>
                  <a:srgbClr val="002060"/>
                </a:solidFill>
                <a:latin typeface="+mj-lt"/>
              </a:rPr>
              <a:t>LE TECNICHE DI GESTIONE DEI COMPORTAMENTI AGGRESSIVI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19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EE64DF-1AC5-3396-97EF-2B69C7D55E69}"/>
              </a:ext>
            </a:extLst>
          </p:cNvPr>
          <p:cNvSpPr txBox="1"/>
          <p:nvPr/>
        </p:nvSpPr>
        <p:spPr>
          <a:xfrm>
            <a:off x="830873" y="424885"/>
            <a:ext cx="10519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+mj-lt"/>
              </a:rPr>
              <a:t>RISCHI PSICOSOCIALI – LE TECNICHE E LA GESTIONE DEI COMPORTAMENTI AGGRESSIVI</a:t>
            </a:r>
          </a:p>
        </p:txBody>
      </p:sp>
    </p:spTree>
    <p:extLst>
      <p:ext uri="{BB962C8B-B14F-4D97-AF65-F5344CB8AC3E}">
        <p14:creationId xmlns:p14="http://schemas.microsoft.com/office/powerpoint/2010/main" val="2042044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717418-DD19-45B7-85B5-D314805B35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1328" y="1100138"/>
            <a:ext cx="9878810" cy="4056062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rgbClr val="002060"/>
                </a:solidFill>
                <a:latin typeface="+mj-lt"/>
                <a:cs typeface="+mn-cs"/>
              </a:rPr>
              <a:t>Dovranno essere adottati leggi e regolamenti che richiedano ai datori di lavoro di intraprendere misure adeguate attraverso : 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rgbClr val="002060"/>
                </a:solidFill>
                <a:latin typeface="+mj-lt"/>
                <a:cs typeface="+mn-cs"/>
              </a:rPr>
              <a:t>l’adozione e l’attuazione di una politica in materia di violenza e di molestie nei luoghi di lavoro;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rgbClr val="002060"/>
                </a:solidFill>
                <a:latin typeface="+mj-lt"/>
                <a:cs typeface="+mn-cs"/>
              </a:rPr>
              <a:t>l’inclusione della violenza e delle molestie, come pure dei rischi psicosociali correlati, nella gestione della salute e della sicurezza sul lavoro 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rgbClr val="002060"/>
                </a:solidFill>
                <a:latin typeface="+mj-lt"/>
                <a:cs typeface="+mn-cs"/>
              </a:rPr>
              <a:t>l’identificazione dei pericoli e la valutazione dei rischi, con la partecipazione dei lavoratori e dei rispettivi rappresentanti, e l’adozione di misure per prevenirli e tenerli sotto controllo; 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rgbClr val="002060"/>
                </a:solidFill>
                <a:latin typeface="+mj-lt"/>
                <a:cs typeface="+mn-cs"/>
              </a:rPr>
              <a:t>l’erogazione di informazioni e formazione in merito ai pericoli e ai rischi identificati di violenza e di molestie e alle relative misure di prevenzione e di protezione, ivi compresi i diritti e le responsabilità dei lavoratori e di altri soggetti interessati in relazione alle politiche</a:t>
            </a:r>
          </a:p>
        </p:txBody>
      </p:sp>
      <p:sp>
        <p:nvSpPr>
          <p:cNvPr id="18" name="Titolo 6">
            <a:extLst>
              <a:ext uri="{FF2B5EF4-FFF2-40B4-BE49-F238E27FC236}">
                <a16:creationId xmlns:a16="http://schemas.microsoft.com/office/drawing/2014/main" id="{A9E45AD5-E557-73E2-20A1-6AF4CF5230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1863" y="250825"/>
            <a:ext cx="11260137" cy="695325"/>
          </a:xfrm>
        </p:spPr>
        <p:txBody>
          <a:bodyPr/>
          <a:lstStyle/>
          <a:p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PROTEZIONE E PREVENZIONE </a:t>
            </a:r>
            <a:endParaRPr lang="it-IT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327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4E0859-9884-74C4-A9D0-C88C92195C4E}"/>
              </a:ext>
            </a:extLst>
          </p:cNvPr>
          <p:cNvSpPr txBox="1"/>
          <p:nvPr/>
        </p:nvSpPr>
        <p:spPr>
          <a:xfrm>
            <a:off x="149413" y="1853308"/>
            <a:ext cx="8952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monitorare gli episodi di violenza e gli eventi sentinella che possano dar luogo a </a:t>
            </a:r>
          </a:p>
          <a:p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fatti commessi con violenza o minaccia ai danni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D5CDB4-DD9E-83D3-C732-CFC777F274FB}"/>
              </a:ext>
            </a:extLst>
          </p:cNvPr>
          <p:cNvSpPr txBox="1"/>
          <p:nvPr/>
        </p:nvSpPr>
        <p:spPr>
          <a:xfrm>
            <a:off x="149413" y="2979663"/>
            <a:ext cx="844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monitorare l’attuazione delle misure di prevenzione e protezione a garanzia dei livelli di sicurezza sui luoghi di lavoro ai sensi del decreto legislativo 9 aprile 2008, n. 81,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E738D1-7E33-74FF-1F4A-2A1403BF8324}"/>
              </a:ext>
            </a:extLst>
          </p:cNvPr>
          <p:cNvSpPr txBox="1"/>
          <p:nvPr/>
        </p:nvSpPr>
        <p:spPr>
          <a:xfrm>
            <a:off x="195772" y="4042182"/>
            <a:ext cx="81842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promuovere lo svolgimento di corsi di formazione per il personale medico e sanitario, finalizzati alla prevenzione e alla gestione delle situazioni di conflitto nonché a migliorare la qualità della comunicazione con gli utenti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12BBB5-61A8-A68A-B7CF-67C1AAB3BC5B}"/>
              </a:ext>
            </a:extLst>
          </p:cNvPr>
          <p:cNvSpPr txBox="1"/>
          <p:nvPr/>
        </p:nvSpPr>
        <p:spPr>
          <a:xfrm>
            <a:off x="8704608" y="1652776"/>
            <a:ext cx="336805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800" dirty="0">
              <a:solidFill>
                <a:srgbClr val="C00000"/>
              </a:solidFill>
            </a:endParaRPr>
          </a:p>
          <a:p>
            <a:r>
              <a:rPr lang="it-IT" sz="1800" dirty="0">
                <a:solidFill>
                  <a:srgbClr val="C00000"/>
                </a:solidFill>
              </a:rPr>
              <a:t>PROCEDURA DI SEGNALAZIONE </a:t>
            </a:r>
          </a:p>
          <a:p>
            <a:endParaRPr lang="it-IT" sz="1800" dirty="0">
              <a:solidFill>
                <a:srgbClr val="C00000"/>
              </a:solidFill>
            </a:endParaRPr>
          </a:p>
          <a:p>
            <a:endParaRPr lang="it-IT" sz="1800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r>
              <a:rPr lang="it-IT" sz="1800" dirty="0">
                <a:solidFill>
                  <a:srgbClr val="C00000"/>
                </a:solidFill>
              </a:rPr>
              <a:t>VALUTAZIONE AGGRESSIONI </a:t>
            </a:r>
          </a:p>
          <a:p>
            <a:r>
              <a:rPr lang="it-IT" sz="1800" dirty="0">
                <a:solidFill>
                  <a:srgbClr val="C00000"/>
                </a:solidFill>
              </a:rPr>
              <a:t>MISURE DI PREVENZIONE </a:t>
            </a: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sz="1800" dirty="0">
              <a:solidFill>
                <a:srgbClr val="C00000"/>
              </a:solidFill>
            </a:endParaRPr>
          </a:p>
          <a:p>
            <a:r>
              <a:rPr lang="it-IT" sz="1800" dirty="0">
                <a:solidFill>
                  <a:srgbClr val="C00000"/>
                </a:solidFill>
              </a:rPr>
              <a:t>INFORMAZIONE</a:t>
            </a:r>
          </a:p>
          <a:p>
            <a:r>
              <a:rPr lang="it-IT" sz="1800" dirty="0">
                <a:solidFill>
                  <a:srgbClr val="C00000"/>
                </a:solidFill>
              </a:rPr>
              <a:t>FORMAZIONE</a:t>
            </a:r>
          </a:p>
          <a:p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  <a:p>
            <a:r>
              <a:rPr lang="it-IT" sz="1800" dirty="0">
                <a:solidFill>
                  <a:srgbClr val="C00000"/>
                </a:solidFill>
              </a:rPr>
              <a:t>GESTIONE POST AGGRESSIONE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D9D4E01-8068-081F-CEB9-3E0EF316729C}"/>
              </a:ext>
            </a:extLst>
          </p:cNvPr>
          <p:cNvCxnSpPr>
            <a:cxnSpLocks/>
          </p:cNvCxnSpPr>
          <p:nvPr/>
        </p:nvCxnSpPr>
        <p:spPr>
          <a:xfrm>
            <a:off x="8607927" y="1652776"/>
            <a:ext cx="28922" cy="38822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olo 6">
            <a:extLst>
              <a:ext uri="{FF2B5EF4-FFF2-40B4-BE49-F238E27FC236}">
                <a16:creationId xmlns:a16="http://schemas.microsoft.com/office/drawing/2014/main" id="{A9F5FC35-8EBD-8852-01F8-D076A808C1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1863" y="250825"/>
            <a:ext cx="11260137" cy="914400"/>
          </a:xfrm>
        </p:spPr>
        <p:txBody>
          <a:bodyPr>
            <a:normAutofit fontScale="90000"/>
          </a:bodyPr>
          <a:lstStyle/>
          <a:p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LEGGE 14 agosto 2020 , n. 113 </a:t>
            </a:r>
            <a:b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</a:b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Disposizioni in materia di sicurezza per gli esercenti le professioni sanitarie e socio-sanitarie </a:t>
            </a:r>
            <a:b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nell’esercizio delle loro funzioni </a:t>
            </a:r>
            <a:b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37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120DB218-4354-76FC-52E5-F6F444F867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1863" y="0"/>
            <a:ext cx="11260137" cy="912812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LE REGIONI : METODI E STRUMENTI DIVERSI DI SEGNALAZIONE, VALUTAZIONE E GESTIONE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E8CF01-570C-73C1-7512-591EFAE2429B}"/>
              </a:ext>
            </a:extLst>
          </p:cNvPr>
          <p:cNvSpPr txBox="1"/>
          <p:nvPr/>
        </p:nvSpPr>
        <p:spPr>
          <a:xfrm>
            <a:off x="359099" y="865347"/>
            <a:ext cx="1118341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REGIONE EMILIA ROMAGNA</a:t>
            </a:r>
            <a:b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</a:b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Linee di indirizzo per la prevenzione degli atti di violenza a danno degli operatori dei servizi sanitari e socio-sanitari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REGIONE LAZIO</a:t>
            </a:r>
            <a:b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</a:b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Documento di indirizzo sulla prevenzione e la gestione degli atti di violenza a danno degli operatori sanitari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REGIONE LOMBARDIA</a:t>
            </a:r>
            <a:b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</a:b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“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Atti di violenza a danno degli operatori sanitari in ambito ospedaliero: metodologia di analisi e gestione del rischio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” e "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Sicurezza del personale sanitario e sociosanitario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REGIONE TOSCANA</a:t>
            </a:r>
            <a:b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</a:b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Linee di Indirizzo per la prevenzione e gestione degli atti di violenza </a:t>
            </a:r>
            <a:r>
              <a:rPr lang="it-IT" dirty="0" err="1">
                <a:solidFill>
                  <a:srgbClr val="002060"/>
                </a:solidFill>
                <a:latin typeface="+mj-lt"/>
                <a:ea typeface="Verdana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adanno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degli operatori sanitari e socio-sanitari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REGIONE UMBRIA</a:t>
            </a:r>
            <a:b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</a:b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Linee di indirizzo regionali per la prevenzione, la segnalazione e gestione degli episodi di violenza a danno dell’operatore sanitario</a:t>
            </a:r>
            <a:endParaRPr lang="it-IT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REGIONE VENETO </a:t>
            </a:r>
            <a:b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</a:b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  <a:r>
              <a:rPr lang="it-IT" u="sng" dirty="0">
                <a:solidFill>
                  <a:srgbClr val="002060"/>
                </a:solidFill>
                <a:latin typeface="+mj-lt"/>
                <a:ea typeface="Verdana" charset="0"/>
              </a:rPr>
              <a:t>Linee di indirizzo “Aggressioni ed atti di violenza a danno degli Operatori sanitari. Prevenzione e gestione degli eventi. Guida per gli operatori del Servizio Sanitario della Regione del Veneto”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u="sng" dirty="0">
                <a:solidFill>
                  <a:srgbClr val="002060"/>
                </a:solidFill>
                <a:latin typeface="+mj-lt"/>
                <a:ea typeface="Verdana" charset="0"/>
              </a:rPr>
              <a:t>REGIONE SICILIA  </a:t>
            </a:r>
          </a:p>
          <a:p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      "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Linee Guida per la prevenzione degli atti di violenza e delle aggressioni verbali e/o fisiche a danno degli operatori</a:t>
            </a:r>
          </a:p>
          <a:p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sanitari delle strutture sanitarie pubbliche della Regione Siciliana</a:t>
            </a:r>
            <a:r>
              <a:rPr lang="it-IT" dirty="0">
                <a:solidFill>
                  <a:srgbClr val="002060"/>
                </a:solidFill>
                <a:latin typeface="+mj-lt"/>
                <a:ea typeface="Verdana" charset="0"/>
              </a:rPr>
              <a:t>"</a:t>
            </a: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…</a:t>
            </a:r>
          </a:p>
          <a:p>
            <a:endParaRPr lang="it-IT" sz="1200" b="0" i="0" dirty="0">
              <a:solidFill>
                <a:srgbClr val="362A1B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57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636F8F37-6F18-A3A9-4BF6-0A8F8EC84C5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0664" y="1047750"/>
            <a:ext cx="10459936" cy="3919538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800" b="1" dirty="0">
                <a:solidFill>
                  <a:srgbClr val="002060"/>
                </a:solidFill>
                <a:latin typeface="+mj-lt"/>
              </a:rPr>
              <a:t>ADOZIONE DI UNA POLITICA AZIENDALE DI TOLLERANZA ZERO che preveda azioni concrete: piano di comunicazione ospedale-paziente, monitoraggio delle condizioni interne di gestione del personale che possono favorire atteggiamenti aggressivi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800" b="1" dirty="0">
                <a:solidFill>
                  <a:srgbClr val="002060"/>
                </a:solidFill>
                <a:latin typeface="+mj-lt"/>
              </a:rPr>
              <a:t>COSTITUZIONE DI UN GRUPPO DI VALUTAZIONE in capo al RSPP e responsabile rischio clinico e sicurezza del paziente che coinvolga MC, Psicologia Aziendale, RLS, affari legali e/o gestione risorse umane, della formazione, un rappresentante del personale di vigilanza ….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800" b="1" dirty="0">
                <a:solidFill>
                  <a:srgbClr val="002060"/>
                </a:solidFill>
                <a:latin typeface="+mj-lt"/>
              </a:rPr>
              <a:t>REALIZZAZIONE DELLA VALUTAZIONE DEL RISCHIO AGGRESSIONE PER TUTTI I LAVOTATORI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800" b="1" dirty="0">
                <a:solidFill>
                  <a:srgbClr val="002060"/>
                </a:solidFill>
                <a:latin typeface="+mj-lt"/>
              </a:rPr>
              <a:t>IDENTIFICAZIONE DI MISURE CORRETTIVE CORRISPONDENTI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800" b="1" dirty="0">
                <a:solidFill>
                  <a:srgbClr val="002060"/>
                </a:solidFill>
                <a:latin typeface="+mj-lt"/>
              </a:rPr>
              <a:t>DEFINIZIONE DEL SISTEMA DI SUPPORTO ALLA VITTIMA ED AL GRUPPO DI APPARTENENZA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FB355DB-B9B1-4DBC-DBBC-F242E56C8F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1863" y="250825"/>
            <a:ext cx="11260137" cy="695325"/>
          </a:xfrm>
        </p:spPr>
        <p:txBody>
          <a:bodyPr/>
          <a:lstStyle/>
          <a:p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IL SISTEMA DI GESTIONE </a:t>
            </a:r>
          </a:p>
        </p:txBody>
      </p:sp>
    </p:spTree>
    <p:extLst>
      <p:ext uri="{BB962C8B-B14F-4D97-AF65-F5344CB8AC3E}">
        <p14:creationId xmlns:p14="http://schemas.microsoft.com/office/powerpoint/2010/main" val="195778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B65F722F-A3B4-010A-E7AB-254E7860ED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9300" y="946150"/>
            <a:ext cx="11442700" cy="204152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it-IT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it-IT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EVENTI SENTINELLA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TIPOLOGIA DI ATTIVITA’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TIPOLOGIA DI UTENZA</a:t>
            </a:r>
            <a:endParaRPr lang="it-IT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olo 2">
            <a:extLst>
              <a:ext uri="{FF2B5EF4-FFF2-40B4-BE49-F238E27FC236}">
                <a16:creationId xmlns:a16="http://schemas.microsoft.com/office/drawing/2014/main" id="{34F19E23-0EFD-2BA0-E344-41FE672DB2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1863" y="250825"/>
            <a:ext cx="11260137" cy="695325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LA VALUTAZIONE DEL RISCHIO: PROPOSTA OPERATIVA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56B572-D7D9-CDAB-C249-55E35901F1F2}"/>
              </a:ext>
            </a:extLst>
          </p:cNvPr>
          <p:cNvSpPr txBox="1">
            <a:spLocks/>
          </p:cNvSpPr>
          <p:nvPr/>
        </p:nvSpPr>
        <p:spPr>
          <a:xfrm>
            <a:off x="5966358" y="1684287"/>
            <a:ext cx="6193536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Dati che permettono di individuare i GRUPPI OMOGENEI su cui procedere con priorità alla valutazione dei fattori di rischio che riguardano:</a:t>
            </a:r>
          </a:p>
          <a:p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C56EB23E-C78E-BD76-C3B6-05454B684B0C}"/>
              </a:ext>
            </a:extLst>
          </p:cNvPr>
          <p:cNvSpPr/>
          <p:nvPr/>
        </p:nvSpPr>
        <p:spPr>
          <a:xfrm>
            <a:off x="4654296" y="1749874"/>
            <a:ext cx="457200" cy="868680"/>
          </a:xfrm>
          <a:prstGeom prst="rightBrac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8E4A63-99E8-1F20-3660-CCC5C10DD20D}"/>
              </a:ext>
            </a:extLst>
          </p:cNvPr>
          <p:cNvSpPr txBox="1"/>
          <p:nvPr/>
        </p:nvSpPr>
        <p:spPr>
          <a:xfrm>
            <a:off x="7306052" y="3443115"/>
            <a:ext cx="5736339" cy="27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CONTESTO ORGANIZZATIVO</a:t>
            </a: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AMBIENTE DI LAVORO </a:t>
            </a: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ESTERNA ALLA STRUTTURA</a:t>
            </a: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 PARCHEGGIO</a:t>
            </a: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ASSISTENZA DOMICILIARE </a:t>
            </a: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INFORMAZIONE/FORMAZIONE/ADDESTRAMENTO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SENSIBILIZZAZIONE</a:t>
            </a: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0F262CAB-EAA3-1914-5F01-FD87EF9B72A7}"/>
              </a:ext>
            </a:extLst>
          </p:cNvPr>
          <p:cNvSpPr/>
          <p:nvPr/>
        </p:nvSpPr>
        <p:spPr>
          <a:xfrm>
            <a:off x="8010144" y="2812179"/>
            <a:ext cx="128016" cy="553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3F54CA-648E-DD39-1725-1DEDBF218F4E}"/>
              </a:ext>
            </a:extLst>
          </p:cNvPr>
          <p:cNvSpPr txBox="1"/>
          <p:nvPr/>
        </p:nvSpPr>
        <p:spPr>
          <a:xfrm>
            <a:off x="187619" y="3673595"/>
            <a:ext cx="4535043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EVENTI DERIVANTI DALL’INTERNO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Attivazione indagine ad hoc, integrata alla valutazione del rischio stress lavoro correlato</a:t>
            </a:r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Collegamento con quanto indicato dal Codice di Condotta e Codice Disciplinare aziendale </a:t>
            </a:r>
            <a:endParaRPr lang="it-IT" sz="1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07F340DA-3D61-4907-DEEB-EC0F8C05E33C}"/>
              </a:ext>
            </a:extLst>
          </p:cNvPr>
          <p:cNvSpPr/>
          <p:nvPr/>
        </p:nvSpPr>
        <p:spPr>
          <a:xfrm>
            <a:off x="774192" y="1925379"/>
            <a:ext cx="100584" cy="15283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9BFB84-7AB8-919D-143A-07047CF8A54E}"/>
              </a:ext>
            </a:extLst>
          </p:cNvPr>
          <p:cNvSpPr txBox="1"/>
          <p:nvPr/>
        </p:nvSpPr>
        <p:spPr>
          <a:xfrm>
            <a:off x="4992721" y="6469704"/>
            <a:ext cx="69820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https://www.ciip-consulta.it/images/eventlist/Eventi2022/220311-roma/Ballottin-Seminario_aggressioni.pdf</a:t>
            </a:r>
          </a:p>
        </p:txBody>
      </p:sp>
    </p:spTree>
    <p:extLst>
      <p:ext uri="{BB962C8B-B14F-4D97-AF65-F5344CB8AC3E}">
        <p14:creationId xmlns:p14="http://schemas.microsoft.com/office/powerpoint/2010/main" val="285133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3170F56C-0D73-A863-975B-4DB7D411A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995137"/>
              </p:ext>
            </p:extLst>
          </p:nvPr>
        </p:nvGraphicFramePr>
        <p:xfrm>
          <a:off x="5929352" y="417414"/>
          <a:ext cx="6117590" cy="1309116"/>
        </p:xfrm>
        <a:graphic>
          <a:graphicData uri="http://schemas.openxmlformats.org/drawingml/2006/table">
            <a:tbl>
              <a:tblPr firstRow="1" firstCol="1" bandRow="1"/>
              <a:tblGrid>
                <a:gridCol w="179070">
                  <a:extLst>
                    <a:ext uri="{9D8B030D-6E8A-4147-A177-3AD203B41FA5}">
                      <a16:colId xmlns:a16="http://schemas.microsoft.com/office/drawing/2014/main" val="1309392201"/>
                    </a:ext>
                  </a:extLst>
                </a:gridCol>
                <a:gridCol w="5938520">
                  <a:extLst>
                    <a:ext uri="{9D8B030D-6E8A-4147-A177-3AD203B41FA5}">
                      <a16:colId xmlns:a16="http://schemas.microsoft.com/office/drawing/2014/main" val="17342482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NUMERO DI SEGNALAZIONI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760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NUMERO DI INFORTUNI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910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SEGNALAZIONI AUTORITA’ GIUDIZIARIA E FORZE DI POLIZIA 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113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REFERTI PS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348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ESITI DELLA SORVEGLIANZA SANITARIA APPLICATA DAL MC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193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RISULTATI DELLA VALUTAZIONE DEL RISCHIO STRESS LAVORO-CORRELATO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636897"/>
                  </a:ext>
                </a:extLst>
              </a:tr>
            </a:tbl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E2F8B8F7-B6AC-E008-3906-B5F832A15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85505"/>
              </p:ext>
            </p:extLst>
          </p:nvPr>
        </p:nvGraphicFramePr>
        <p:xfrm>
          <a:off x="5929352" y="2017200"/>
          <a:ext cx="6117590" cy="1973771"/>
        </p:xfrm>
        <a:graphic>
          <a:graphicData uri="http://schemas.openxmlformats.org/drawingml/2006/table">
            <a:tbl>
              <a:tblPr firstRow="1" firstCol="1" bandRow="1"/>
              <a:tblGrid>
                <a:gridCol w="190500">
                  <a:extLst>
                    <a:ext uri="{9D8B030D-6E8A-4147-A177-3AD203B41FA5}">
                      <a16:colId xmlns:a16="http://schemas.microsoft.com/office/drawing/2014/main" val="3437013384"/>
                    </a:ext>
                  </a:extLst>
                </a:gridCol>
                <a:gridCol w="5927090">
                  <a:extLst>
                    <a:ext uri="{9D8B030D-6E8A-4147-A177-3AD203B41FA5}">
                      <a16:colId xmlns:a16="http://schemas.microsoft.com/office/drawing/2014/main" val="31505458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CONTATTO CON IL PUBBLICO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005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MANIPOLANO DENARO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44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LAVORANO DA SOLI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45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LAVORANO IN ORARI SERALI/NOTTURNI O AL MATTINO PRESTO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274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UNITA’ OPERATIVA SOFFRE DI CARENZA DI PERSONALE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TERRITORIO AD ELEVATO TASSO DI CRIMINALITA’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0103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TRASPORTANO MERCI O PASSEGGERI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878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EFFETTUANO ATTIVITA’ CHE POTREBBERO CREARE CONDIZIONI DI CONFLITTO CON GLI ALTRI (ispezioni, vigilanza, affido minori..)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458451"/>
                  </a:ext>
                </a:extLst>
              </a:tr>
            </a:tbl>
          </a:graphicData>
        </a:graphic>
      </p:graphicFrame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3A5FEB03-F2D2-38A2-6E39-A4AE07F64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375414"/>
              </p:ext>
            </p:extLst>
          </p:nvPr>
        </p:nvGraphicFramePr>
        <p:xfrm>
          <a:off x="5914126" y="4299353"/>
          <a:ext cx="6117590" cy="2181860"/>
        </p:xfrm>
        <a:graphic>
          <a:graphicData uri="http://schemas.openxmlformats.org/drawingml/2006/table">
            <a:tbl>
              <a:tblPr firstRow="1" firstCol="1" bandRow="1"/>
              <a:tblGrid>
                <a:gridCol w="192405">
                  <a:extLst>
                    <a:ext uri="{9D8B030D-6E8A-4147-A177-3AD203B41FA5}">
                      <a16:colId xmlns:a16="http://schemas.microsoft.com/office/drawing/2014/main" val="2490401421"/>
                    </a:ext>
                  </a:extLst>
                </a:gridCol>
                <a:gridCol w="5925185">
                  <a:extLst>
                    <a:ext uri="{9D8B030D-6E8A-4147-A177-3AD203B41FA5}">
                      <a16:colId xmlns:a16="http://schemas.microsoft.com/office/drawing/2014/main" val="3407654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PAZIENTI CON PATOLOGIA PSICHIATRICA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14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PAZIENTI SOTTO L’EFFETTO DI ALCOL O DROGA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412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SOTTOPOSTI A PROCEDIMENTO GIUDIZIARIO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343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CONFUSO/AGITATO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52233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DEFICIT COGNITIVO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782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BARRIERE LINGUISTICHE/CULTURALI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706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PRELIEVO A DOMICILIO (MINORE PER INTERRUZIONE PATRIA POTESTA’..)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390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SOGGETTI VIOLENTI NOTI IN STRUTTURA O ASSISTENZA DOMICILIARE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375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POPOLAZIONE INFASTIDITA DA DIVISA E ELEMENTI DISTINTIVI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336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UTENTI CON ANIMALI PERICOLOSI 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730710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E90534-110B-D6A0-9989-868A0BB981A2}"/>
              </a:ext>
            </a:extLst>
          </p:cNvPr>
          <p:cNvSpPr txBox="1"/>
          <p:nvPr/>
        </p:nvSpPr>
        <p:spPr>
          <a:xfrm>
            <a:off x="2866888" y="812102"/>
            <a:ext cx="264539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EVENTI SENTINELLA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1540B7C-D079-0229-C8CD-340F40D3A6F8}"/>
              </a:ext>
            </a:extLst>
          </p:cNvPr>
          <p:cNvSpPr txBox="1"/>
          <p:nvPr/>
        </p:nvSpPr>
        <p:spPr>
          <a:xfrm>
            <a:off x="2866888" y="2829860"/>
            <a:ext cx="609447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TIPOLOGIA DI ATTIVITA’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2CAC937-2B8F-7524-7D29-FB5F00849E11}"/>
              </a:ext>
            </a:extLst>
          </p:cNvPr>
          <p:cNvSpPr txBox="1"/>
          <p:nvPr/>
        </p:nvSpPr>
        <p:spPr>
          <a:xfrm>
            <a:off x="2938325" y="5136552"/>
            <a:ext cx="269581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it-IT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TIPOLOGIA DI UTENZA</a:t>
            </a:r>
          </a:p>
        </p:txBody>
      </p:sp>
    </p:spTree>
    <p:extLst>
      <p:ext uri="{BB962C8B-B14F-4D97-AF65-F5344CB8AC3E}">
        <p14:creationId xmlns:p14="http://schemas.microsoft.com/office/powerpoint/2010/main" val="391982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2">
            <a:extLst>
              <a:ext uri="{FF2B5EF4-FFF2-40B4-BE49-F238E27FC236}">
                <a16:creationId xmlns:a16="http://schemas.microsoft.com/office/drawing/2014/main" id="{0C500E08-2DEA-D2E7-E7AC-1F27DDF211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1863" y="250825"/>
            <a:ext cx="11260137" cy="695325"/>
          </a:xfrm>
        </p:spPr>
        <p:txBody>
          <a:bodyPr/>
          <a:lstStyle/>
          <a:p>
            <a:pPr algn="ctr"/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LA VALUTAZIONE DEI FATTORI DI RISCHIO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32047E-92C0-755B-6B36-C193E578F3ED}"/>
              </a:ext>
            </a:extLst>
          </p:cNvPr>
          <p:cNvSpPr txBox="1"/>
          <p:nvPr/>
        </p:nvSpPr>
        <p:spPr>
          <a:xfrm>
            <a:off x="417760" y="1464132"/>
            <a:ext cx="5736339" cy="449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CONTESTO ORGANIZZATIVO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AMBIENTE DI LAVORO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it-IT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ESTERNA ALLA STRUTTURA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 PARCHEGGIO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ASSISTENZA DOMICILIARE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INFORMAZIONE/FORMAZIONE/ADDESTRAMENTO E SENSIBILIZZAZIONE</a:t>
            </a:r>
            <a:endParaRPr lang="it-IT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30F429-0D3B-C578-286F-742815880845}"/>
              </a:ext>
            </a:extLst>
          </p:cNvPr>
          <p:cNvSpPr txBox="1"/>
          <p:nvPr/>
        </p:nvSpPr>
        <p:spPr>
          <a:xfrm>
            <a:off x="5996920" y="1354051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Organizzazione degli spazi, modalità di accesso degli utenti alle prestazioni, comunicazione e gestione delle attività, sistemi di identificazione, copertura dei turni…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18091F-55AA-0F96-EFB3-CED5ACC70CB1}"/>
              </a:ext>
            </a:extLst>
          </p:cNvPr>
          <p:cNvSpPr txBox="1"/>
          <p:nvPr/>
        </p:nvSpPr>
        <p:spPr>
          <a:xfrm>
            <a:off x="5996920" y="221703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Illuminazione, arredi, sistemi di allarme, videosorveglianza…. 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6527EF-3556-FD94-2C20-94CBD91AF416}"/>
              </a:ext>
            </a:extLst>
          </p:cNvPr>
          <p:cNvSpPr txBox="1"/>
          <p:nvPr/>
        </p:nvSpPr>
        <p:spPr>
          <a:xfrm>
            <a:off x="6023113" y="284788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Entrate, illuminazione, sistemi di sorveglianza, modalità di accompagnamento in orari notturni..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D3B5AE-0690-A362-E94D-3F005D71F5F5}"/>
              </a:ext>
            </a:extLst>
          </p:cNvPr>
          <p:cNvSpPr txBox="1"/>
          <p:nvPr/>
        </p:nvSpPr>
        <p:spPr>
          <a:xfrm>
            <a:off x="6070339" y="364516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Modalità di accesso riservata, sorveglianza, ….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2F96ED-971B-F7F5-D76E-460D5D45F46E}"/>
              </a:ext>
            </a:extLst>
          </p:cNvPr>
          <p:cNvSpPr txBox="1"/>
          <p:nvPr/>
        </p:nvSpPr>
        <p:spPr>
          <a:xfrm>
            <a:off x="6070339" y="43139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Programmazione, mappatura interventi a rischio, presenza di altri operatori, sistemi di segnalazione emergenza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FBDD3D-F96D-BB59-E6B2-2A629F289755}"/>
              </a:ext>
            </a:extLst>
          </p:cNvPr>
          <p:cNvSpPr txBox="1"/>
          <p:nvPr/>
        </p:nvSpPr>
        <p:spPr>
          <a:xfrm>
            <a:off x="6112219" y="513682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Programmi di comunicazione, informazione, formazione specifici erogati dalla struttura….</a:t>
            </a:r>
            <a:endParaRPr lang="it-IT" sz="1400" dirty="0">
              <a:solidFill>
                <a:srgbClr val="002060"/>
              </a:solidFill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3F895EC1-E400-A529-0102-64E6910768C8}"/>
              </a:ext>
            </a:extLst>
          </p:cNvPr>
          <p:cNvSpPr/>
          <p:nvPr/>
        </p:nvSpPr>
        <p:spPr>
          <a:xfrm>
            <a:off x="4429387" y="1556470"/>
            <a:ext cx="1487703" cy="1510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02060"/>
              </a:solidFill>
            </a:endParaRP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7D659A39-D506-9119-8B18-CAEDF692D097}"/>
              </a:ext>
            </a:extLst>
          </p:cNvPr>
          <p:cNvSpPr/>
          <p:nvPr/>
        </p:nvSpPr>
        <p:spPr>
          <a:xfrm>
            <a:off x="3917659" y="2363212"/>
            <a:ext cx="2017607" cy="1510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02060"/>
              </a:solidFill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E152F90C-F8DA-F9B8-D49F-CBA271B17CCF}"/>
              </a:ext>
            </a:extLst>
          </p:cNvPr>
          <p:cNvSpPr/>
          <p:nvPr/>
        </p:nvSpPr>
        <p:spPr>
          <a:xfrm>
            <a:off x="3899483" y="3723551"/>
            <a:ext cx="2017607" cy="1510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02060"/>
              </a:solidFill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DF06C2B5-0263-4426-353C-88845AB4B510}"/>
              </a:ext>
            </a:extLst>
          </p:cNvPr>
          <p:cNvSpPr/>
          <p:nvPr/>
        </p:nvSpPr>
        <p:spPr>
          <a:xfrm>
            <a:off x="3849079" y="4403229"/>
            <a:ext cx="2017607" cy="1510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02060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2508F1A3-8DD7-16B8-A8DA-45E1D780A4B3}"/>
              </a:ext>
            </a:extLst>
          </p:cNvPr>
          <p:cNvSpPr/>
          <p:nvPr/>
        </p:nvSpPr>
        <p:spPr>
          <a:xfrm>
            <a:off x="4667145" y="2969422"/>
            <a:ext cx="1160462" cy="1510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02060"/>
              </a:solidFill>
            </a:endParaRP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B7D26CAE-6483-AE8C-80AF-B6EC48E4E8D9}"/>
              </a:ext>
            </a:extLst>
          </p:cNvPr>
          <p:cNvSpPr/>
          <p:nvPr/>
        </p:nvSpPr>
        <p:spPr>
          <a:xfrm>
            <a:off x="4935538" y="5541616"/>
            <a:ext cx="1160462" cy="1510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39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egnaposto contenuto 4">
            <a:extLst>
              <a:ext uri="{FF2B5EF4-FFF2-40B4-BE49-F238E27FC236}">
                <a16:creationId xmlns:a16="http://schemas.microsoft.com/office/drawing/2014/main" id="{9FF2F571-09F3-7F34-6342-776767ADAB2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3915" t="23933" r="25812" b="23750"/>
          <a:stretch/>
        </p:blipFill>
        <p:spPr>
          <a:xfrm>
            <a:off x="4945063" y="1506538"/>
            <a:ext cx="7246937" cy="4086225"/>
          </a:xfr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2F26EAC-9A17-34B8-EAC4-F3D85570FD31}"/>
              </a:ext>
            </a:extLst>
          </p:cNvPr>
          <p:cNvSpPr txBox="1"/>
          <p:nvPr/>
        </p:nvSpPr>
        <p:spPr>
          <a:xfrm>
            <a:off x="1833951" y="3815051"/>
            <a:ext cx="3900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ESEMPIO</a:t>
            </a:r>
            <a:endParaRPr lang="it-IT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027C259-588C-E0D1-1011-DCB5F61C98AF}"/>
              </a:ext>
            </a:extLst>
          </p:cNvPr>
          <p:cNvSpPr txBox="1"/>
          <p:nvPr/>
        </p:nvSpPr>
        <p:spPr>
          <a:xfrm>
            <a:off x="252130" y="787482"/>
            <a:ext cx="6094602" cy="1773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-  </a:t>
            </a: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Comunicazione con gli utenti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Diversa pianificazione turni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it-IT" sz="1400" dirty="0">
                <a:solidFill>
                  <a:srgbClr val="002060"/>
                </a:solidFill>
                <a:latin typeface="Calibri" panose="020F0502020204030204" pitchFamily="34" charset="0"/>
              </a:rPr>
              <a:t>Presenza di due operatori nelle condizioni di rischio ….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53C545E-0761-C6B3-F750-58DE33B568FB}"/>
              </a:ext>
            </a:extLst>
          </p:cNvPr>
          <p:cNvSpPr txBox="1"/>
          <p:nvPr/>
        </p:nvSpPr>
        <p:spPr>
          <a:xfrm>
            <a:off x="1833951" y="371802"/>
            <a:ext cx="9756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IDENTIFICAZIONE DELLE MISURE CORRETTIVE CORRISPONDENTI </a:t>
            </a:r>
          </a:p>
        </p:txBody>
      </p:sp>
    </p:spTree>
    <p:extLst>
      <p:ext uri="{BB962C8B-B14F-4D97-AF65-F5344CB8AC3E}">
        <p14:creationId xmlns:p14="http://schemas.microsoft.com/office/powerpoint/2010/main" val="3954820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53C545E-0761-C6B3-F750-58DE33B568FB}"/>
              </a:ext>
            </a:extLst>
          </p:cNvPr>
          <p:cNvSpPr txBox="1"/>
          <p:nvPr/>
        </p:nvSpPr>
        <p:spPr>
          <a:xfrm>
            <a:off x="860635" y="752078"/>
            <a:ext cx="9756355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DEFINIZIONE DEL SISTEMA DI SUPPORTO ALLA VITTIMA ED AL GRUPPO DI APPARTENENZA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905B8B4-B155-3699-A6C7-BD413078D1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17515" y="1515184"/>
            <a:ext cx="9027268" cy="4352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Assicurare un opportuno trattamento e sostegno agli operatori vittima di violenza o che possono essere rimasti traumatizzati per aver assistito ad un episodio di violenza. </a:t>
            </a:r>
          </a:p>
          <a:p>
            <a:pPr marL="0" indent="0">
              <a:buNone/>
            </a:pPr>
            <a:endParaRPr lang="it-IT" sz="18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La valutazione psicologica e la presa in carico dei singoli (DPTS) e dei gruppi</a:t>
            </a:r>
          </a:p>
          <a:p>
            <a:pPr marL="0" indent="0">
              <a:buNone/>
            </a:pPr>
            <a:endParaRPr lang="it-IT" sz="18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Il supporto legale, in relazione a quanto previsto dalla legge 113/2020</a:t>
            </a:r>
          </a:p>
          <a:p>
            <a:pPr marL="0" indent="0">
              <a:buNone/>
            </a:pPr>
            <a:endParaRPr lang="it-IT" sz="1800" dirty="0">
              <a:solidFill>
                <a:srgbClr val="00206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Percorso di accompagnamento al rientro al lavoro, in collaborazione con il Medico Competente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402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F95701-3503-70CF-25E1-4D45BB4AF1F3}"/>
              </a:ext>
            </a:extLst>
          </p:cNvPr>
          <p:cNvSpPr txBox="1"/>
          <p:nvPr/>
        </p:nvSpPr>
        <p:spPr>
          <a:xfrm>
            <a:off x="860635" y="752078"/>
            <a:ext cx="1026780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VALUTAZIONE RISCHIO STRESS LAVORO CORRELATO CONTESTUALIZZATO AL SETTORE SANITARIO</a:t>
            </a:r>
          </a:p>
        </p:txBody>
      </p:sp>
      <p:pic>
        <p:nvPicPr>
          <p:cNvPr id="6" name="Picture 2" descr="Immagine La metodologia per la valutazione e gestione del rischio stress lavoro-correlato">
            <a:extLst>
              <a:ext uri="{FF2B5EF4-FFF2-40B4-BE49-F238E27FC236}">
                <a16:creationId xmlns:a16="http://schemas.microsoft.com/office/drawing/2014/main" id="{4CF72311-E2AA-7372-7CAD-EA6DDA6F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24" y="1823373"/>
            <a:ext cx="2857548" cy="404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A0201C-AF20-6777-97C9-E3736AB9A0E2}"/>
              </a:ext>
            </a:extLst>
          </p:cNvPr>
          <p:cNvSpPr txBox="1"/>
          <p:nvPr/>
        </p:nvSpPr>
        <p:spPr>
          <a:xfrm>
            <a:off x="6391072" y="2402537"/>
            <a:ext cx="5071353" cy="1702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INTEGRATO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- GESTIONE PANDEMIA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- GESTIONE AGGRESSIONI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8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6689321" y="15935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​</a:t>
            </a:r>
            <a:endParaRPr lang="en-GB" dirty="0"/>
          </a:p>
        </p:txBody>
      </p:sp>
      <p:sp>
        <p:nvSpPr>
          <p:cNvPr id="21" name="AutoShape 6" descr="CORONAVIRUS - DOCUMENTO TECNICO EU-OSHA - Raam.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90B29DD-AC2E-2D66-4050-E4DB87817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999145"/>
            <a:ext cx="3996358" cy="283084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ACCORDO QUADRO EUROPEO SULLO STRESS SUL LAVORO (8/10/2004)</a:t>
            </a:r>
          </a:p>
          <a:p>
            <a:pPr>
              <a:defRPr/>
            </a:pPr>
            <a:endParaRPr lang="it-IT" sz="1600" dirty="0">
              <a:latin typeface="Arial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Accordo interconfederale di recepimento 09/06/2008 (</a:t>
            </a:r>
            <a:r>
              <a:rPr lang="it-IT" b="1" dirty="0" err="1">
                <a:solidFill>
                  <a:srgbClr val="002060"/>
                </a:solidFill>
                <a:latin typeface="+mj-lt"/>
                <a:ea typeface="Verdana" charset="0"/>
              </a:rPr>
              <a:t>D.Lgs</a:t>
            </a: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81/08)</a:t>
            </a:r>
          </a:p>
          <a:p>
            <a:pPr algn="just">
              <a:lnSpc>
                <a:spcPct val="114000"/>
              </a:lnSpc>
              <a:defRPr/>
            </a:pPr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Indicazioni della commissione consultiva per la valutazione dello stress lavoro-correlato (18/11/2010)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9E5216-A9E5-EA46-2E24-D6DBCEFAE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162" y="2976061"/>
            <a:ext cx="3996358" cy="2782044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002060"/>
                </a:solidFill>
                <a:latin typeface="+mj-lt"/>
                <a:ea typeface="Verdana" charset="0"/>
              </a:rPr>
              <a:t>ACCORDO QUADRO EUROPEO SULLE MOLESTIE E LA VIOLENZA NEL LUOGO DI LAVORO (8/11/2007) </a:t>
            </a:r>
          </a:p>
          <a:p>
            <a:pPr algn="ctr">
              <a:defRPr/>
            </a:pPr>
            <a:endParaRPr lang="it-IT" sz="1050" dirty="0">
              <a:latin typeface="Calibri" pitchFamily="34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Confindustria e CGIL, CISL e UIL  25/01/2016</a:t>
            </a:r>
          </a:p>
          <a:p>
            <a:pPr algn="just">
              <a:lnSpc>
                <a:spcPct val="114000"/>
              </a:lnSpc>
              <a:defRPr/>
            </a:pPr>
            <a:endParaRPr lang="it-IT" sz="1000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Legge 113/20 aggressioni in sanità </a:t>
            </a:r>
          </a:p>
          <a:p>
            <a:pPr algn="just">
              <a:lnSpc>
                <a:spcPct val="114000"/>
              </a:lnSpc>
              <a:defRPr/>
            </a:pPr>
            <a:endParaRPr lang="it-IT" sz="1050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Legge 4/21 ratifica ILO 2019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A61D9C99-F55D-E5C0-78F7-8073F497BB20}"/>
              </a:ext>
            </a:extLst>
          </p:cNvPr>
          <p:cNvSpPr>
            <a:spLocks noChangeArrowheads="1"/>
          </p:cNvSpPr>
          <p:nvPr/>
        </p:nvSpPr>
        <p:spPr bwMode="auto">
          <a:xfrm rot="2033584">
            <a:off x="3913668" y="2035060"/>
            <a:ext cx="690563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480D5228-1AB2-18F0-FB14-11711411B852}"/>
              </a:ext>
            </a:extLst>
          </p:cNvPr>
          <p:cNvSpPr>
            <a:spLocks noChangeArrowheads="1"/>
          </p:cNvSpPr>
          <p:nvPr/>
        </p:nvSpPr>
        <p:spPr bwMode="auto">
          <a:xfrm rot="-2091102">
            <a:off x="6906998" y="2045144"/>
            <a:ext cx="649288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E6E65-9610-E80F-4B3A-8695A8C9B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3" y="6303089"/>
            <a:ext cx="7488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 dirty="0">
                <a:latin typeface="Calibri" pitchFamily="34" charset="0"/>
              </a:rPr>
              <a:t>PRIMA-EF. GUIDA AL CONTESTO EUROPEO PER LA GESTIONE DEL RISCHIO PSICOSOCIALE – ISPESL per OMS 2008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01E2A66-EF7E-E87B-56EF-05C80BBCF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741" y="952982"/>
            <a:ext cx="92165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“ ASPETTI DI PROGETTAZIONE, ORGANIZZAZIONE E GESTIONE DEL LAVORO, ED I LORO CONTESTI AMBIENTALI E SOCIALI, CHE POTENZIALMENTE POSSONO DAR LUOGO A DANNI DI NATURA PSICOLOGICA, SOCIALE O FISICA”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8CA7F1-9CEB-32BE-29EC-CDFC4FE4C621}"/>
              </a:ext>
            </a:extLst>
          </p:cNvPr>
          <p:cNvSpPr txBox="1"/>
          <p:nvPr/>
        </p:nvSpPr>
        <p:spPr>
          <a:xfrm>
            <a:off x="1809145" y="155712"/>
            <a:ext cx="8173055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rgbClr val="C00000"/>
                </a:solidFill>
              </a:rPr>
              <a:t>RISCHI PSICOSOCIALI </a:t>
            </a:r>
          </a:p>
        </p:txBody>
      </p:sp>
    </p:spTree>
    <p:extLst>
      <p:ext uri="{BB962C8B-B14F-4D97-AF65-F5344CB8AC3E}">
        <p14:creationId xmlns:p14="http://schemas.microsoft.com/office/powerpoint/2010/main" val="2769464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5B4CF58-C34F-CA20-C4EA-E8CE04D6F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4" t="38440" r="29138" b="5783"/>
          <a:stretch/>
        </p:blipFill>
        <p:spPr>
          <a:xfrm>
            <a:off x="2486759" y="2072158"/>
            <a:ext cx="6137397" cy="4371301"/>
          </a:xfrm>
          <a:prstGeom prst="rect">
            <a:avLst/>
          </a:prstGeom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553A2A91-60B0-0518-F9D1-787FB0688A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0578" y="188540"/>
            <a:ext cx="11260137" cy="695325"/>
          </a:xfrm>
        </p:spPr>
        <p:txBody>
          <a:bodyPr/>
          <a:lstStyle/>
          <a:p>
            <a:pPr algn="ctr"/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charset="0"/>
                <a:cs typeface="+mn-cs"/>
              </a:rPr>
              <a:t>EVENTI SENTINELLA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9509BC-B645-3689-F7E1-EABF4EC8776C}"/>
              </a:ext>
            </a:extLst>
          </p:cNvPr>
          <p:cNvSpPr txBox="1"/>
          <p:nvPr/>
        </p:nvSpPr>
        <p:spPr>
          <a:xfrm>
            <a:off x="311285" y="883865"/>
            <a:ext cx="110951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</a:rPr>
              <a:t>Gli eventi sentinella per lo stress lavoro correlato sono integrati dai dati sulle aggressioni e consentono di avere la visione complessiva sui fattori di rischio psicosociale a cui è esposto il gruppo omogeneo/azienda </a:t>
            </a:r>
          </a:p>
          <a:p>
            <a:endParaRPr lang="it-IT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319280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2">
            <a:extLst>
              <a:ext uri="{FF2B5EF4-FFF2-40B4-BE49-F238E27FC236}">
                <a16:creationId xmlns:a16="http://schemas.microsoft.com/office/drawing/2014/main" id="{553A2A91-60B0-0518-F9D1-787FB0688A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7917" y="514350"/>
            <a:ext cx="10243808" cy="693738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charset="0"/>
                <a:cs typeface="+mn-cs"/>
              </a:rPr>
              <a:t>FATTORI DI CONTESTO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3B4055F-4B7E-721C-1C96-EEF99E9609F5}"/>
              </a:ext>
            </a:extLst>
          </p:cNvPr>
          <p:cNvGrpSpPr/>
          <p:nvPr/>
        </p:nvGrpSpPr>
        <p:grpSpPr>
          <a:xfrm>
            <a:off x="1017917" y="1424312"/>
            <a:ext cx="8212347" cy="3820547"/>
            <a:chOff x="4672641" y="1208652"/>
            <a:chExt cx="5865962" cy="259607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0F20E4D-623D-9865-8269-03B90748B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428" t="69893" r="26567" b="5859"/>
            <a:stretch/>
          </p:blipFill>
          <p:spPr>
            <a:xfrm>
              <a:off x="4672641" y="2199736"/>
              <a:ext cx="5865962" cy="1604988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70C936F-80A1-4DDF-AEBF-FC539C73E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428" t="22062" r="26567" b="62964"/>
            <a:stretch/>
          </p:blipFill>
          <p:spPr>
            <a:xfrm>
              <a:off x="4672641" y="1208652"/>
              <a:ext cx="5865962" cy="991084"/>
            </a:xfrm>
            <a:prstGeom prst="rect">
              <a:avLst/>
            </a:prstGeom>
          </p:spPr>
        </p:pic>
      </p:grpSp>
      <p:pic>
        <p:nvPicPr>
          <p:cNvPr id="8" name="Picture 2" descr="Immagine La metodologia per la valutazione e gestione del rischio stress lavoro-correlato">
            <a:extLst>
              <a:ext uri="{FF2B5EF4-FFF2-40B4-BE49-F238E27FC236}">
                <a16:creationId xmlns:a16="http://schemas.microsoft.com/office/drawing/2014/main" id="{F50EE168-5C5F-0E7F-B7B6-908C5B84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908" y="18844"/>
            <a:ext cx="1293595" cy="18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09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17502B-266E-3F90-3D43-53000B39E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9" t="20806" r="22736" b="50979"/>
          <a:stretch/>
        </p:blipFill>
        <p:spPr>
          <a:xfrm>
            <a:off x="985497" y="1741231"/>
            <a:ext cx="9096876" cy="2493560"/>
          </a:xfrm>
          <a:prstGeom prst="rect">
            <a:avLst/>
          </a:prstGeom>
        </p:spPr>
      </p:pic>
      <p:pic>
        <p:nvPicPr>
          <p:cNvPr id="6" name="Picture 2" descr="Immagine La metodologia per la valutazione e gestione del rischio stress lavoro-correlato">
            <a:extLst>
              <a:ext uri="{FF2B5EF4-FFF2-40B4-BE49-F238E27FC236}">
                <a16:creationId xmlns:a16="http://schemas.microsoft.com/office/drawing/2014/main" id="{5C64E250-A1D3-7CF5-E3D5-60C9CFC98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908" y="18844"/>
            <a:ext cx="1293595" cy="18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1E3F8B-0957-2D6B-2840-E9AB3D5929CA}"/>
              </a:ext>
            </a:extLst>
          </p:cNvPr>
          <p:cNvSpPr txBox="1"/>
          <p:nvPr/>
        </p:nvSpPr>
        <p:spPr>
          <a:xfrm>
            <a:off x="1123590" y="420786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QUESTIONARIO PER LA VALUTAZIONE APPROFONDITA DEL RISCHIO STRESS LAVOROCORRELATO </a:t>
            </a:r>
          </a:p>
        </p:txBody>
      </p:sp>
    </p:spTree>
    <p:extLst>
      <p:ext uri="{BB962C8B-B14F-4D97-AF65-F5344CB8AC3E}">
        <p14:creationId xmlns:p14="http://schemas.microsoft.com/office/powerpoint/2010/main" val="2484149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CB1CE8-132F-3766-EE0C-C12D663F46AD}"/>
              </a:ext>
            </a:extLst>
          </p:cNvPr>
          <p:cNvSpPr txBox="1"/>
          <p:nvPr/>
        </p:nvSpPr>
        <p:spPr>
          <a:xfrm>
            <a:off x="3048719" y="1834114"/>
            <a:ext cx="609456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charset="0"/>
              </a:rPr>
              <a:t>ESPERIENZA AULSS 9 SCALIGERA VERONA </a:t>
            </a:r>
          </a:p>
        </p:txBody>
      </p:sp>
    </p:spTree>
    <p:extLst>
      <p:ext uri="{BB962C8B-B14F-4D97-AF65-F5344CB8AC3E}">
        <p14:creationId xmlns:p14="http://schemas.microsoft.com/office/powerpoint/2010/main" val="776392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882E249-4F50-A88D-C0F0-C226EDCC9825}"/>
              </a:ext>
            </a:extLst>
          </p:cNvPr>
          <p:cNvCxnSpPr>
            <a:cxnSpLocks/>
          </p:cNvCxnSpPr>
          <p:nvPr/>
        </p:nvCxnSpPr>
        <p:spPr>
          <a:xfrm>
            <a:off x="795333" y="718304"/>
            <a:ext cx="11334307" cy="0"/>
          </a:xfrm>
          <a:prstGeom prst="line">
            <a:avLst/>
          </a:prstGeom>
          <a:ln w="7620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usione 6">
            <a:extLst>
              <a:ext uri="{FF2B5EF4-FFF2-40B4-BE49-F238E27FC236}">
                <a16:creationId xmlns:a16="http://schemas.microsoft.com/office/drawing/2014/main" id="{F6543F8F-4ABC-ABC7-7961-773345D254AF}"/>
              </a:ext>
            </a:extLst>
          </p:cNvPr>
          <p:cNvSpPr/>
          <p:nvPr/>
        </p:nvSpPr>
        <p:spPr>
          <a:xfrm>
            <a:off x="632639" y="590713"/>
            <a:ext cx="329610" cy="287078"/>
          </a:xfrm>
          <a:prstGeom prst="flowChartMerg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7C730E-F478-D796-D67D-FB8B6D8D17C5}"/>
              </a:ext>
            </a:extLst>
          </p:cNvPr>
          <p:cNvSpPr txBox="1"/>
          <p:nvPr/>
        </p:nvSpPr>
        <p:spPr>
          <a:xfrm>
            <a:off x="378889" y="979415"/>
            <a:ext cx="10685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C00000"/>
                </a:solidFill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43A89E-9E17-7331-9192-F11D0CC4398E}"/>
              </a:ext>
            </a:extLst>
          </p:cNvPr>
          <p:cNvSpPr txBox="1"/>
          <p:nvPr/>
        </p:nvSpPr>
        <p:spPr>
          <a:xfrm>
            <a:off x="962249" y="2726059"/>
            <a:ext cx="105173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Codice etico aziendale di comportamento </a:t>
            </a:r>
            <a:r>
              <a:rPr lang="it-IT" alt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per la prevenzione e contrasto dei fenomeni di mobbing e tutela della salute psico-sociale della persona sul luogo di lavoro nell’ambito dell’Azienda ULSS 20 di Verona</a:t>
            </a:r>
          </a:p>
          <a:p>
            <a:pPr eaLnBrk="1" hangingPunct="1"/>
            <a:endParaRPr lang="it-IT" alt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Consigliere di fiducia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Attività di informazione e formazione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ai lavoratori</a:t>
            </a:r>
          </a:p>
          <a:p>
            <a:pPr marL="342900" indent="-342900">
              <a:buFontTx/>
              <a:buChar char="-"/>
            </a:pPr>
            <a:endParaRPr lang="it-IT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4CE528-97F3-0C4E-4BC3-1BD51F1A2F77}"/>
              </a:ext>
            </a:extLst>
          </p:cNvPr>
          <p:cNvSpPr txBox="1"/>
          <p:nvPr/>
        </p:nvSpPr>
        <p:spPr>
          <a:xfrm>
            <a:off x="1988871" y="1275906"/>
            <a:ext cx="94708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00" b="1" dirty="0">
                <a:solidFill>
                  <a:srgbClr val="C00000"/>
                </a:solidFill>
                <a:cs typeface="Arial" panose="020B0604020202020204" pitchFamily="34" charset="0"/>
              </a:rPr>
              <a:t>AVVIO AZIONI DI PREVENZIONE E CONTRASTO DELLE MOLESTIE E VIOLENZE FISICHE E PSICOLOGICHE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B09D1CE-9113-3C74-4549-5547E690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49" y="10575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734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020CD48F-6384-E1A6-10AC-1C82E0EEC6AE}"/>
              </a:ext>
            </a:extLst>
          </p:cNvPr>
          <p:cNvCxnSpPr>
            <a:cxnSpLocks/>
          </p:cNvCxnSpPr>
          <p:nvPr/>
        </p:nvCxnSpPr>
        <p:spPr>
          <a:xfrm>
            <a:off x="85060" y="691119"/>
            <a:ext cx="12106940" cy="0"/>
          </a:xfrm>
          <a:prstGeom prst="line">
            <a:avLst/>
          </a:prstGeom>
          <a:ln w="7620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7C730E-F478-D796-D67D-FB8B6D8D17C5}"/>
              </a:ext>
            </a:extLst>
          </p:cNvPr>
          <p:cNvSpPr txBox="1"/>
          <p:nvPr/>
        </p:nvSpPr>
        <p:spPr>
          <a:xfrm>
            <a:off x="1004777" y="947458"/>
            <a:ext cx="1228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43A89E-9E17-7331-9192-F11D0CC4398E}"/>
              </a:ext>
            </a:extLst>
          </p:cNvPr>
          <p:cNvSpPr txBox="1"/>
          <p:nvPr/>
        </p:nvSpPr>
        <p:spPr>
          <a:xfrm>
            <a:off x="707938" y="2381229"/>
            <a:ext cx="80918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COSTITUZIONE GRUPPO DI LAVORO</a:t>
            </a: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 direzione, spp, </a:t>
            </a:r>
          </a:p>
          <a:p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risk manager, medico competente, psicologia ospedaliera, </a:t>
            </a:r>
          </a:p>
          <a:p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centro benessere organizzativo </a:t>
            </a:r>
          </a:p>
          <a:p>
            <a:endParaRPr lang="it-IT" altLang="it-IT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4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SPERIMENTAZIONE PROCEDURA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(Pronto Soccorso, SERD, Sanità Penitenziaria e Psichiatria)</a:t>
            </a:r>
          </a:p>
          <a:p>
            <a:endParaRPr lang="it-IT" sz="1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Scheda di segnalazione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Protocollo di intervento </a:t>
            </a:r>
          </a:p>
          <a:p>
            <a:pPr marL="342900" indent="-342900">
              <a:buFontTx/>
              <a:buChar char="-"/>
            </a:pPr>
            <a:endParaRPr lang="it-IT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4CE528-97F3-0C4E-4BC3-1BD51F1A2F77}"/>
              </a:ext>
            </a:extLst>
          </p:cNvPr>
          <p:cNvSpPr txBox="1"/>
          <p:nvPr/>
        </p:nvSpPr>
        <p:spPr>
          <a:xfrm>
            <a:off x="2233422" y="950018"/>
            <a:ext cx="9470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PROCEDURA «GESTIONE ATTI DI VIOLENZA E DELLE AGGRESSIONI VERBALI E/O FISICHE A DANNO DEGLI OPERATORI SANITARI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781F23D-D1DF-87EE-24EB-FD5370E34300}"/>
              </a:ext>
            </a:extLst>
          </p:cNvPr>
          <p:cNvSpPr/>
          <p:nvPr/>
        </p:nvSpPr>
        <p:spPr>
          <a:xfrm>
            <a:off x="6528816" y="4818888"/>
            <a:ext cx="2798064" cy="128016"/>
          </a:xfrm>
          <a:prstGeom prst="rightArrow">
            <a:avLst/>
          </a:prstGeom>
          <a:gradFill flip="none" rotWithShape="1">
            <a:gsLst>
              <a:gs pos="0">
                <a:srgbClr val="B22A2E">
                  <a:tint val="66000"/>
                  <a:satMod val="160000"/>
                </a:srgbClr>
              </a:gs>
              <a:gs pos="50000">
                <a:srgbClr val="B22A2E">
                  <a:tint val="44500"/>
                  <a:satMod val="160000"/>
                </a:srgbClr>
              </a:gs>
              <a:gs pos="100000">
                <a:srgbClr val="B22A2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22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Fusione 1">
            <a:extLst>
              <a:ext uri="{FF2B5EF4-FFF2-40B4-BE49-F238E27FC236}">
                <a16:creationId xmlns:a16="http://schemas.microsoft.com/office/drawing/2014/main" id="{F364B427-69B0-3C22-9175-C776F50B73FE}"/>
              </a:ext>
            </a:extLst>
          </p:cNvPr>
          <p:cNvSpPr/>
          <p:nvPr/>
        </p:nvSpPr>
        <p:spPr>
          <a:xfrm>
            <a:off x="1360960" y="574147"/>
            <a:ext cx="329610" cy="287078"/>
          </a:xfrm>
          <a:prstGeom prst="flowChartMerg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F90AC87-A0CE-7BB6-1D6D-C5A1D0AC85E9}"/>
              </a:ext>
            </a:extLst>
          </p:cNvPr>
          <p:cNvSpPr/>
          <p:nvPr/>
        </p:nvSpPr>
        <p:spPr>
          <a:xfrm>
            <a:off x="9523515" y="6081142"/>
            <a:ext cx="2077276" cy="528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4EC169B4-D929-ABE3-AE1C-5608B0C542F4}"/>
              </a:ext>
            </a:extLst>
          </p:cNvPr>
          <p:cNvSpPr/>
          <p:nvPr/>
        </p:nvSpPr>
        <p:spPr>
          <a:xfrm>
            <a:off x="9516887" y="1937629"/>
            <a:ext cx="2077276" cy="596348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1B8AA1B0-8051-5A3A-8A09-C4A447CA347C}"/>
              </a:ext>
            </a:extLst>
          </p:cNvPr>
          <p:cNvSpPr/>
          <p:nvPr/>
        </p:nvSpPr>
        <p:spPr>
          <a:xfrm>
            <a:off x="9523515" y="5044064"/>
            <a:ext cx="2077276" cy="60628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91F6D7BA-E6ED-D365-E8A3-AF31A8B90AA0}"/>
              </a:ext>
            </a:extLst>
          </p:cNvPr>
          <p:cNvSpPr txBox="1">
            <a:spLocks/>
          </p:cNvSpPr>
          <p:nvPr/>
        </p:nvSpPr>
        <p:spPr>
          <a:xfrm>
            <a:off x="9516887" y="1937628"/>
            <a:ext cx="2077276" cy="5963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>
                <a:solidFill>
                  <a:schemeClr val="accent1">
                    <a:lumMod val="50000"/>
                  </a:schemeClr>
                </a:solidFill>
              </a:rPr>
              <a:t>Attivazione gruppo di lavoro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C747112-DB47-A6BB-1002-9FC78F1C221B}"/>
              </a:ext>
            </a:extLst>
          </p:cNvPr>
          <p:cNvSpPr/>
          <p:nvPr/>
        </p:nvSpPr>
        <p:spPr>
          <a:xfrm>
            <a:off x="9523515" y="2997801"/>
            <a:ext cx="2077278" cy="1586948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0F8AB9B2-AB92-3442-DBB8-D58BDD5CBB50}"/>
              </a:ext>
            </a:extLst>
          </p:cNvPr>
          <p:cNvSpPr txBox="1">
            <a:spLocks/>
          </p:cNvSpPr>
          <p:nvPr/>
        </p:nvSpPr>
        <p:spPr>
          <a:xfrm>
            <a:off x="9516886" y="3070689"/>
            <a:ext cx="2077277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Analisi modalità di accadimento</a:t>
            </a:r>
          </a:p>
          <a:p>
            <a:pPr marL="285750" indent="-28575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Verifica condizioni ambientali</a:t>
            </a:r>
          </a:p>
          <a:p>
            <a:pPr marL="285750" indent="-28575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Indagine con questionario</a:t>
            </a:r>
          </a:p>
          <a:p>
            <a:pPr marL="285750" indent="-28575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Individuazione misure correttive</a:t>
            </a:r>
          </a:p>
          <a:p>
            <a:pPr marL="285750" indent="-285750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Attivazione protocollo psicologico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C67E1BA5-798F-7E87-6B48-4FDB10826A47}"/>
              </a:ext>
            </a:extLst>
          </p:cNvPr>
          <p:cNvSpPr txBox="1">
            <a:spLocks/>
          </p:cNvSpPr>
          <p:nvPr/>
        </p:nvSpPr>
        <p:spPr>
          <a:xfrm>
            <a:off x="9526827" y="5044601"/>
            <a:ext cx="2067336" cy="59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Implementazione azioni correttive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25F81E0E-B6F7-7F53-1A6D-66D5EB3E0B84}"/>
              </a:ext>
            </a:extLst>
          </p:cNvPr>
          <p:cNvSpPr txBox="1">
            <a:spLocks/>
          </p:cNvSpPr>
          <p:nvPr/>
        </p:nvSpPr>
        <p:spPr>
          <a:xfrm>
            <a:off x="9516886" y="6097592"/>
            <a:ext cx="2067336" cy="5101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Stesura report annuale</a:t>
            </a: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595A6D75-40AA-66DD-4B26-0A71CFAA5650}"/>
              </a:ext>
            </a:extLst>
          </p:cNvPr>
          <p:cNvSpPr/>
          <p:nvPr/>
        </p:nvSpPr>
        <p:spPr>
          <a:xfrm>
            <a:off x="10403862" y="2577595"/>
            <a:ext cx="313266" cy="360568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146232C4-45EB-DC89-3A41-A40010D0A488}"/>
              </a:ext>
            </a:extLst>
          </p:cNvPr>
          <p:cNvSpPr/>
          <p:nvPr/>
        </p:nvSpPr>
        <p:spPr>
          <a:xfrm>
            <a:off x="10403862" y="4621911"/>
            <a:ext cx="313266" cy="360568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77720171-58EF-3A6F-732F-14E00F41D2E5}"/>
              </a:ext>
            </a:extLst>
          </p:cNvPr>
          <p:cNvSpPr/>
          <p:nvPr/>
        </p:nvSpPr>
        <p:spPr>
          <a:xfrm>
            <a:off x="10403862" y="5686856"/>
            <a:ext cx="313266" cy="360568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33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9AEF4FD-D418-2D65-E373-E29396D4A0A6}"/>
              </a:ext>
            </a:extLst>
          </p:cNvPr>
          <p:cNvCxnSpPr>
            <a:cxnSpLocks/>
          </p:cNvCxnSpPr>
          <p:nvPr/>
        </p:nvCxnSpPr>
        <p:spPr>
          <a:xfrm>
            <a:off x="85060" y="691119"/>
            <a:ext cx="12106940" cy="0"/>
          </a:xfrm>
          <a:prstGeom prst="line">
            <a:avLst/>
          </a:prstGeom>
          <a:ln w="7620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43A89E-9E17-7331-9192-F11D0CC4398E}"/>
              </a:ext>
            </a:extLst>
          </p:cNvPr>
          <p:cNvSpPr txBox="1"/>
          <p:nvPr/>
        </p:nvSpPr>
        <p:spPr>
          <a:xfrm>
            <a:off x="674317" y="1202676"/>
            <a:ext cx="8165007" cy="5542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Protocollo sperimentale psicologico per aggressione in ambito sanitario, in collaborazione con il medico competente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incontro di gruppo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 scopo di depotenziare la dimensione emotiva legata all’episodio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colloqui psicologici con i singoli operatori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coinvolti direttamente o indirettamente nell’evento 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Follow-up di gruppo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monitorare il livello di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benessere psicologico degli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operatori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Follow-up sul singolo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la verifica di remissione degli eventuali sintomi di disturbo Post traumatico da stress o di altre sintomatologie reattive  </a:t>
            </a:r>
          </a:p>
          <a:p>
            <a:endParaRPr lang="it-IT" sz="1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it-IT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it-IT" sz="1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it-IT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https://www.ospedalesicuro.eu/index.php/vdm-old-rischi-soluzioni/vdm-old-rs-agenti-organizzativi/aggressioni/556-17-10-2018-ulss-9-scaligera-procedure-di-gestione-delle-aggressioni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36749C99-2506-E3A6-AF24-00C8C451A7A7}"/>
              </a:ext>
            </a:extLst>
          </p:cNvPr>
          <p:cNvSpPr/>
          <p:nvPr/>
        </p:nvSpPr>
        <p:spPr>
          <a:xfrm>
            <a:off x="8994431" y="5568937"/>
            <a:ext cx="2077276" cy="528431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9B1F9022-4B1E-7AF4-7299-F73571EE1C7F}"/>
              </a:ext>
            </a:extLst>
          </p:cNvPr>
          <p:cNvSpPr/>
          <p:nvPr/>
        </p:nvSpPr>
        <p:spPr>
          <a:xfrm>
            <a:off x="8987803" y="1425424"/>
            <a:ext cx="2077276" cy="596348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F5C4B05-ACE8-9433-A2B1-7DCEEB6E7B43}"/>
              </a:ext>
            </a:extLst>
          </p:cNvPr>
          <p:cNvSpPr/>
          <p:nvPr/>
        </p:nvSpPr>
        <p:spPr>
          <a:xfrm>
            <a:off x="8839324" y="4472116"/>
            <a:ext cx="1035454" cy="60628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F01B5FBE-65C8-8CC2-B0DB-A81BAADF84A5}"/>
              </a:ext>
            </a:extLst>
          </p:cNvPr>
          <p:cNvSpPr txBox="1">
            <a:spLocks/>
          </p:cNvSpPr>
          <p:nvPr/>
        </p:nvSpPr>
        <p:spPr>
          <a:xfrm>
            <a:off x="8987803" y="1425423"/>
            <a:ext cx="2077276" cy="596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Ricevimento copia segnalazione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942E6B0C-BBEE-FE84-B66C-D0C30EBF1967}"/>
              </a:ext>
            </a:extLst>
          </p:cNvPr>
          <p:cNvSpPr/>
          <p:nvPr/>
        </p:nvSpPr>
        <p:spPr>
          <a:xfrm>
            <a:off x="8994431" y="2465213"/>
            <a:ext cx="2077278" cy="60628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315A9633-468F-61BF-42ED-CF6ADB4B03B7}"/>
              </a:ext>
            </a:extLst>
          </p:cNvPr>
          <p:cNvSpPr txBox="1">
            <a:spLocks/>
          </p:cNvSpPr>
          <p:nvPr/>
        </p:nvSpPr>
        <p:spPr>
          <a:xfrm>
            <a:off x="8987802" y="2509526"/>
            <a:ext cx="2077277" cy="5284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Attuazione protocollo psicologico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F1824973-D588-D45A-3DCA-7EC34C3AC24B}"/>
              </a:ext>
            </a:extLst>
          </p:cNvPr>
          <p:cNvSpPr txBox="1">
            <a:spLocks/>
          </p:cNvSpPr>
          <p:nvPr/>
        </p:nvSpPr>
        <p:spPr>
          <a:xfrm>
            <a:off x="8839324" y="4497113"/>
            <a:ext cx="1032142" cy="596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Interventi psicologici individuali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47B24976-88B0-BBBD-C69F-CFE9C533A5AF}"/>
              </a:ext>
            </a:extLst>
          </p:cNvPr>
          <p:cNvSpPr txBox="1">
            <a:spLocks/>
          </p:cNvSpPr>
          <p:nvPr/>
        </p:nvSpPr>
        <p:spPr>
          <a:xfrm>
            <a:off x="8987802" y="5585387"/>
            <a:ext cx="2067336" cy="5101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Follow up dopo 45 giorni</a:t>
            </a: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5844FE10-7679-71E1-8738-B279A97EAEDD}"/>
              </a:ext>
            </a:extLst>
          </p:cNvPr>
          <p:cNvSpPr/>
          <p:nvPr/>
        </p:nvSpPr>
        <p:spPr>
          <a:xfrm>
            <a:off x="9874778" y="2065390"/>
            <a:ext cx="313266" cy="360568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3C1E0A27-FC88-7F8F-EF5B-4E9F742CE523}"/>
              </a:ext>
            </a:extLst>
          </p:cNvPr>
          <p:cNvSpPr/>
          <p:nvPr/>
        </p:nvSpPr>
        <p:spPr>
          <a:xfrm>
            <a:off x="9874778" y="3118524"/>
            <a:ext cx="313266" cy="360568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D42B9A9C-2B00-510D-38B5-9FF69D5CD859}"/>
              </a:ext>
            </a:extLst>
          </p:cNvPr>
          <p:cNvSpPr/>
          <p:nvPr/>
        </p:nvSpPr>
        <p:spPr>
          <a:xfrm>
            <a:off x="8994431" y="3505334"/>
            <a:ext cx="2077278" cy="60628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B8F9B491-27DB-A2F2-E89C-F7E57340A744}"/>
              </a:ext>
            </a:extLst>
          </p:cNvPr>
          <p:cNvSpPr txBox="1">
            <a:spLocks/>
          </p:cNvSpPr>
          <p:nvPr/>
        </p:nvSpPr>
        <p:spPr>
          <a:xfrm>
            <a:off x="8987801" y="3565892"/>
            <a:ext cx="2077277" cy="5284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Valutazione iniziale del caso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3D762BE1-D6B0-7C4D-3DF5-B560F843A8FC}"/>
              </a:ext>
            </a:extLst>
          </p:cNvPr>
          <p:cNvSpPr/>
          <p:nvPr/>
        </p:nvSpPr>
        <p:spPr>
          <a:xfrm>
            <a:off x="10215636" y="4472116"/>
            <a:ext cx="1035454" cy="60628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Sottotitolo 2">
            <a:extLst>
              <a:ext uri="{FF2B5EF4-FFF2-40B4-BE49-F238E27FC236}">
                <a16:creationId xmlns:a16="http://schemas.microsoft.com/office/drawing/2014/main" id="{2BD00E12-0C51-BD9F-6514-927CA2FECC63}"/>
              </a:ext>
            </a:extLst>
          </p:cNvPr>
          <p:cNvSpPr txBox="1">
            <a:spLocks/>
          </p:cNvSpPr>
          <p:nvPr/>
        </p:nvSpPr>
        <p:spPr>
          <a:xfrm>
            <a:off x="10217739" y="4490577"/>
            <a:ext cx="1032142" cy="596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Primo intervento di gruppo</a:t>
            </a:r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6740279F-D139-8394-7B99-6AEB34E7DA67}"/>
              </a:ext>
            </a:extLst>
          </p:cNvPr>
          <p:cNvSpPr/>
          <p:nvPr/>
        </p:nvSpPr>
        <p:spPr>
          <a:xfrm rot="2066905">
            <a:off x="9404956" y="4184685"/>
            <a:ext cx="239905" cy="249603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Freccia in giù 26">
            <a:extLst>
              <a:ext uri="{FF2B5EF4-FFF2-40B4-BE49-F238E27FC236}">
                <a16:creationId xmlns:a16="http://schemas.microsoft.com/office/drawing/2014/main" id="{93727772-0762-3818-F46D-EA45E2A5EADE}"/>
              </a:ext>
            </a:extLst>
          </p:cNvPr>
          <p:cNvSpPr/>
          <p:nvPr/>
        </p:nvSpPr>
        <p:spPr>
          <a:xfrm rot="-2040000">
            <a:off x="10440130" y="4183604"/>
            <a:ext cx="239905" cy="249603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Freccia in giù 27">
            <a:extLst>
              <a:ext uri="{FF2B5EF4-FFF2-40B4-BE49-F238E27FC236}">
                <a16:creationId xmlns:a16="http://schemas.microsoft.com/office/drawing/2014/main" id="{253C1FB6-FA27-876F-59A7-CC59A0C1C7DA}"/>
              </a:ext>
            </a:extLst>
          </p:cNvPr>
          <p:cNvSpPr/>
          <p:nvPr/>
        </p:nvSpPr>
        <p:spPr>
          <a:xfrm>
            <a:off x="10448011" y="5219142"/>
            <a:ext cx="239905" cy="249603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8A09016D-BAE1-2F18-23D8-D19E43D80B9D}"/>
              </a:ext>
            </a:extLst>
          </p:cNvPr>
          <p:cNvSpPr/>
          <p:nvPr/>
        </p:nvSpPr>
        <p:spPr>
          <a:xfrm>
            <a:off x="9404677" y="5219141"/>
            <a:ext cx="239905" cy="249603"/>
          </a:xfrm>
          <a:prstGeom prst="down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Fusione 29">
            <a:extLst>
              <a:ext uri="{FF2B5EF4-FFF2-40B4-BE49-F238E27FC236}">
                <a16:creationId xmlns:a16="http://schemas.microsoft.com/office/drawing/2014/main" id="{845EBE9B-0307-AB30-D41A-AC905157E3ED}"/>
              </a:ext>
            </a:extLst>
          </p:cNvPr>
          <p:cNvSpPr/>
          <p:nvPr/>
        </p:nvSpPr>
        <p:spPr>
          <a:xfrm>
            <a:off x="1360960" y="574147"/>
            <a:ext cx="329610" cy="287078"/>
          </a:xfrm>
          <a:prstGeom prst="flowChartMerg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542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7BB08910-14C9-B825-894F-37A978887485}"/>
              </a:ext>
            </a:extLst>
          </p:cNvPr>
          <p:cNvCxnSpPr>
            <a:cxnSpLocks/>
          </p:cNvCxnSpPr>
          <p:nvPr/>
        </p:nvCxnSpPr>
        <p:spPr>
          <a:xfrm>
            <a:off x="85060" y="691119"/>
            <a:ext cx="12106940" cy="0"/>
          </a:xfrm>
          <a:prstGeom prst="line">
            <a:avLst/>
          </a:prstGeom>
          <a:ln w="7620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usione 6">
            <a:extLst>
              <a:ext uri="{FF2B5EF4-FFF2-40B4-BE49-F238E27FC236}">
                <a16:creationId xmlns:a16="http://schemas.microsoft.com/office/drawing/2014/main" id="{F6543F8F-4ABC-ABC7-7961-773345D254AF}"/>
              </a:ext>
            </a:extLst>
          </p:cNvPr>
          <p:cNvSpPr/>
          <p:nvPr/>
        </p:nvSpPr>
        <p:spPr>
          <a:xfrm>
            <a:off x="2235783" y="547580"/>
            <a:ext cx="329610" cy="287078"/>
          </a:xfrm>
          <a:prstGeom prst="flowChartMerg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C8788B-8E13-D141-3EF5-3D54AA1381BA}"/>
              </a:ext>
            </a:extLst>
          </p:cNvPr>
          <p:cNvSpPr txBox="1"/>
          <p:nvPr/>
        </p:nvSpPr>
        <p:spPr>
          <a:xfrm>
            <a:off x="1834117" y="2219459"/>
            <a:ext cx="9294325" cy="382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Attività: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Defusing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in piccoli gruppi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Incontri in presenza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 supporto individuale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Supporto telefonico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rivolta ai sanitari e ai familiari dei pazienti covid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Supervisione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 gruppi di lavoro specifici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Monitoraggio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dei sanitari attraverso il Questionario GHQ-12 di D.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Golderg</a:t>
            </a:r>
            <a:endParaRPr lang="it-IT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1400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https://quadernidipsicologiaclinica.com/index.php/quaderni/article/view/852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1668E1-648B-BB4F-FCB0-18CF52611445}"/>
              </a:ext>
            </a:extLst>
          </p:cNvPr>
          <p:cNvSpPr txBox="1"/>
          <p:nvPr/>
        </p:nvSpPr>
        <p:spPr>
          <a:xfrm>
            <a:off x="1834118" y="947458"/>
            <a:ext cx="1228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CE264F-F14D-C5AE-89E0-05585253FEDA}"/>
              </a:ext>
            </a:extLst>
          </p:cNvPr>
          <p:cNvSpPr txBox="1"/>
          <p:nvPr/>
        </p:nvSpPr>
        <p:spPr>
          <a:xfrm>
            <a:off x="3309677" y="1184081"/>
            <a:ext cx="8332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ATTIVITÀ EQUIPE PSICOLOGICA PER L’EMERGENZA COVID-19 </a:t>
            </a:r>
          </a:p>
        </p:txBody>
      </p:sp>
    </p:spTree>
    <p:extLst>
      <p:ext uri="{BB962C8B-B14F-4D97-AF65-F5344CB8AC3E}">
        <p14:creationId xmlns:p14="http://schemas.microsoft.com/office/powerpoint/2010/main" val="2237634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16D3D701-E1E1-E17C-E604-5EBF48F6F315}"/>
              </a:ext>
            </a:extLst>
          </p:cNvPr>
          <p:cNvCxnSpPr>
            <a:cxnSpLocks/>
          </p:cNvCxnSpPr>
          <p:nvPr/>
        </p:nvCxnSpPr>
        <p:spPr>
          <a:xfrm>
            <a:off x="85060" y="691108"/>
            <a:ext cx="12106940" cy="0"/>
          </a:xfrm>
          <a:prstGeom prst="line">
            <a:avLst/>
          </a:prstGeom>
          <a:ln w="7620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usione 6">
            <a:extLst>
              <a:ext uri="{FF2B5EF4-FFF2-40B4-BE49-F238E27FC236}">
                <a16:creationId xmlns:a16="http://schemas.microsoft.com/office/drawing/2014/main" id="{F6543F8F-4ABC-ABC7-7961-773345D254AF}"/>
              </a:ext>
            </a:extLst>
          </p:cNvPr>
          <p:cNvSpPr/>
          <p:nvPr/>
        </p:nvSpPr>
        <p:spPr>
          <a:xfrm>
            <a:off x="2688766" y="547019"/>
            <a:ext cx="329610" cy="287078"/>
          </a:xfrm>
          <a:prstGeom prst="flowChartMerg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9F3BAE-658C-9CC0-4516-CC303A1CCAB1}"/>
              </a:ext>
            </a:extLst>
          </p:cNvPr>
          <p:cNvSpPr txBox="1"/>
          <p:nvPr/>
        </p:nvSpPr>
        <p:spPr>
          <a:xfrm>
            <a:off x="3561162" y="977084"/>
            <a:ext cx="6936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GRUPPO GESTIONE DELLE AGGRESSIONI AULSS 9 SCALIGERA VERONA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EEB2C7-49B5-59CE-A034-E68E0ACA2E1E}"/>
              </a:ext>
            </a:extLst>
          </p:cNvPr>
          <p:cNvSpPr txBox="1"/>
          <p:nvPr/>
        </p:nvSpPr>
        <p:spPr>
          <a:xfrm>
            <a:off x="2242628" y="2253250"/>
            <a:ext cx="89898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Indagine pilota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cui sono stati coinvolti 15 Unità Operative/Servizi particolarmente sollecitati durante il periodo pandemico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procedura e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strumenti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segnalazione e valutazione degli eventi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Formazione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degli operatori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Revisione procedura post aggressione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Sportello </a:t>
            </a:r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EF52B491-D212-C8C3-965F-02E64444986F}"/>
              </a:ext>
            </a:extLst>
          </p:cNvPr>
          <p:cNvSpPr/>
          <p:nvPr/>
        </p:nvSpPr>
        <p:spPr>
          <a:xfrm>
            <a:off x="1846617" y="2351579"/>
            <a:ext cx="258629" cy="1880178"/>
          </a:xfrm>
          <a:prstGeom prst="leftBrace">
            <a:avLst/>
          </a:prstGeom>
          <a:ln w="1905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6333812-BF9A-3C17-C25B-4777E75C994D}"/>
              </a:ext>
            </a:extLst>
          </p:cNvPr>
          <p:cNvSpPr txBox="1"/>
          <p:nvPr/>
        </p:nvSpPr>
        <p:spPr>
          <a:xfrm>
            <a:off x="552893" y="3117214"/>
            <a:ext cx="1202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BFD405-7EC8-EC60-9A4B-6EB20E9E02C3}"/>
              </a:ext>
            </a:extLst>
          </p:cNvPr>
          <p:cNvSpPr txBox="1"/>
          <p:nvPr/>
        </p:nvSpPr>
        <p:spPr>
          <a:xfrm>
            <a:off x="2332587" y="977084"/>
            <a:ext cx="1041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B22A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D8AD62C4-9071-42CD-92A0-D97F67BE45C7}"/>
              </a:ext>
            </a:extLst>
          </p:cNvPr>
          <p:cNvSpPr/>
          <p:nvPr/>
        </p:nvSpPr>
        <p:spPr>
          <a:xfrm>
            <a:off x="1869698" y="4821646"/>
            <a:ext cx="258629" cy="845930"/>
          </a:xfrm>
          <a:prstGeom prst="leftBrace">
            <a:avLst/>
          </a:prstGeom>
          <a:ln w="1905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95B7F2-454C-3F43-5CDC-E781E7EDD624}"/>
              </a:ext>
            </a:extLst>
          </p:cNvPr>
          <p:cNvSpPr txBox="1"/>
          <p:nvPr/>
        </p:nvSpPr>
        <p:spPr>
          <a:xfrm>
            <a:off x="510362" y="4988581"/>
            <a:ext cx="1287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B1D259B-A77B-6D41-8007-E65D3A35C44C}"/>
              </a:ext>
            </a:extLst>
          </p:cNvPr>
          <p:cNvCxnSpPr>
            <a:cxnSpLocks/>
          </p:cNvCxnSpPr>
          <p:nvPr/>
        </p:nvCxnSpPr>
        <p:spPr>
          <a:xfrm>
            <a:off x="85060" y="659210"/>
            <a:ext cx="12106940" cy="0"/>
          </a:xfrm>
          <a:prstGeom prst="line">
            <a:avLst/>
          </a:prstGeom>
          <a:ln w="76200">
            <a:solidFill>
              <a:srgbClr val="B22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usione 15">
            <a:extLst>
              <a:ext uri="{FF2B5EF4-FFF2-40B4-BE49-F238E27FC236}">
                <a16:creationId xmlns:a16="http://schemas.microsoft.com/office/drawing/2014/main" id="{47EE1C3B-244F-D3F2-6711-1848C4B99FD5}"/>
              </a:ext>
            </a:extLst>
          </p:cNvPr>
          <p:cNvSpPr/>
          <p:nvPr/>
        </p:nvSpPr>
        <p:spPr>
          <a:xfrm>
            <a:off x="2688766" y="515121"/>
            <a:ext cx="329610" cy="287078"/>
          </a:xfrm>
          <a:prstGeom prst="flowChartMerg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5150A2-1596-1385-53BC-206BB5336498}"/>
              </a:ext>
            </a:extLst>
          </p:cNvPr>
          <p:cNvSpPr txBox="1"/>
          <p:nvPr/>
        </p:nvSpPr>
        <p:spPr>
          <a:xfrm>
            <a:off x="1154144" y="5914683"/>
            <a:ext cx="106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gestione delle aggressioni non può essere separata dai fattori di stress e dalla condizione complessiva di malessere degli operatori sanitari reduci da 2 anni di emergenza pandemica</a:t>
            </a:r>
          </a:p>
        </p:txBody>
      </p:sp>
    </p:spTree>
    <p:extLst>
      <p:ext uri="{BB962C8B-B14F-4D97-AF65-F5344CB8AC3E}">
        <p14:creationId xmlns:p14="http://schemas.microsoft.com/office/powerpoint/2010/main" val="552589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C4FD9-8BA1-930F-4151-BF2A3FE35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CDADD2-88A3-033E-DEC4-19C569322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0" y="1821702"/>
            <a:ext cx="6220504" cy="45790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PROCEDURA SPERIMENTALE 2018  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sostituita da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NUOVA PROCEDURA AZIENDALE 11/04/2023 INVIATA A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TUTTO IL PERSONALE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it-IT" sz="1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COSTITUZIONE DI UN GRUPPO DI VALUTAZIONE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REFERENTI </a:t>
            </a:r>
            <a:r>
              <a:rPr lang="it-IT" sz="1800" dirty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SPP, RESPONSABILE UOS RISK MANAGEMENT, 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PSICOLOGIA OSPEDALIERA, COORDINATORE 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MEDICI COMPETENTI, REFERENTE</a:t>
            </a:r>
          </a:p>
          <a:p>
            <a:pPr marL="0" indent="0" algn="just">
              <a:lnSpc>
                <a:spcPct val="107000"/>
              </a:lnSpc>
              <a:buNone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CENTRO BENESSERE ORGANIZZATIVO (SPISAL)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AECAEA-53E7-3728-26F1-6B1BA70F4CF6}"/>
              </a:ext>
            </a:extLst>
          </p:cNvPr>
          <p:cNvSpPr txBox="1"/>
          <p:nvPr/>
        </p:nvSpPr>
        <p:spPr>
          <a:xfrm>
            <a:off x="1265027" y="323506"/>
            <a:ext cx="90220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GESTIONE DEL RISCHIO AGGRESSIONE 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AULSS 9 SCALIGERA 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9CB35D-A9D6-B823-49B6-A32B2BA7E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14" t="16103" r="36321" b="8004"/>
          <a:stretch/>
        </p:blipFill>
        <p:spPr>
          <a:xfrm>
            <a:off x="6318913" y="2171759"/>
            <a:ext cx="3241679" cy="44514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DEE0D26-084F-BD35-7A57-E131CBB76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2" t="18276" r="36392" b="7874"/>
          <a:stretch/>
        </p:blipFill>
        <p:spPr>
          <a:xfrm>
            <a:off x="8352431" y="1058740"/>
            <a:ext cx="3534769" cy="5085063"/>
          </a:xfrm>
          <a:prstGeom prst="rect">
            <a:avLst/>
          </a:prstGeom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E8673C2C-F208-FBDF-BE1F-855D1AB4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" y="191524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08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A520CE-0A5A-442F-B50D-8709D4AD813D}"/>
              </a:ext>
            </a:extLst>
          </p:cNvPr>
          <p:cNvSpPr txBox="1"/>
          <p:nvPr/>
        </p:nvSpPr>
        <p:spPr>
          <a:xfrm>
            <a:off x="372534" y="5235202"/>
            <a:ext cx="502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11 MARZO 2022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6A8BE8-8E6C-C7BB-27FA-7D172A0E4CB8}"/>
              </a:ext>
            </a:extLst>
          </p:cNvPr>
          <p:cNvSpPr txBox="1"/>
          <p:nvPr/>
        </p:nvSpPr>
        <p:spPr>
          <a:xfrm>
            <a:off x="792738" y="718120"/>
            <a:ext cx="1090506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</a:rPr>
              <a:t>PERCHE’ PARLIAMO DI RISCHI PSICOSOCIALI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C97965-DC27-8278-426B-113405A413C7}"/>
              </a:ext>
            </a:extLst>
          </p:cNvPr>
          <p:cNvSpPr txBox="1"/>
          <p:nvPr/>
        </p:nvSpPr>
        <p:spPr>
          <a:xfrm>
            <a:off x="461434" y="1657378"/>
            <a:ext cx="11236370" cy="42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Tutte le indicazioni normative e scientifiche degli ultimi anni convergono sulla necessità ed opportunità di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aprire la prospettiva della prevenzione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 una analisi più ampia e corrispondente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solo a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nuovi fattori di rischio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(es. telelavoro) ma anche alla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dimensione individuale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FATTORI DI RISCHIO PSICOSOCIALE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comprendono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condizioni in quanto pongono l’attenzione sugli aspetti di progettazione, organizzazione e gestione del lavoro, nonché i rispettivi contesti ambientali e sociali, che potenzialmente possono arrecare danni alla salute psico-fisica: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stress lavoro-correlato, la fatica mentale e condizioni di molestie e violenze sono tra gli effetti possibili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Immagine 1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7095AD0E-D2E7-E229-EFF2-6C5097A1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969" y="9107"/>
            <a:ext cx="992955" cy="141802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15FB35-2A5D-9ED4-A0A7-7DF6023AF460}"/>
              </a:ext>
            </a:extLst>
          </p:cNvPr>
          <p:cNvSpPr txBox="1"/>
          <p:nvPr/>
        </p:nvSpPr>
        <p:spPr>
          <a:xfrm>
            <a:off x="5699058" y="6351028"/>
            <a:ext cx="6794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https://www.ciip-consulta.it/attachments/article/1494/SLC-Primo%20documento%20di%20consenso-CIIP.pdf</a:t>
            </a:r>
          </a:p>
        </p:txBody>
      </p:sp>
    </p:spTree>
    <p:extLst>
      <p:ext uri="{BB962C8B-B14F-4D97-AF65-F5344CB8AC3E}">
        <p14:creationId xmlns:p14="http://schemas.microsoft.com/office/powerpoint/2010/main" val="3541948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5685C5-DAE3-CEB4-EE15-C7FBF31C1C6A}"/>
              </a:ext>
            </a:extLst>
          </p:cNvPr>
          <p:cNvSpPr txBox="1"/>
          <p:nvPr/>
        </p:nvSpPr>
        <p:spPr>
          <a:xfrm>
            <a:off x="770915" y="1114936"/>
            <a:ext cx="10807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Sugli eventi significativi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AUDIT MIRATI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all’analisi dell’evento e all’individuazione delle aree su cui orientare i programmi di miglioramento.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AUDIT avvengono in modo congiunto tra servizio di Prevenzione e Protezione, il Risk Manager Aziendale e la Psicologia Ospedaliera/Centro Benessere al fine di analizzare i contesti a rischio negli eventuali episodi di violenza occorsi.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2AE894-1380-5623-87AF-1A5E8F42C9D2}"/>
              </a:ext>
            </a:extLst>
          </p:cNvPr>
          <p:cNvSpPr txBox="1"/>
          <p:nvPr/>
        </p:nvSpPr>
        <p:spPr>
          <a:xfrm>
            <a:off x="860894" y="3251915"/>
            <a:ext cx="9987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PROTOCOLLO per la GESTIONE PSICOLOGICA delle AGGRESSIONI in AMBITO SANITARIO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EBB08FA-E06F-7FCE-CB33-DF50C3DBC5E0}"/>
              </a:ext>
            </a:extLst>
          </p:cNvPr>
          <p:cNvSpPr txBox="1"/>
          <p:nvPr/>
        </p:nvSpPr>
        <p:spPr>
          <a:xfrm>
            <a:off x="844279" y="3804072"/>
            <a:ext cx="105034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Il Servizio di Psicologia Ospedaliera conduce una prima valutazione del caso, approfondendo modalità e tipo di aggressione/violenza, numero di persone coinvolte e la rilevanza dell’impatto emotivo . Alla luce di quanto emerso dalla valutazione attiva interventi individuali e/o di gruppo rivolto agli operatori coinvolti nell’evento aggressivo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56A87B6-CA3C-C4A3-7FA0-FA62F99F9555}"/>
              </a:ext>
            </a:extLst>
          </p:cNvPr>
          <p:cNvSpPr txBox="1"/>
          <p:nvPr/>
        </p:nvSpPr>
        <p:spPr>
          <a:xfrm>
            <a:off x="1265027" y="323506"/>
            <a:ext cx="9474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GESTIONE DEL RISCHIO AGGRESSIONE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3695F35-F773-4981-AD45-6B74E988BD92}"/>
              </a:ext>
            </a:extLst>
          </p:cNvPr>
          <p:cNvSpPr txBox="1"/>
          <p:nvPr/>
        </p:nvSpPr>
        <p:spPr>
          <a:xfrm>
            <a:off x="770915" y="5296863"/>
            <a:ext cx="113311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Nel caso il monitoraggio facesse emergere condizioni di malessere, burnout o sintomi riferibili al Disturbo Post Traumatico da Stress, sarà valutato da parte del Servizio di Psicologia Ospedaliera l’opportunità di un nuovo intervento psicologico oppure,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in accordo con il medico competente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, l’invio al Servizio di Psichiatria per un supporto psicofarmacologico.</a:t>
            </a:r>
          </a:p>
        </p:txBody>
      </p:sp>
    </p:spTree>
    <p:extLst>
      <p:ext uri="{BB962C8B-B14F-4D97-AF65-F5344CB8AC3E}">
        <p14:creationId xmlns:p14="http://schemas.microsoft.com/office/powerpoint/2010/main" val="3940379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4" y="7895"/>
            <a:ext cx="4647020" cy="64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2"/>
          <a:stretch/>
        </p:blipFill>
        <p:spPr bwMode="auto">
          <a:xfrm>
            <a:off x="6001966" y="7895"/>
            <a:ext cx="5506296" cy="6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331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C5F019-D417-6995-993D-693A8F41509A}"/>
              </a:ext>
            </a:extLst>
          </p:cNvPr>
          <p:cNvSpPr txBox="1"/>
          <p:nvPr/>
        </p:nvSpPr>
        <p:spPr>
          <a:xfrm>
            <a:off x="1388850" y="3842570"/>
            <a:ext cx="3088259" cy="16742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30 EDIZIONI DI FORMAZIONE </a:t>
            </a:r>
          </a:p>
          <a:p>
            <a:pPr algn="ctr">
              <a:lnSpc>
                <a:spcPct val="150000"/>
              </a:lnSpc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7 ORE PER max 50 PARTECIPANTI </a:t>
            </a:r>
          </a:p>
          <a:p>
            <a:pPr algn="ctr">
              <a:lnSpc>
                <a:spcPct val="150000"/>
              </a:lnSpc>
            </a:pPr>
            <a:endParaRPr lang="it-I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24/02/2023 – 05/12/2023   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8525BB-11BC-FB60-092A-52F1858B2A68}"/>
              </a:ext>
            </a:extLst>
          </p:cNvPr>
          <p:cNvSpPr txBox="1"/>
          <p:nvPr/>
        </p:nvSpPr>
        <p:spPr>
          <a:xfrm>
            <a:off x="2005781" y="332744"/>
            <a:ext cx="9022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FORMAZIONE AULSS 9 SCALIGERA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A92C7B38-83DE-013C-80CD-D82755B5684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430" y="1379922"/>
            <a:ext cx="1756502" cy="857805"/>
          </a:xfrm>
          <a:prstGeom prst="rect">
            <a:avLst/>
          </a:prstGeom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" y="191524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122408" y="1230667"/>
            <a:ext cx="10069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AGGRESSIONI E ATTI DI VIOLENZA A DANNO DEL PERSONALE DELLE AZIENDE SANITARIE: VALUTAZIONE DEL RISCHIO E STRATEGIE DI PREVENZIONE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848C99-EEB6-F91B-F384-7F8BECADC5FB}"/>
              </a:ext>
            </a:extLst>
          </p:cNvPr>
          <p:cNvSpPr txBox="1"/>
          <p:nvPr/>
        </p:nvSpPr>
        <p:spPr>
          <a:xfrm>
            <a:off x="1660277" y="5848750"/>
            <a:ext cx="2585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1300 formati </a:t>
            </a:r>
            <a:endParaRPr lang="it-IT" sz="2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4BF8B1-1729-97F0-C39D-A5E1596FE3AC}"/>
              </a:ext>
            </a:extLst>
          </p:cNvPr>
          <p:cNvSpPr txBox="1"/>
          <p:nvPr/>
        </p:nvSpPr>
        <p:spPr>
          <a:xfrm>
            <a:off x="2312487" y="2905780"/>
            <a:ext cx="1160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1DDD44-57ED-0E1D-9123-3FA61AEF8B18}"/>
              </a:ext>
            </a:extLst>
          </p:cNvPr>
          <p:cNvSpPr txBox="1"/>
          <p:nvPr/>
        </p:nvSpPr>
        <p:spPr>
          <a:xfrm>
            <a:off x="7021946" y="3994075"/>
            <a:ext cx="2984740" cy="1867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EDIZIONI DI FORMAZIONE </a:t>
            </a:r>
          </a:p>
          <a:p>
            <a:pPr algn="ctr">
              <a:lnSpc>
                <a:spcPct val="150000"/>
              </a:lnSpc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ORE PER max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PARTECIPANTI </a:t>
            </a:r>
          </a:p>
          <a:p>
            <a:pPr algn="ctr">
              <a:lnSpc>
                <a:spcPct val="150000"/>
              </a:lnSpc>
            </a:pPr>
            <a:endParaRPr lang="it-I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FB49B1-607C-C925-17CC-99D556E46F48}"/>
              </a:ext>
            </a:extLst>
          </p:cNvPr>
          <p:cNvSpPr txBox="1"/>
          <p:nvPr/>
        </p:nvSpPr>
        <p:spPr>
          <a:xfrm>
            <a:off x="7934024" y="2954659"/>
            <a:ext cx="1160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0207AD-AAD8-249D-1857-2F17A4339F84}"/>
              </a:ext>
            </a:extLst>
          </p:cNvPr>
          <p:cNvSpPr txBox="1"/>
          <p:nvPr/>
        </p:nvSpPr>
        <p:spPr>
          <a:xfrm>
            <a:off x="5169861" y="5103988"/>
            <a:ext cx="7048018" cy="1150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12/02 – 13/11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Villafranca – San Bonifacio – Legnago   </a:t>
            </a:r>
            <a:endParaRPr lang="it-IT" sz="2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3EA5B8F-DDCA-14AE-7875-21946458A8EB}"/>
              </a:ext>
            </a:extLst>
          </p:cNvPr>
          <p:cNvSpPr txBox="1"/>
          <p:nvPr/>
        </p:nvSpPr>
        <p:spPr>
          <a:xfrm>
            <a:off x="6603068" y="3529307"/>
            <a:ext cx="4183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12 gennaio 2024 @ a tutti i direttori  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43839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C5F019-D417-6995-993D-693A8F41509A}"/>
              </a:ext>
            </a:extLst>
          </p:cNvPr>
          <p:cNvSpPr txBox="1"/>
          <p:nvPr/>
        </p:nvSpPr>
        <p:spPr>
          <a:xfrm>
            <a:off x="2103157" y="1727810"/>
            <a:ext cx="968851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 REGIONALE </a:t>
            </a:r>
          </a:p>
          <a:p>
            <a:pPr algn="ctr"/>
            <a:endParaRPr lang="it-IT" b="1" dirty="0">
              <a:solidFill>
                <a:srgbClr val="53DB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EPIDEMIOLOGIA DEL FENOMENO E LINEE DI INDIRIZZO REGIONALI. 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SEGNALAZIONE DEGLI EVENTI DI VIOLENZA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RISCHIO CLINICO 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MAPPATURA DEI RISCHI E ANALISI DELLE CRITICITÀ - 		          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IL SOGGETTO AGGRESSIVO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GESTIONE DELL’EVENTO DI VIOLENZA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IL SOGGETTO AGITATO E VIOLENTO NEL CONTESTO SPECIFICO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LE CONSEGUENZE DELL’EVENTO DI VIOLENZA SUL PERSONALE DELLE AZIENDE SANITARIE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SINTESI DELLE STRATEGIE DI CONTRASTO ALLE AGGRESSIONI -         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RISCHIO CLINICO 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561F6ECC-131F-5941-A9A0-A87CE24F21EF}"/>
              </a:ext>
            </a:extLst>
          </p:cNvPr>
          <p:cNvSpPr/>
          <p:nvPr/>
        </p:nvSpPr>
        <p:spPr>
          <a:xfrm>
            <a:off x="1706341" y="3543691"/>
            <a:ext cx="396815" cy="1121434"/>
          </a:xfrm>
          <a:prstGeom prst="leftBrac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99EB05-2B4F-4344-82A7-5C5FFC8CD162}"/>
              </a:ext>
            </a:extLst>
          </p:cNvPr>
          <p:cNvSpPr txBox="1"/>
          <p:nvPr/>
        </p:nvSpPr>
        <p:spPr>
          <a:xfrm>
            <a:off x="162473" y="3688909"/>
            <a:ext cx="1580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PSICOLOGI</a:t>
            </a:r>
          </a:p>
          <a:p>
            <a:pPr algn="ctr"/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 – 13,30</a:t>
            </a:r>
          </a:p>
          <a:p>
            <a:pPr algn="ctr"/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14,30 – 16,00  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8525BB-11BC-FB60-092A-52F1858B2A68}"/>
              </a:ext>
            </a:extLst>
          </p:cNvPr>
          <p:cNvSpPr txBox="1"/>
          <p:nvPr/>
        </p:nvSpPr>
        <p:spPr>
          <a:xfrm>
            <a:off x="2103156" y="371802"/>
            <a:ext cx="9022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FORMAZIONE AULSS 9 SCALIGERA 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A92C7B38-83DE-013C-80CD-D82755B5684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262" y="1547845"/>
            <a:ext cx="1523238" cy="690387"/>
          </a:xfrm>
          <a:prstGeom prst="rect">
            <a:avLst/>
          </a:prstGeom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" y="191524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69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8525BB-11BC-FB60-092A-52F1858B2A68}"/>
              </a:ext>
            </a:extLst>
          </p:cNvPr>
          <p:cNvSpPr txBox="1"/>
          <p:nvPr/>
        </p:nvSpPr>
        <p:spPr>
          <a:xfrm>
            <a:off x="1140914" y="293056"/>
            <a:ext cx="8390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Docenti 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" y="191524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ject 5">
            <a:extLst>
              <a:ext uri="{FF2B5EF4-FFF2-40B4-BE49-F238E27FC236}">
                <a16:creationId xmlns:a16="http://schemas.microsoft.com/office/drawing/2014/main" id="{28E1D85B-81F4-4866-9270-E969350968F5}"/>
              </a:ext>
            </a:extLst>
          </p:cNvPr>
          <p:cNvSpPr txBox="1"/>
          <p:nvPr/>
        </p:nvSpPr>
        <p:spPr>
          <a:xfrm>
            <a:off x="1140914" y="3362398"/>
            <a:ext cx="3913595" cy="2579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Pietro Madera – Responsabile U.O.S. Psicologia Ospedaliera;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Antonia Ballottin – Psicologa del Lavoro, SPISAL 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Alessia Mai –Recupero e Riabilitazione Marzana;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Giuseppina Baldo – Età Evolutiva;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Gloria Massironi – Centro Decadimento Cognitivo;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Alessandra Giacominelli – Età Evolutiva;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Laura Grigoletti – Età Evolutiva;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Imelda Romano - Psicologia Ospedaliera;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Fabrizio </a:t>
            </a:r>
            <a:r>
              <a:rPr lang="it-IT" sz="1200" dirty="0" err="1"/>
              <a:t>Varalta</a:t>
            </a:r>
            <a:r>
              <a:rPr lang="it-IT" sz="1200" dirty="0"/>
              <a:t> – Responsabile U.O.S. Età Evolutiva; 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CB823D3-645E-E91A-CCD9-DDDEDF68CF7F}"/>
              </a:ext>
            </a:extLst>
          </p:cNvPr>
          <p:cNvSpPr txBox="1"/>
          <p:nvPr/>
        </p:nvSpPr>
        <p:spPr>
          <a:xfrm rot="16200000">
            <a:off x="-1471816" y="4394720"/>
            <a:ext cx="4174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PSICOLOGI AULSS 9 SCALIGERA 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BAAB6C-71FF-AAC0-0A87-1FABD39B727E}"/>
              </a:ext>
            </a:extLst>
          </p:cNvPr>
          <p:cNvSpPr txBox="1"/>
          <p:nvPr/>
        </p:nvSpPr>
        <p:spPr>
          <a:xfrm>
            <a:off x="6382512" y="2900885"/>
            <a:ext cx="5194214" cy="381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Antonia Ballottin – Psicologa del Lavoro, SPISAL Verona;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Alessia Mai – Psicologo, UOC Recupero e Riabilitazione Marzana;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Gloria Massironi – Psicologo, UOC Recupero e Riabilitazione Marzana;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Laura Grigoletti – Psicologo, UOS Neuropsichiatria Infantile;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Fabrizio </a:t>
            </a:r>
            <a:r>
              <a:rPr lang="it-IT" sz="1200" dirty="0" err="1"/>
              <a:t>Varalta</a:t>
            </a:r>
            <a:r>
              <a:rPr lang="it-IT" sz="1200" dirty="0"/>
              <a:t> – Psicologo, Psicologia Territoriale;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Elena Lorenzetti - Psicologo, UOC IAF Distretto 3;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Giada Zoccatelli – Psicologo, UOC SERD Soave;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Federica Bianco – Psicologo, UOS Età Evolutiva, Distretto 1 Est Veronese;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Anna </a:t>
            </a:r>
            <a:r>
              <a:rPr lang="it-IT" sz="1200" dirty="0" err="1"/>
              <a:t>Franzon</a:t>
            </a:r>
            <a:r>
              <a:rPr lang="it-IT" sz="1200" dirty="0"/>
              <a:t> - Psicologo, UOSD CERRIS;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Alberto Rossi - Psicologo, UOC Psichiatria 3;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Chiara Bosio - Psicologo, UOC IAF Età Evolutiva;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Anna Faggionato – Psicologo psicoterapeuta, UOC Psichiatria 3, Legnago; </a:t>
            </a: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it-IT" sz="1200" dirty="0"/>
              <a:t>Imelda Romano – UOS Psicologia Ospedaliera.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0B664B-28EF-AF32-D2BD-9D86D41BB697}"/>
              </a:ext>
            </a:extLst>
          </p:cNvPr>
          <p:cNvSpPr txBox="1"/>
          <p:nvPr/>
        </p:nvSpPr>
        <p:spPr>
          <a:xfrm>
            <a:off x="1846385" y="989553"/>
            <a:ext cx="92085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UOS RISK MANAGEMENT - Roberto Boschetto – Pasquale Roberto Comi – Alessia Filippini –Stefano Gozzo - </a:t>
            </a:r>
          </a:p>
          <a:p>
            <a:r>
              <a:rPr lang="it-IT" sz="1600" b="1" dirty="0"/>
              <a:t>SERVIZIO PREVENZIONE E PROTEZIONE  - Alessandra </a:t>
            </a:r>
            <a:r>
              <a:rPr lang="it-IT" sz="1600" b="1" dirty="0" err="1"/>
              <a:t>Caloi</a:t>
            </a:r>
            <a:r>
              <a:rPr lang="it-IT" sz="1600" b="1" dirty="0"/>
              <a:t> – Paola Maimeri -  Elisa Mazzi  </a:t>
            </a:r>
          </a:p>
          <a:p>
            <a:endParaRPr lang="it-IT" sz="1600" b="1" dirty="0"/>
          </a:p>
          <a:p>
            <a:r>
              <a:rPr lang="it-IT" sz="1600" b="1" dirty="0"/>
              <a:t>COORDINATORE PSICOLOGI DOCENTI – Antonia Ballottin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388036-426E-BA98-DAC6-FE5DE39AB1B6}"/>
              </a:ext>
            </a:extLst>
          </p:cNvPr>
          <p:cNvSpPr txBox="1"/>
          <p:nvPr/>
        </p:nvSpPr>
        <p:spPr>
          <a:xfrm>
            <a:off x="1846385" y="2480570"/>
            <a:ext cx="1160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EDCE4A-A5C7-61CB-F59B-5986BE68C585}"/>
              </a:ext>
            </a:extLst>
          </p:cNvPr>
          <p:cNvSpPr txBox="1"/>
          <p:nvPr/>
        </p:nvSpPr>
        <p:spPr>
          <a:xfrm>
            <a:off x="7590689" y="2492296"/>
            <a:ext cx="1160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888621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8525BB-11BC-FB60-092A-52F1858B2A68}"/>
              </a:ext>
            </a:extLst>
          </p:cNvPr>
          <p:cNvSpPr txBox="1"/>
          <p:nvPr/>
        </p:nvSpPr>
        <p:spPr>
          <a:xfrm>
            <a:off x="1406565" y="703720"/>
            <a:ext cx="9022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FORMAZIONE AULSS 9 SCALIGERA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C81E3B9-C69C-3E94-806F-DD27221C511D}"/>
              </a:ext>
            </a:extLst>
          </p:cNvPr>
          <p:cNvSpPr txBox="1"/>
          <p:nvPr/>
        </p:nvSpPr>
        <p:spPr>
          <a:xfrm>
            <a:off x="1406565" y="1585065"/>
            <a:ext cx="255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MODALITA’ </a:t>
            </a:r>
          </a:p>
        </p:txBody>
      </p:sp>
      <p:pic>
        <p:nvPicPr>
          <p:cNvPr id="2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8" y="424803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592159" y="2010602"/>
            <a:ext cx="10054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Da una proposta regionale formativa di tipo classica/frontale </a:t>
            </a:r>
          </a:p>
          <a:p>
            <a:r>
              <a:rPr lang="it-IT" sz="2400" dirty="0"/>
              <a:t>ad una formazione interattiva e partecipativa con i corsisti</a:t>
            </a:r>
          </a:p>
          <a:p>
            <a:r>
              <a:rPr lang="it-IT" sz="2400" dirty="0"/>
              <a:t>Attraverso l’utilizzo di vari strumenti….</a:t>
            </a:r>
          </a:p>
        </p:txBody>
      </p:sp>
      <p:sp>
        <p:nvSpPr>
          <p:cNvPr id="11" name="AutoShape 2" descr="Libri, Una Sveglia E Strumenti Della Scuola Fotografia Stock - Immagin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AutoShape 4" descr="Libri, Una Sveglia E Strumenti Della Scuola Fotografia Stock - Immagine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6" descr="Libri, una sveglia e strumenti della scuo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2" name="Picture 8" descr="Il Role Playing come attività di team building: cosa 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362738"/>
            <a:ext cx="4986281" cy="27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0" descr="Uomo Che Compila Un Questionario Immagine Stock - Immagine di multiplo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8" name="Picture 14" descr="Guardare i video per migliorare l'Inglese: consigli pratici ..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08" y="3281334"/>
            <a:ext cx="3680561" cy="193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legiosonline - Codynet S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601" y="4761512"/>
            <a:ext cx="3114912" cy="20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70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E0E0A-03AF-BC37-7040-F63DED9F9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7692D0-8F94-94A4-0956-17880BE1886E}"/>
              </a:ext>
            </a:extLst>
          </p:cNvPr>
          <p:cNvSpPr txBox="1"/>
          <p:nvPr/>
        </p:nvSpPr>
        <p:spPr>
          <a:xfrm>
            <a:off x="1406565" y="703720"/>
            <a:ext cx="9022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PROCESSO DI FORMAZIONE AULSS 9 SCALIGERA 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28" name="Immagine 1">
            <a:extLst>
              <a:ext uri="{FF2B5EF4-FFF2-40B4-BE49-F238E27FC236}">
                <a16:creationId xmlns:a16="http://schemas.microsoft.com/office/drawing/2014/main" id="{B59FB98E-334D-D2D4-5AF1-30C21DD9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8" y="424803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 descr="Libri, Una Sveglia E Strumenti Della Scuola Fotografia Stock - Immagine ...">
            <a:extLst>
              <a:ext uri="{FF2B5EF4-FFF2-40B4-BE49-F238E27FC236}">
                <a16:creationId xmlns:a16="http://schemas.microsoft.com/office/drawing/2014/main" id="{FAC2737A-2BE3-2C4A-F7DD-3AB3218914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AutoShape 4" descr="Libri, Una Sveglia E Strumenti Della Scuola Fotografia Stock - Immagine ...">
            <a:extLst>
              <a:ext uri="{FF2B5EF4-FFF2-40B4-BE49-F238E27FC236}">
                <a16:creationId xmlns:a16="http://schemas.microsoft.com/office/drawing/2014/main" id="{B4DA17BB-7CB7-4A63-971A-C62D34E7AB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6" descr="Libri, una sveglia e strumenti della scuola">
            <a:extLst>
              <a:ext uri="{FF2B5EF4-FFF2-40B4-BE49-F238E27FC236}">
                <a16:creationId xmlns:a16="http://schemas.microsoft.com/office/drawing/2014/main" id="{E2B4202A-C7FC-B022-AEFF-6A3A60193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10" descr="Uomo Che Compila Un Questionario Immagine Stock - Immagine di multiplo ...">
            <a:extLst>
              <a:ext uri="{FF2B5EF4-FFF2-40B4-BE49-F238E27FC236}">
                <a16:creationId xmlns:a16="http://schemas.microsoft.com/office/drawing/2014/main" id="{B1B1BD6C-26D7-6A81-D025-802BA4F0F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D72CF6-0559-BD15-DB28-31AAE1202C12}"/>
              </a:ext>
            </a:extLst>
          </p:cNvPr>
          <p:cNvSpPr txBox="1"/>
          <p:nvPr/>
        </p:nvSpPr>
        <p:spPr>
          <a:xfrm>
            <a:off x="1406565" y="1556484"/>
            <a:ext cx="88335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b="1" dirty="0">
                <a:latin typeface="+mn-lt"/>
              </a:rPr>
              <a:t>PARTIAMO DA NOI </a:t>
            </a:r>
          </a:p>
          <a:p>
            <a:r>
              <a:rPr lang="it-IT" altLang="it-IT" sz="1800" dirty="0">
                <a:latin typeface="+mn-lt"/>
              </a:rPr>
              <a:t>autovalutazione dello stile relazione  </a:t>
            </a:r>
          </a:p>
          <a:p>
            <a:r>
              <a:rPr lang="it-IT" altLang="it-IT" sz="1800" dirty="0">
                <a:latin typeface="+mn-lt"/>
              </a:rPr>
              <a:t>riconoscimento dello stile </a:t>
            </a:r>
            <a:r>
              <a:rPr lang="it-IT" altLang="it-IT" dirty="0"/>
              <a:t>delle persone che sono in relazione con noi</a:t>
            </a:r>
          </a:p>
          <a:p>
            <a:r>
              <a:rPr lang="it-IT" altLang="it-IT" sz="1800" dirty="0">
                <a:latin typeface="+mn-lt"/>
              </a:rPr>
              <a:t> </a:t>
            </a:r>
          </a:p>
          <a:p>
            <a:r>
              <a:rPr lang="it-IT" altLang="it-IT" b="1" dirty="0"/>
              <a:t>IL CICLO DELL’AGGRESSIVITA’  </a:t>
            </a:r>
          </a:p>
          <a:p>
            <a:r>
              <a:rPr lang="it-IT" altLang="it-IT" dirty="0"/>
              <a:t>Come il riconoscimento dei segnali consente di prevenire l’escalation dell’aggressività</a:t>
            </a:r>
          </a:p>
          <a:p>
            <a:r>
              <a:rPr lang="it-IT" altLang="it-IT" dirty="0"/>
              <a:t>Identificazione della tipologia di aggressione/violenza </a:t>
            </a:r>
          </a:p>
          <a:p>
            <a:r>
              <a:rPr lang="it-IT" altLang="it-IT" dirty="0"/>
              <a:t>Tecniche di gestione dell’evento </a:t>
            </a:r>
          </a:p>
          <a:p>
            <a:endParaRPr lang="it-IT" altLang="it-IT" sz="1800" dirty="0">
              <a:latin typeface="+mn-lt"/>
            </a:endParaRPr>
          </a:p>
          <a:p>
            <a:r>
              <a:rPr lang="it-IT" altLang="it-IT" b="1" dirty="0"/>
              <a:t>CAUSE AMBIENTALI ED ORGANIZZATIVE CHE POSSONO FAVORIRE L’EVENTO</a:t>
            </a:r>
          </a:p>
          <a:p>
            <a:endParaRPr lang="it-IT" altLang="it-IT" b="1" dirty="0"/>
          </a:p>
          <a:p>
            <a:r>
              <a:rPr lang="it-IT" altLang="it-IT" b="1" dirty="0"/>
              <a:t>CONSEGUENZE SUL SINGOLO E SUL GRUPPO </a:t>
            </a:r>
          </a:p>
          <a:p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508F81D6-DCF9-1DAF-4CEB-6A47392923C7}"/>
              </a:ext>
            </a:extLst>
          </p:cNvPr>
          <p:cNvSpPr/>
          <p:nvPr/>
        </p:nvSpPr>
        <p:spPr>
          <a:xfrm>
            <a:off x="8822987" y="1809344"/>
            <a:ext cx="291830" cy="64202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3A5FE8-DD22-E842-9268-E0F40F7593EA}"/>
              </a:ext>
            </a:extLst>
          </p:cNvPr>
          <p:cNvSpPr txBox="1"/>
          <p:nvPr/>
        </p:nvSpPr>
        <p:spPr>
          <a:xfrm>
            <a:off x="9114817" y="1945691"/>
            <a:ext cx="1883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dirty="0"/>
              <a:t>SEGNALI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6970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8525BB-11BC-FB60-092A-52F1858B2A68}"/>
              </a:ext>
            </a:extLst>
          </p:cNvPr>
          <p:cNvSpPr txBox="1"/>
          <p:nvPr/>
        </p:nvSpPr>
        <p:spPr>
          <a:xfrm>
            <a:off x="2103156" y="371802"/>
            <a:ext cx="9022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FORMAZIONE AULSS 9 SCALIGERA </a:t>
            </a:r>
            <a:endParaRPr lang="it-IT" sz="2800" dirty="0"/>
          </a:p>
        </p:txBody>
      </p:sp>
      <p:pic>
        <p:nvPicPr>
          <p:cNvPr id="1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87" y="209918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306568" y="1058740"/>
            <a:ext cx="92433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METODOLOGIA</a:t>
            </a:r>
          </a:p>
          <a:p>
            <a:endParaRPr lang="it-IT" dirty="0"/>
          </a:p>
          <a:p>
            <a:r>
              <a:rPr lang="it-IT" dirty="0"/>
              <a:t>  </a:t>
            </a:r>
          </a:p>
          <a:p>
            <a:endParaRPr lang="it-IT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04F559D-B373-CDB0-70CD-5981F7E67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787" y="1658914"/>
            <a:ext cx="10579213" cy="39549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Mattina </a:t>
            </a:r>
            <a:r>
              <a:rPr lang="it-IT" altLang="it-IT" sz="2400" dirty="0">
                <a:latin typeface="+mn-lt"/>
              </a:rPr>
              <a:t>: IL CICLO DELL’AGGRESSIVITA’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+mn-lt"/>
              </a:rPr>
              <a:t>- SLIDE + l'esercitazione su stile relazionale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+mn-lt"/>
              </a:rPr>
              <a:t>- </a:t>
            </a:r>
            <a:r>
              <a:rPr lang="it-IT" altLang="it-IT" sz="2400" dirty="0" err="1">
                <a:latin typeface="+mn-lt"/>
              </a:rPr>
              <a:t>role</a:t>
            </a:r>
            <a:r>
              <a:rPr lang="it-IT" altLang="it-IT" sz="2400" dirty="0">
                <a:latin typeface="+mn-lt"/>
              </a:rPr>
              <a:t> play  e discussione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+mn-lt"/>
              </a:rPr>
              <a:t>- SLIDE per chiusura sulle modalità di prevenzione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1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2400" b="1" dirty="0">
              <a:solidFill>
                <a:srgbClr val="FF00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Pomeriggio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it-IT" altLang="it-IT" sz="2400" dirty="0">
                <a:latin typeface="+mn-lt"/>
              </a:rPr>
              <a:t>VIDEO DELLA DE ESCALATION per chiudere il cerchio con i contenuti della mattina  </a:t>
            </a:r>
          </a:p>
          <a:p>
            <a:r>
              <a:rPr kumimoji="0" lang="it-IT" altLang="it-IT" sz="1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 </a:t>
            </a:r>
            <a:r>
              <a:rPr lang="it-IT" altLang="it-IT" sz="2400" dirty="0">
                <a:latin typeface="+mn-lt"/>
              </a:rPr>
              <a:t>SLIDE SULLE CAUSE ORGANIZZATIVE E AMBIENTALI : dati + esercitazione individuale/gruppo (ritirata)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dirty="0">
                <a:latin typeface="+mn-lt"/>
              </a:rPr>
              <a:t>- SLIDE LE CONSEGUENZE SUL SINGOLO E SUL GRUPPO </a:t>
            </a:r>
          </a:p>
        </p:txBody>
      </p:sp>
      <p:sp>
        <p:nvSpPr>
          <p:cNvPr id="7" name="Stella a 5 punte 6">
            <a:extLst>
              <a:ext uri="{FF2B5EF4-FFF2-40B4-BE49-F238E27FC236}">
                <a16:creationId xmlns:a16="http://schemas.microsoft.com/office/drawing/2014/main" id="{EB9020EB-4322-8F78-B25E-C9F3486B30AB}"/>
              </a:ext>
            </a:extLst>
          </p:cNvPr>
          <p:cNvSpPr/>
          <p:nvPr/>
        </p:nvSpPr>
        <p:spPr>
          <a:xfrm>
            <a:off x="8764438" y="3145816"/>
            <a:ext cx="414068" cy="336546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tella a 5 punte 7">
            <a:extLst>
              <a:ext uri="{FF2B5EF4-FFF2-40B4-BE49-F238E27FC236}">
                <a16:creationId xmlns:a16="http://schemas.microsoft.com/office/drawing/2014/main" id="{A4BD2BF4-64F0-BCB9-90FF-CC3524D22DF6}"/>
              </a:ext>
            </a:extLst>
          </p:cNvPr>
          <p:cNvSpPr/>
          <p:nvPr/>
        </p:nvSpPr>
        <p:spPr>
          <a:xfrm>
            <a:off x="1770421" y="6050299"/>
            <a:ext cx="414068" cy="336546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2FBABE-85E5-22F4-9494-96DDF1C2B418}"/>
              </a:ext>
            </a:extLst>
          </p:cNvPr>
          <p:cNvSpPr txBox="1"/>
          <p:nvPr/>
        </p:nvSpPr>
        <p:spPr>
          <a:xfrm>
            <a:off x="2374421" y="605029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800" dirty="0">
                <a:latin typeface="+mn-lt"/>
              </a:rPr>
              <a:t>Somministrazione e ritiro GHQ e MBO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8018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140D22-5E7F-72D4-87DF-60C6F8AFAED8}"/>
              </a:ext>
            </a:extLst>
          </p:cNvPr>
          <p:cNvSpPr txBox="1"/>
          <p:nvPr/>
        </p:nvSpPr>
        <p:spPr>
          <a:xfrm>
            <a:off x="923636" y="1035737"/>
            <a:ext cx="100491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MANDATO DEI GRUPPI DI LAVORO: 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scegliere all’interno delle esperienze dei componenti del gruppo un episodio tipico o ricorsivo dell’ attività lavorativa, in cui si è verificata (o temuta) una aggressione 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fissare fase, ruoli, accaduto ed epilogo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assegnare ad ogni partecipante un ruolo (se è possibile) 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preparare il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role-playng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5644EC-EC4F-5AF2-6EF8-FE443B74BED9}"/>
              </a:ext>
            </a:extLst>
          </p:cNvPr>
          <p:cNvSpPr txBox="1"/>
          <p:nvPr/>
        </p:nvSpPr>
        <p:spPr>
          <a:xfrm>
            <a:off x="1410020" y="194807"/>
            <a:ext cx="9873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CH" sz="3200" b="1" dirty="0">
                <a:solidFill>
                  <a:srgbClr val="FF0000"/>
                </a:solidFill>
              </a:rPr>
              <a:t>ROLE-PLAYNG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0D04C8-285F-914D-1C07-65264FEB2796}"/>
              </a:ext>
            </a:extLst>
          </p:cNvPr>
          <p:cNvSpPr txBox="1"/>
          <p:nvPr/>
        </p:nvSpPr>
        <p:spPr>
          <a:xfrm>
            <a:off x="923637" y="3429000"/>
            <a:ext cx="100491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Il gruppo viene chiamato a rappresentare l’episodio di aggressione introducendo brevemente alcune informazioni di contesto: 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la fase di lavoro in cui ci troviamo 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i ruoli presenti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il luogo in cui avviene 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la storia dell’aggressione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la conclusione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8BDDAB-B432-955C-DD71-8BCB0916C739}"/>
              </a:ext>
            </a:extLst>
          </p:cNvPr>
          <p:cNvSpPr txBox="1"/>
          <p:nvPr/>
        </p:nvSpPr>
        <p:spPr>
          <a:xfrm>
            <a:off x="1668145" y="6149428"/>
            <a:ext cx="102061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Tutti i gruppi di lavoro procedono alla rappresentazione prima di avviare la discussione </a:t>
            </a:r>
          </a:p>
        </p:txBody>
      </p:sp>
    </p:spTree>
    <p:extLst>
      <p:ext uri="{BB962C8B-B14F-4D97-AF65-F5344CB8AC3E}">
        <p14:creationId xmlns:p14="http://schemas.microsoft.com/office/powerpoint/2010/main" val="4098055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42A80F2-F3E1-CE90-94AB-C26D1F1AC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2" t="6793" r="2313" b="35785"/>
          <a:stretch/>
        </p:blipFill>
        <p:spPr>
          <a:xfrm>
            <a:off x="305176" y="956577"/>
            <a:ext cx="3456979" cy="285534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0CBF7B-3505-C456-BEBE-46063775D105}"/>
              </a:ext>
            </a:extLst>
          </p:cNvPr>
          <p:cNvSpPr txBox="1"/>
          <p:nvPr/>
        </p:nvSpPr>
        <p:spPr>
          <a:xfrm>
            <a:off x="6625600" y="986523"/>
            <a:ext cx="5104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CONDIVISIONE DELLE CONDIZIONI DI AGGRESSIONE PIU’ FREQUENTI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7B3443-6A36-1840-35C9-3497EF2A26E6}"/>
              </a:ext>
            </a:extLst>
          </p:cNvPr>
          <p:cNvSpPr txBox="1"/>
          <p:nvPr/>
        </p:nvSpPr>
        <p:spPr>
          <a:xfrm>
            <a:off x="7021049" y="1765131"/>
            <a:ext cx="5104733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IDENTIFICAZIONE COMUNE DI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tipologia di aggressione  </a:t>
            </a:r>
          </a:p>
          <a:p>
            <a:pPr marL="285750" indent="-285750">
              <a:buFontTx/>
              <a:buChar char="-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Individuazione trigger di attivazione dell’aggressività</a:t>
            </a:r>
          </a:p>
          <a:p>
            <a:pPr marL="285750" indent="-285750">
              <a:buFontTx/>
              <a:buChar char="-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fase di progressione del comportamento aggressivo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soluzioni adottate</a:t>
            </a:r>
          </a:p>
          <a:p>
            <a:pPr marL="285750" indent="-285750">
              <a:buFontTx/>
              <a:buChar char="-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individuazione di altre possibili soluzioni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PARTECIPAZIONE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CAD7A1-400C-B3B3-1351-DEFE1F97001B}"/>
              </a:ext>
            </a:extLst>
          </p:cNvPr>
          <p:cNvSpPr txBox="1"/>
          <p:nvPr/>
        </p:nvSpPr>
        <p:spPr>
          <a:xfrm>
            <a:off x="6000095" y="371802"/>
            <a:ext cx="5924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ROLE PLAY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6A5E56D-78F0-AC6F-927C-9D6A497FE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03" t="25204" r="34880" b="24043"/>
          <a:stretch/>
        </p:blipFill>
        <p:spPr>
          <a:xfrm>
            <a:off x="4216101" y="191524"/>
            <a:ext cx="2409499" cy="2664419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35FE6C50-E79F-C75E-534D-EADC5CB27EBF}"/>
              </a:ext>
            </a:extLst>
          </p:cNvPr>
          <p:cNvSpPr/>
          <p:nvPr/>
        </p:nvSpPr>
        <p:spPr>
          <a:xfrm>
            <a:off x="5720001" y="1014425"/>
            <a:ext cx="334108" cy="395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2D538F5-B5BD-55E2-8115-F2406D14D771}"/>
              </a:ext>
            </a:extLst>
          </p:cNvPr>
          <p:cNvSpPr/>
          <p:nvPr/>
        </p:nvSpPr>
        <p:spPr>
          <a:xfrm>
            <a:off x="4943058" y="1128079"/>
            <a:ext cx="334108" cy="395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B0ED2F25-8D97-E82B-6FB3-06B1C0D8EC65}"/>
              </a:ext>
            </a:extLst>
          </p:cNvPr>
          <p:cNvSpPr/>
          <p:nvPr/>
        </p:nvSpPr>
        <p:spPr>
          <a:xfrm>
            <a:off x="4426903" y="1128079"/>
            <a:ext cx="334108" cy="395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1" y="191524"/>
            <a:ext cx="1050526" cy="6085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7B63D72-BDA1-071B-1CEC-350B67A07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03" t="7799" r="12139" b="18868"/>
          <a:stretch/>
        </p:blipFill>
        <p:spPr>
          <a:xfrm>
            <a:off x="3437669" y="3012420"/>
            <a:ext cx="3466565" cy="26644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F9CDF3-161A-47ED-689E-5652EE1D76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97" t="11667" r="17947" b="16876"/>
          <a:stretch/>
        </p:blipFill>
        <p:spPr>
          <a:xfrm>
            <a:off x="508958" y="3811921"/>
            <a:ext cx="2928711" cy="30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24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A520CE-0A5A-442F-B50D-8709D4AD813D}"/>
              </a:ext>
            </a:extLst>
          </p:cNvPr>
          <p:cNvSpPr txBox="1"/>
          <p:nvPr/>
        </p:nvSpPr>
        <p:spPr>
          <a:xfrm>
            <a:off x="372534" y="5235202"/>
            <a:ext cx="502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11 MARZO 2022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C97965-DC27-8278-426B-113405A413C7}"/>
              </a:ext>
            </a:extLst>
          </p:cNvPr>
          <p:cNvSpPr txBox="1"/>
          <p:nvPr/>
        </p:nvSpPr>
        <p:spPr>
          <a:xfrm>
            <a:off x="173878" y="1378012"/>
            <a:ext cx="856179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Quadro strategico dell'UE 2021-2027 “Salute e sicurezza sul lavoro in un mondo del lavoro in evoluzione”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problemi di salute mentale colpiscono circa 84 milioni di persone nell’UE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mancanza di interazione sociale, l'uso crescente delle tecnologie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la ricerca di nuovi equilibri tempi di vita-lavoro ha determinato un ulteriore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aumento a rischi psicosociali ed ergonomici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it-IT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Risoluzione del Parlamento europeo del 5 luglio 2022 sulla salute mentale nel mondo del lavoro digitale (2021/2098 INI)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ricorda che esistono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molestie e discriminazioni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sono una frequente fonte di stress e di distacco dal luogo di lavoro e sottolinea l'importanza di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it-IT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adottare un approccio individuale e organizzativo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includere una politica anti-molestie nelle misure di salute e sicurezza nel mondo del lavoro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favorire il reinserimento nel mondo del lavoro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coloro che sono affetti da problemi psicosociali </a:t>
            </a:r>
          </a:p>
          <a:p>
            <a:pPr algn="just"/>
            <a:endParaRPr lang="it-IT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interno&#10;&#10;Descrizione generata automaticamente">
            <a:extLst>
              <a:ext uri="{FF2B5EF4-FFF2-40B4-BE49-F238E27FC236}">
                <a16:creationId xmlns:a16="http://schemas.microsoft.com/office/drawing/2014/main" id="{9291DD09-ACBE-95A3-0080-24010069D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30" y="1368104"/>
            <a:ext cx="2994892" cy="42364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CFFCE9-D88A-D8BD-1B91-645A2DA745BB}"/>
              </a:ext>
            </a:extLst>
          </p:cNvPr>
          <p:cNvSpPr txBox="1"/>
          <p:nvPr/>
        </p:nvSpPr>
        <p:spPr>
          <a:xfrm>
            <a:off x="792738" y="591659"/>
            <a:ext cx="1090506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</a:rPr>
              <a:t>PERCHE’ PARLIAMO DI RISCHI PSICOSOCIALI </a:t>
            </a:r>
          </a:p>
        </p:txBody>
      </p:sp>
    </p:spTree>
    <p:extLst>
      <p:ext uri="{BB962C8B-B14F-4D97-AF65-F5344CB8AC3E}">
        <p14:creationId xmlns:p14="http://schemas.microsoft.com/office/powerpoint/2010/main" val="28901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54842" y="4854412"/>
            <a:ext cx="1507006" cy="115212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Uso di espressioni verbali aggressive</a:t>
            </a:r>
          </a:p>
        </p:txBody>
      </p:sp>
      <p:sp>
        <p:nvSpPr>
          <p:cNvPr id="3" name="Rettangolo 2"/>
          <p:cNvSpPr/>
          <p:nvPr/>
        </p:nvSpPr>
        <p:spPr>
          <a:xfrm>
            <a:off x="5019367" y="3636640"/>
            <a:ext cx="1091381" cy="94448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minacce</a:t>
            </a:r>
          </a:p>
        </p:txBody>
      </p:sp>
      <p:sp>
        <p:nvSpPr>
          <p:cNvPr id="4" name="Rettangolo 3"/>
          <p:cNvSpPr/>
          <p:nvPr/>
        </p:nvSpPr>
        <p:spPr>
          <a:xfrm>
            <a:off x="3721468" y="4193324"/>
            <a:ext cx="1152128" cy="94448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Impiego di gesti violenti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6241769" y="2916560"/>
            <a:ext cx="1078367" cy="944488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spinta</a:t>
            </a:r>
          </a:p>
        </p:txBody>
      </p:sp>
      <p:sp>
        <p:nvSpPr>
          <p:cNvPr id="6" name="Rettangolo 5"/>
          <p:cNvSpPr/>
          <p:nvPr/>
        </p:nvSpPr>
        <p:spPr>
          <a:xfrm>
            <a:off x="7536160" y="2349831"/>
            <a:ext cx="1152128" cy="944488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Contatto fisico</a:t>
            </a:r>
          </a:p>
        </p:txBody>
      </p:sp>
      <p:sp>
        <p:nvSpPr>
          <p:cNvPr id="7" name="Rettangolo 6"/>
          <p:cNvSpPr/>
          <p:nvPr/>
        </p:nvSpPr>
        <p:spPr>
          <a:xfrm>
            <a:off x="8976320" y="2338092"/>
            <a:ext cx="1152128" cy="944488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Uso di arma</a:t>
            </a: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3863752" y="4108884"/>
            <a:ext cx="3600400" cy="2056420"/>
          </a:xfrm>
          <a:prstGeom prst="straightConnector1">
            <a:avLst/>
          </a:prstGeom>
          <a:ln w="209550" cap="sq" cmpd="sng" algn="ctr">
            <a:gradFill>
              <a:gsLst>
                <a:gs pos="3000">
                  <a:srgbClr val="99CC00"/>
                </a:gs>
                <a:gs pos="18000">
                  <a:schemeClr val="accent2">
                    <a:lumMod val="40000"/>
                    <a:lumOff val="60000"/>
                  </a:schemeClr>
                </a:gs>
                <a:gs pos="64000">
                  <a:srgbClr val="FF0000"/>
                </a:gs>
              </a:gsLst>
              <a:lin ang="5400000" scaled="1"/>
            </a:gradFill>
            <a:prstDash val="solid"/>
            <a:bevel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7797867" y="4104399"/>
            <a:ext cx="193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Lesione e/o morte</a:t>
            </a:r>
          </a:p>
        </p:txBody>
      </p:sp>
      <p:sp>
        <p:nvSpPr>
          <p:cNvPr id="20" name="Parentesi graffa chiusa 19"/>
          <p:cNvSpPr/>
          <p:nvPr/>
        </p:nvSpPr>
        <p:spPr>
          <a:xfrm rot="5400000">
            <a:off x="8579829" y="2791609"/>
            <a:ext cx="464755" cy="1832011"/>
          </a:xfrm>
          <a:prstGeom prst="rightBrace">
            <a:avLst>
              <a:gd name="adj1" fmla="val 8333"/>
              <a:gd name="adj2" fmla="val 5163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1524000" y="235979"/>
            <a:ext cx="9144000" cy="5534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it-IT" sz="3200" b="1" dirty="0">
                <a:solidFill>
                  <a:srgbClr val="FF0000"/>
                </a:solidFill>
                <a:latin typeface="+mn-lt"/>
              </a:rPr>
              <a:t>La progressione del comportamento aggressivo</a:t>
            </a:r>
          </a:p>
        </p:txBody>
      </p:sp>
    </p:spTree>
    <p:extLst>
      <p:ext uri="{BB962C8B-B14F-4D97-AF65-F5344CB8AC3E}">
        <p14:creationId xmlns:p14="http://schemas.microsoft.com/office/powerpoint/2010/main" val="22969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5" grpId="0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3479" y="1361829"/>
            <a:ext cx="6968948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8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Il</a:t>
            </a:r>
            <a:r>
              <a:rPr sz="2400" spc="12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8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ciclo</a:t>
            </a:r>
            <a:r>
              <a:rPr sz="2400" spc="9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3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d</a:t>
            </a:r>
            <a:r>
              <a:rPr sz="2400" spc="4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el</a:t>
            </a:r>
            <a:r>
              <a:rPr sz="2400" spc="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l</a:t>
            </a:r>
            <a:r>
              <a:rPr sz="2400" spc="-9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’</a:t>
            </a:r>
            <a:r>
              <a:rPr sz="2400" spc="4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a</a:t>
            </a:r>
            <a:r>
              <a:rPr sz="2400" spc="6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g</a:t>
            </a:r>
            <a:r>
              <a:rPr sz="2400" spc="4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g</a:t>
            </a:r>
            <a:r>
              <a:rPr sz="240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r</a:t>
            </a:r>
            <a:r>
              <a:rPr sz="2400" spc="4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e</a:t>
            </a:r>
            <a:r>
              <a:rPr sz="2400" spc="3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ss</a:t>
            </a:r>
            <a:r>
              <a:rPr sz="2400" spc="4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ivi</a:t>
            </a:r>
            <a:r>
              <a:rPr sz="2400" spc="1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t</a:t>
            </a:r>
            <a:r>
              <a:rPr sz="2400" spc="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a</a:t>
            </a:r>
            <a:r>
              <a:rPr sz="2400" spc="-509" dirty="0">
                <a:solidFill>
                  <a:srgbClr val="0000CC"/>
                </a:solidFill>
                <a:latin typeface="Liberation Sans Narrow"/>
                <a:cs typeface="Liberation Sans Narrow"/>
              </a:rPr>
              <a:t>̀</a:t>
            </a:r>
            <a:r>
              <a:rPr sz="2400" spc="114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si</a:t>
            </a:r>
            <a:r>
              <a:rPr sz="2400" spc="10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14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compone</a:t>
            </a:r>
            <a:r>
              <a:rPr sz="2400" spc="12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13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di</a:t>
            </a:r>
            <a:r>
              <a:rPr sz="2400" spc="10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12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5</a:t>
            </a:r>
            <a:r>
              <a:rPr sz="2400" b="1" spc="11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-8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fasi </a:t>
            </a:r>
            <a:r>
              <a:rPr sz="2400" b="1" spc="-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:</a:t>
            </a:r>
            <a:endParaRPr sz="2400" dirty="0">
              <a:latin typeface="Liberation Sans Narrow"/>
              <a:cs typeface="Liberation Sans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4600" y="1927845"/>
            <a:ext cx="3947542" cy="230568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469265" indent="-456565">
              <a:spcBef>
                <a:spcPts val="805"/>
              </a:spcBef>
              <a:buAutoNum type="arabicParenR"/>
              <a:tabLst>
                <a:tab pos="469265" algn="l"/>
                <a:tab pos="469900" algn="l"/>
              </a:tabLst>
            </a:pPr>
            <a:r>
              <a:rPr sz="2400" b="1" spc="-1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Trigger</a:t>
            </a:r>
            <a:endParaRPr sz="2400" dirty="0">
              <a:latin typeface="Liberation Sans Narrow"/>
              <a:cs typeface="Liberation Sans Narrow"/>
            </a:endParaRPr>
          </a:p>
          <a:p>
            <a:pPr marL="469265" indent="-456565">
              <a:spcBef>
                <a:spcPts val="710"/>
              </a:spcBef>
              <a:buAutoNum type="arabicParenR"/>
              <a:tabLst>
                <a:tab pos="469265" algn="l"/>
                <a:tab pos="469900" algn="l"/>
              </a:tabLst>
            </a:pPr>
            <a:r>
              <a:rPr sz="2400" b="1" spc="-1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Escalation</a:t>
            </a:r>
            <a:endParaRPr sz="2400" dirty="0">
              <a:latin typeface="Liberation Sans Narrow"/>
              <a:cs typeface="Liberation Sans Narrow"/>
            </a:endParaRPr>
          </a:p>
          <a:p>
            <a:pPr marL="469265" indent="-456565">
              <a:spcBef>
                <a:spcPts val="705"/>
              </a:spcBef>
              <a:buAutoNum type="arabicParenR"/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FF0000"/>
                </a:solidFill>
                <a:latin typeface="Liberation Sans Narrow"/>
                <a:cs typeface="Liberation Sans Narrow"/>
              </a:rPr>
              <a:t>Critica</a:t>
            </a:r>
            <a:r>
              <a:rPr sz="2400" b="1" spc="8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75" dirty="0">
                <a:solidFill>
                  <a:srgbClr val="FF0000"/>
                </a:solidFill>
                <a:latin typeface="Liberation Sans Narrow"/>
                <a:cs typeface="Liberation Sans Narrow"/>
              </a:rPr>
              <a:t>-</a:t>
            </a:r>
            <a:r>
              <a:rPr sz="2400" b="1" spc="7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dirty="0">
                <a:solidFill>
                  <a:srgbClr val="FF0000"/>
                </a:solidFill>
                <a:latin typeface="Liberation Sans Narrow"/>
                <a:cs typeface="Liberation Sans Narrow"/>
              </a:rPr>
              <a:t>Acting</a:t>
            </a:r>
            <a:r>
              <a:rPr sz="2400" b="1" spc="7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85" dirty="0">
                <a:solidFill>
                  <a:srgbClr val="FF0000"/>
                </a:solidFill>
                <a:latin typeface="Liberation Sans Narrow"/>
                <a:cs typeface="Liberation Sans Narrow"/>
              </a:rPr>
              <a:t>out</a:t>
            </a:r>
            <a:endParaRPr sz="2400" dirty="0">
              <a:latin typeface="Liberation Sans Narrow"/>
              <a:cs typeface="Liberation Sans Narrow"/>
            </a:endParaRPr>
          </a:p>
          <a:p>
            <a:pPr marL="469265" indent="-456565">
              <a:spcBef>
                <a:spcPts val="725"/>
              </a:spcBef>
              <a:buAutoNum type="arabicParenR"/>
              <a:tabLst>
                <a:tab pos="469265" algn="l"/>
                <a:tab pos="469900" algn="l"/>
              </a:tabLst>
            </a:pPr>
            <a:r>
              <a:rPr sz="2400" b="1" spc="-1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Recupero</a:t>
            </a:r>
            <a:endParaRPr sz="2400" dirty="0">
              <a:latin typeface="Liberation Sans Narrow"/>
              <a:cs typeface="Liberation Sans Narrow"/>
            </a:endParaRPr>
          </a:p>
          <a:p>
            <a:pPr marL="469265" indent="-456565">
              <a:spcBef>
                <a:spcPts val="710"/>
              </a:spcBef>
              <a:buAutoNum type="arabicParenR"/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FF0000"/>
                </a:solidFill>
                <a:latin typeface="Liberation Sans Narrow"/>
                <a:cs typeface="Liberation Sans Narrow"/>
              </a:rPr>
              <a:t>Depressione</a:t>
            </a:r>
            <a:r>
              <a:rPr sz="2400" b="1" spc="31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dirty="0">
                <a:solidFill>
                  <a:srgbClr val="FF0000"/>
                </a:solidFill>
                <a:latin typeface="Liberation Sans Narrow"/>
                <a:cs typeface="Liberation Sans Narrow"/>
              </a:rPr>
              <a:t>post</a:t>
            </a:r>
            <a:r>
              <a:rPr sz="2400" b="1" spc="305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crisi</a:t>
            </a:r>
            <a:endParaRPr sz="2400" dirty="0">
              <a:latin typeface="Liberation Sans Narrow"/>
              <a:cs typeface="Liberation Sans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6540" y="4441166"/>
            <a:ext cx="7729855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Per</a:t>
            </a:r>
            <a:r>
              <a:rPr sz="2400" spc="509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6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ciascuna</a:t>
            </a:r>
            <a:r>
              <a:rPr sz="2400" spc="51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13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di</a:t>
            </a:r>
            <a:r>
              <a:rPr sz="2400" spc="50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11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queste</a:t>
            </a:r>
            <a:r>
              <a:rPr sz="2400" spc="50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6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fasi</a:t>
            </a:r>
            <a:r>
              <a:rPr sz="2400" spc="50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10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vi</a:t>
            </a:r>
            <a:r>
              <a:rPr sz="2400" spc="52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9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è</a:t>
            </a:r>
            <a:r>
              <a:rPr sz="2400" spc="509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114" dirty="0">
                <a:solidFill>
                  <a:srgbClr val="0000CC"/>
                </a:solidFill>
                <a:latin typeface="Liberation Sans Narrow"/>
                <a:cs typeface="Liberation Sans Narrow"/>
              </a:rPr>
              <a:t>una</a:t>
            </a:r>
            <a:r>
              <a:rPr sz="2400" spc="50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12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particolare</a:t>
            </a:r>
            <a:r>
              <a:rPr sz="2400" spc="50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</a:t>
            </a:r>
            <a:r>
              <a:rPr sz="2400" spc="8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indicazione </a:t>
            </a:r>
            <a:r>
              <a:rPr sz="2400" spc="11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delle</a:t>
            </a:r>
            <a:r>
              <a:rPr sz="2400" spc="4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 </a:t>
            </a:r>
            <a:r>
              <a:rPr sz="2400" spc="9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varie</a:t>
            </a:r>
            <a:r>
              <a:rPr sz="2400" spc="45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 </a:t>
            </a:r>
            <a:r>
              <a:rPr sz="2400" spc="11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tecniche</a:t>
            </a:r>
            <a:r>
              <a:rPr sz="2400" spc="4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 </a:t>
            </a:r>
            <a:r>
              <a:rPr sz="2400" spc="13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di</a:t>
            </a:r>
            <a:r>
              <a:rPr sz="2400" spc="44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 </a:t>
            </a:r>
            <a:r>
              <a:rPr sz="2400" spc="1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intervento</a:t>
            </a:r>
            <a:r>
              <a:rPr sz="2400" spc="4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 </a:t>
            </a:r>
            <a:r>
              <a:rPr sz="2400" spc="9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che</a:t>
            </a:r>
            <a:r>
              <a:rPr sz="2400" spc="4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 </a:t>
            </a:r>
            <a:r>
              <a:rPr sz="2400" spc="13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devono</a:t>
            </a:r>
            <a:r>
              <a:rPr sz="2400" spc="45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  </a:t>
            </a:r>
            <a:r>
              <a:rPr sz="2400" spc="45" dirty="0">
                <a:solidFill>
                  <a:srgbClr val="0000CC"/>
                </a:solidFill>
                <a:latin typeface="Liberation Sans Narrow"/>
                <a:cs typeface="Liberation Sans Narrow"/>
              </a:rPr>
              <a:t>essere </a:t>
            </a:r>
            <a:r>
              <a:rPr sz="2400" spc="110" dirty="0">
                <a:solidFill>
                  <a:srgbClr val="0000CC"/>
                </a:solidFill>
                <a:latin typeface="Liberation Sans Narrow"/>
                <a:cs typeface="Liberation Sans Narrow"/>
              </a:rPr>
              <a:t>tempestive.</a:t>
            </a:r>
            <a:endParaRPr sz="2400" dirty="0">
              <a:solidFill>
                <a:srgbClr val="0000CC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600" y="2193358"/>
            <a:ext cx="431268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110" dirty="0">
                <a:latin typeface="Liberation Sans Narrow"/>
                <a:cs typeface="Liberation Sans Narrow"/>
              </a:rPr>
              <a:t>FASE</a:t>
            </a:r>
            <a:r>
              <a:rPr sz="2000" b="1" spc="-5" dirty="0">
                <a:latin typeface="Liberation Sans Narrow"/>
                <a:cs typeface="Liberation Sans Narrow"/>
              </a:rPr>
              <a:t> </a:t>
            </a:r>
            <a:r>
              <a:rPr sz="2000" b="1" spc="-70" dirty="0">
                <a:latin typeface="Liberation Sans Narrow"/>
                <a:cs typeface="Liberation Sans Narrow"/>
              </a:rPr>
              <a:t>DELLA</a:t>
            </a:r>
            <a:r>
              <a:rPr sz="2000" b="1" dirty="0">
                <a:latin typeface="Liberation Sans Narrow"/>
                <a:cs typeface="Liberation Sans Narrow"/>
              </a:rPr>
              <a:t> </a:t>
            </a:r>
            <a:r>
              <a:rPr sz="2000" b="1" spc="-45" dirty="0">
                <a:latin typeface="Liberation Sans Narrow"/>
                <a:cs typeface="Liberation Sans Narrow"/>
              </a:rPr>
              <a:t>PRE-</a:t>
            </a:r>
            <a:r>
              <a:rPr sz="2000" b="1" spc="-25" dirty="0">
                <a:latin typeface="Liberation Sans Narrow"/>
                <a:cs typeface="Liberation Sans Narrow"/>
              </a:rPr>
              <a:t>AGGRESSIONE</a:t>
            </a:r>
            <a:endParaRPr sz="2000" dirty="0">
              <a:latin typeface="Liberation Sans Narrow"/>
              <a:cs typeface="Liberation Sans Narrow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1839" y="242025"/>
            <a:ext cx="9688748" cy="863241"/>
          </a:xfrm>
          <a:prstGeom prst="rect">
            <a:avLst/>
          </a:prstGeom>
        </p:spPr>
        <p:txBody>
          <a:bodyPr spcFirstLastPara="1" vert="horz" wrap="square" lIns="0" tIns="238688" rIns="0" bIns="0" rtlCol="0" anchor="ctr" anchorCtr="0">
            <a:spAutoFit/>
          </a:bodyPr>
          <a:lstStyle/>
          <a:p>
            <a:pPr marL="176911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IL CICLO DELL’AGGRESSIVITA</a:t>
            </a:r>
            <a:r>
              <a:rPr spc="-90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7" name="object 7"/>
          <p:cNvSpPr/>
          <p:nvPr/>
        </p:nvSpPr>
        <p:spPr>
          <a:xfrm>
            <a:off x="5727953" y="2007870"/>
            <a:ext cx="96520" cy="760730"/>
          </a:xfrm>
          <a:custGeom>
            <a:avLst/>
            <a:gdLst/>
            <a:ahLst/>
            <a:cxnLst/>
            <a:rect l="l" t="t" r="r" b="b"/>
            <a:pathLst>
              <a:path w="96520" h="760730">
                <a:moveTo>
                  <a:pt x="0" y="0"/>
                </a:moveTo>
                <a:lnTo>
                  <a:pt x="18698" y="625"/>
                </a:lnTo>
                <a:lnTo>
                  <a:pt x="33956" y="2333"/>
                </a:lnTo>
                <a:lnTo>
                  <a:pt x="44237" y="4875"/>
                </a:lnTo>
                <a:lnTo>
                  <a:pt x="48006" y="8000"/>
                </a:lnTo>
                <a:lnTo>
                  <a:pt x="48006" y="372237"/>
                </a:lnTo>
                <a:lnTo>
                  <a:pt x="51774" y="375362"/>
                </a:lnTo>
                <a:lnTo>
                  <a:pt x="62055" y="377904"/>
                </a:lnTo>
                <a:lnTo>
                  <a:pt x="77313" y="379612"/>
                </a:lnTo>
                <a:lnTo>
                  <a:pt x="96012" y="380238"/>
                </a:lnTo>
                <a:lnTo>
                  <a:pt x="77313" y="380863"/>
                </a:lnTo>
                <a:lnTo>
                  <a:pt x="62055" y="382571"/>
                </a:lnTo>
                <a:lnTo>
                  <a:pt x="51774" y="385113"/>
                </a:lnTo>
                <a:lnTo>
                  <a:pt x="48006" y="388238"/>
                </a:lnTo>
                <a:lnTo>
                  <a:pt x="48006" y="752475"/>
                </a:lnTo>
                <a:lnTo>
                  <a:pt x="44237" y="755600"/>
                </a:lnTo>
                <a:lnTo>
                  <a:pt x="33956" y="758142"/>
                </a:lnTo>
                <a:lnTo>
                  <a:pt x="18698" y="759850"/>
                </a:lnTo>
                <a:lnTo>
                  <a:pt x="0" y="760476"/>
                </a:lnTo>
              </a:path>
            </a:pathLst>
          </a:custGeom>
          <a:ln w="35052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STRATEGIE DI RICONOSCIMENTO E CONTROLLO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461031"/>
              </p:ext>
            </p:extLst>
          </p:nvPr>
        </p:nvGraphicFramePr>
        <p:xfrm>
          <a:off x="2140086" y="1488333"/>
          <a:ext cx="8185662" cy="4509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9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91440" algn="ctr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sz="2400" b="1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Segnali</a:t>
                      </a:r>
                      <a:r>
                        <a:rPr sz="2400" b="1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400" b="1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predittivi</a:t>
                      </a:r>
                      <a:endParaRPr sz="24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52729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Espressioni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rabbia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frustrazione.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Innalzamento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del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tono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voce.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92075" marR="109220">
                        <a:lnSpc>
                          <a:spcPct val="100000"/>
                        </a:lnSpc>
                      </a:pP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Gesti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minacciosi</a:t>
                      </a:r>
                      <a:r>
                        <a:rPr sz="1800" spc="1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18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gestualità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esagerata.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Espressioni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-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rabbia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frustrazione.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Minacce.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Contenuti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verbali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“gridati”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“sopra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le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righe”.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Pugni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chiusi.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Denti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serrati.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Cammino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continuo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movimento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circolare.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92075" marR="313690" algn="just">
                        <a:lnSpc>
                          <a:spcPct val="100000"/>
                        </a:lnSpc>
                      </a:pP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Tremori,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sudorazione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profusa,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pallore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e/o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rossore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volto. </a:t>
                      </a:r>
                      <a:r>
                        <a:rPr sz="18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Attitudine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ad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avvicinarsi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fisicamente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modo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minaccioso. 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Respiro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rapido.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92075" marR="476250" algn="just">
                        <a:lnSpc>
                          <a:spcPct val="100000"/>
                        </a:lnSpc>
                      </a:pP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Contatto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visivo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diretto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prolungato.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Paura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incontrollata.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Segni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d’intossicazione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da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droga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alcool.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5000" y="685803"/>
            <a:ext cx="8382000" cy="391773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 algn="ctr">
              <a:spcBef>
                <a:spcPts val="795"/>
              </a:spcBef>
            </a:pPr>
            <a:r>
              <a:rPr b="1" spc="-8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TRATEGIE</a:t>
            </a:r>
            <a:r>
              <a:rPr b="1" spc="-5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b="1" dirty="0">
                <a:solidFill>
                  <a:srgbClr val="FF0000"/>
                </a:solidFill>
                <a:latin typeface="Liberation Sans Narrow"/>
                <a:cs typeface="Liberation Sans Narrow"/>
              </a:rPr>
              <a:t>DI</a:t>
            </a:r>
            <a:r>
              <a:rPr b="1" spc="1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 </a:t>
            </a:r>
            <a:r>
              <a:rPr b="1" spc="-2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DE-</a:t>
            </a:r>
            <a:r>
              <a:rPr b="1" spc="-1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ESCALATION</a:t>
            </a:r>
            <a:endParaRPr b="1" dirty="0">
              <a:solidFill>
                <a:srgbClr val="FF0000"/>
              </a:solidFill>
              <a:latin typeface="Liberation Sans Narrow"/>
              <a:cs typeface="Liberation Sans Narrow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171506"/>
              </p:ext>
            </p:extLst>
          </p:nvPr>
        </p:nvGraphicFramePr>
        <p:xfrm>
          <a:off x="1905000" y="1402404"/>
          <a:ext cx="8534400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2000" b="1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Comunicazione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sz="2400" b="1" spc="-50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COSA</a:t>
                      </a:r>
                      <a:r>
                        <a:rPr sz="2400" b="1" spc="-45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400" b="1" spc="-20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FARE</a:t>
                      </a:r>
                      <a:endParaRPr sz="2400" dirty="0">
                        <a:solidFill>
                          <a:srgbClr val="00B050"/>
                        </a:solidFill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5750">
                        <a:lnSpc>
                          <a:spcPct val="100000"/>
                        </a:lnSpc>
                        <a:spcBef>
                          <a:spcPts val="244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Stabilire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contatto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verbale.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30226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Qualora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sia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conosciuto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chiamare</a:t>
                      </a:r>
                      <a:r>
                        <a:rPr sz="17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sempre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</a:t>
                      </a:r>
                      <a:r>
                        <a:rPr lang="it-IT"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cognome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7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segno</a:t>
                      </a:r>
                      <a:r>
                        <a:rPr sz="17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rispetto</a:t>
                      </a: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attenzione.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22542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Fornire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informazioni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chiare</a:t>
                      </a:r>
                      <a:r>
                        <a:rPr sz="17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su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tempi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attesa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le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relative </a:t>
                      </a:r>
                      <a:r>
                        <a:rPr sz="17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motivazioni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eventuali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prolungamenti.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69342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Esprimere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le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proprie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intenzioni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prima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lang="it-IT"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55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avvicinarsi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compiere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delle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azioni.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7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Usare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frasi</a:t>
                      </a:r>
                      <a:r>
                        <a:rPr sz="17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brevi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dal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contenuto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chiaro.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28003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</a:t>
                      </a:r>
                      <a:r>
                        <a:rPr sz="17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7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ha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compreso</a:t>
                      </a:r>
                      <a:r>
                        <a:rPr sz="17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il</a:t>
                      </a: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significato,</a:t>
                      </a:r>
                      <a:r>
                        <a:rPr sz="17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semplificare </a:t>
                      </a:r>
                      <a:r>
                        <a:rPr sz="17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sempre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-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più.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Utilizzare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tono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voce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calmo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rassicurante.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18478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Lasciare</a:t>
                      </a:r>
                      <a:r>
                        <a:rPr sz="17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tempo</a:t>
                      </a:r>
                      <a:r>
                        <a:rPr sz="17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alla</a:t>
                      </a:r>
                      <a:r>
                        <a:rPr sz="17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</a:t>
                      </a:r>
                      <a:r>
                        <a:rPr sz="17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esprimersi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7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descrivere</a:t>
                      </a:r>
                      <a:r>
                        <a:rPr sz="17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il </a:t>
                      </a:r>
                      <a:r>
                        <a:rPr sz="1700" spc="1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motivo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della</a:t>
                      </a:r>
                      <a:r>
                        <a:rPr sz="17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sua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inquietudine.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Ridurre</a:t>
                      </a:r>
                      <a:r>
                        <a:rPr sz="17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7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tensione </a:t>
                      </a: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dichiarandosi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disponibili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alla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ricerca</a:t>
                      </a:r>
                      <a:r>
                        <a:rPr sz="17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una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soluzione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comune.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Formulare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domande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che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prevedano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una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risposta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aperta.</a:t>
                      </a:r>
                      <a:endParaRPr sz="17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7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Fornire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scelte</a:t>
                      </a:r>
                      <a:r>
                        <a:rPr sz="17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alternative</a:t>
                      </a:r>
                      <a:r>
                        <a:rPr sz="17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modo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da</a:t>
                      </a:r>
                      <a:r>
                        <a:rPr sz="17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80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distrarre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70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dall’oggetto</a:t>
                      </a:r>
                      <a:r>
                        <a:rPr lang="it-IT" sz="1700" spc="0" dirty="0">
                          <a:solidFill>
                            <a:schemeClr val="tx1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del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contendere</a:t>
                      </a:r>
                      <a:r>
                        <a:rPr sz="17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e/o</a:t>
                      </a:r>
                      <a:r>
                        <a:rPr sz="17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problema</a:t>
                      </a:r>
                      <a:r>
                        <a:rPr sz="17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7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principale</a:t>
                      </a:r>
                      <a:r>
                        <a:rPr sz="1700" spc="65" dirty="0">
                          <a:latin typeface="Arial"/>
                          <a:cs typeface="Arial"/>
                        </a:rPr>
                        <a:t>.</a:t>
                      </a:r>
                      <a:endParaRPr sz="1700" dirty="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object 3">
            <a:extLst>
              <a:ext uri="{FF2B5EF4-FFF2-40B4-BE49-F238E27FC236}">
                <a16:creationId xmlns:a16="http://schemas.microsoft.com/office/drawing/2014/main" id="{243A7564-3CC8-2407-DEF7-527A3ED571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7465" y="199164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STRATEGIE DI RICONOSCIMENTO E CONTROLLO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18508"/>
              </p:ext>
            </p:extLst>
          </p:nvPr>
        </p:nvGraphicFramePr>
        <p:xfrm>
          <a:off x="2300308" y="1521460"/>
          <a:ext cx="7902671" cy="3815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Comunicazione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sz="2200" b="1" spc="-50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COSA</a:t>
                      </a:r>
                      <a:r>
                        <a:rPr sz="2200" b="1" spc="-45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EVITARE</a:t>
                      </a:r>
                      <a:endParaRPr sz="2200" dirty="0">
                        <a:solidFill>
                          <a:srgbClr val="FF0000"/>
                        </a:solidFill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43434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20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Usare</a:t>
                      </a:r>
                      <a:r>
                        <a:rPr sz="20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soprannomi.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  <a:p>
                      <a:pPr marL="434340" marR="38862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20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Alzare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il</a:t>
                      </a:r>
                      <a:r>
                        <a:rPr sz="20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tono</a:t>
                      </a:r>
                      <a:r>
                        <a:rPr sz="20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della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voce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sovrastare</a:t>
                      </a:r>
                      <a:r>
                        <a:rPr sz="20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persona. </a:t>
                      </a:r>
                      <a:r>
                        <a:rPr sz="20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Interrompere</a:t>
                      </a:r>
                      <a:r>
                        <a:rPr sz="20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modo</a:t>
                      </a:r>
                      <a:r>
                        <a:rPr sz="20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autoritario</a:t>
                      </a:r>
                      <a:r>
                        <a:rPr sz="20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minaccioso.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  <a:p>
                      <a:pPr marL="434340" marR="553720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20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Rispondere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alle</a:t>
                      </a:r>
                      <a:r>
                        <a:rPr sz="20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minacce</a:t>
                      </a:r>
                      <a:r>
                        <a:rPr sz="20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</a:t>
                      </a:r>
                      <a:r>
                        <a:rPr sz="20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altre</a:t>
                      </a:r>
                      <a:r>
                        <a:rPr sz="20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minacce.</a:t>
                      </a:r>
                      <a:r>
                        <a:rPr sz="20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endParaRPr lang="it-IT" sz="2000" spc="25" dirty="0">
                        <a:solidFill>
                          <a:srgbClr val="1F487C"/>
                        </a:solidFill>
                        <a:latin typeface="Liberation Sans Narrow"/>
                        <a:cs typeface="Liberation Sans Narrow"/>
                      </a:endParaRPr>
                    </a:p>
                    <a:p>
                      <a:pPr marL="434340" marR="553720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20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Dare </a:t>
                      </a:r>
                      <a:r>
                        <a:rPr sz="20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ordini</a:t>
                      </a:r>
                      <a:r>
                        <a:rPr sz="20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20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avvertimenti,</a:t>
                      </a:r>
                      <a:r>
                        <a:rPr sz="20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discutere,</a:t>
                      </a:r>
                      <a:r>
                        <a:rPr sz="20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biasimare, </a:t>
                      </a:r>
                      <a:r>
                        <a:rPr sz="20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rimproverare</a:t>
                      </a:r>
                      <a:r>
                        <a:rPr sz="20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giudicare,</a:t>
                      </a:r>
                      <a:r>
                        <a:rPr sz="20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ironizzare</a:t>
                      </a:r>
                      <a:r>
                        <a:rPr sz="20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20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fare</a:t>
                      </a:r>
                      <a:r>
                        <a:rPr sz="20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del </a:t>
                      </a:r>
                      <a:r>
                        <a:rPr sz="20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sarcasmo,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elogiare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sminuire.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  <a:p>
                      <a:pPr marL="43434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20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Formulare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promesse</a:t>
                      </a:r>
                      <a:r>
                        <a:rPr sz="20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che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20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possono</a:t>
                      </a:r>
                      <a:r>
                        <a:rPr sz="20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realizzarsi.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bject 3">
            <a:extLst>
              <a:ext uri="{FF2B5EF4-FFF2-40B4-BE49-F238E27FC236}">
                <a16:creationId xmlns:a16="http://schemas.microsoft.com/office/drawing/2014/main" id="{50C93AF1-2B3D-0F3F-98AC-2C1058715DEC}"/>
              </a:ext>
            </a:extLst>
          </p:cNvPr>
          <p:cNvSpPr txBox="1">
            <a:spLocks/>
          </p:cNvSpPr>
          <p:nvPr/>
        </p:nvSpPr>
        <p:spPr>
          <a:xfrm>
            <a:off x="1524001" y="398151"/>
            <a:ext cx="8991599" cy="4682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ctr" anchorCtr="0">
            <a:sp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2700">
              <a:spcBef>
                <a:spcPts val="95"/>
              </a:spcBef>
            </a:pPr>
            <a:r>
              <a:rPr lang="it-IT" sz="3200" b="1">
                <a:solidFill>
                  <a:srgbClr val="FF0000"/>
                </a:solidFill>
                <a:latin typeface="+mn-lt"/>
              </a:rPr>
              <a:t>STRATEGIE DI RICONOSCIMENTO E CONTROLLO</a:t>
            </a:r>
            <a:endParaRPr lang="it-IT" sz="3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863213" y="1577935"/>
          <a:ext cx="8534400" cy="50907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1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3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07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0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POSTURA</a:t>
                      </a:r>
                      <a:endParaRPr sz="2400" dirty="0">
                        <a:latin typeface="Liberation Sans Narrow"/>
                        <a:cs typeface="Liberation Sans Narro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50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COSA</a:t>
                      </a:r>
                      <a:r>
                        <a:rPr sz="2000" b="1" spc="-45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FARE</a:t>
                      </a:r>
                      <a:endParaRPr sz="2000" dirty="0">
                        <a:solidFill>
                          <a:srgbClr val="00B050"/>
                        </a:solidFill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7190" marR="737870" indent="-285750">
                        <a:lnSpc>
                          <a:spcPct val="100000"/>
                        </a:lnSpc>
                        <a:spcBef>
                          <a:spcPts val="244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Mantenere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una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costante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“condizione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attenzione”.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Adottare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atteggiamento</a:t>
                      </a:r>
                      <a:r>
                        <a:rPr lang="it-IT"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tranquillo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fermo.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29210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rimanere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solo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una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potrebbe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essere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violenta.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158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Mantenere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sempre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possibilità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una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via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fuga.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Incoraggiare</a:t>
                      </a:r>
                      <a:r>
                        <a:rPr sz="1800" spc="1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l’utente</a:t>
                      </a:r>
                      <a:r>
                        <a:rPr sz="1800" spc="1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aggressivo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</a:t>
                      </a:r>
                      <a:r>
                        <a:rPr sz="1800" spc="1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sedersi,</a:t>
                      </a:r>
                      <a:r>
                        <a:rPr sz="18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800" spc="1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caso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rifiuto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si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raccomanda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anche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all’operatore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rimanere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stazione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eretta.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271780" indent="-2857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sedersi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dietro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ad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una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scrivania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senza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fuga 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Mantenere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una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distanza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circa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4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volte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superiore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rispetto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-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quella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usuale.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57721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Porsi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lateralmente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rispetto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alla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modo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da osservare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senza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invadere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lo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spazio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</a:t>
                      </a:r>
                      <a:r>
                        <a:rPr lang="it-IT"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consentendo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alla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dover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sostenere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lo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sguardo.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Allontanare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rimuovere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oggetti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pesanti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taglienti.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permettere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potenzialmente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violenta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lang="it-IT" sz="1800" spc="0" dirty="0">
                          <a:solidFill>
                            <a:schemeClr val="tx1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 err="1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bloccare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porta.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11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3">
            <a:extLst>
              <a:ext uri="{FF2B5EF4-FFF2-40B4-BE49-F238E27FC236}">
                <a16:creationId xmlns:a16="http://schemas.microsoft.com/office/drawing/2014/main" id="{E9D83DDE-02EC-ACF0-2626-B265995135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STRATEGIE DI RICONOSCIMENTO E CONTROLLO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077403" y="2057400"/>
          <a:ext cx="7884794" cy="3486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1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2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6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400" b="1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POSTURA</a:t>
                      </a:r>
                      <a:endParaRPr sz="2400" dirty="0">
                        <a:latin typeface="Liberation Sans Narrow"/>
                        <a:cs typeface="Liberation Sans Narro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50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COSA</a:t>
                      </a:r>
                      <a:r>
                        <a:rPr sz="2000" b="1" spc="-45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EVITARE</a:t>
                      </a:r>
                      <a:endParaRPr sz="2000" dirty="0">
                        <a:solidFill>
                          <a:srgbClr val="FF0000"/>
                        </a:solidFill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434340" marR="135890" indent="-34290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20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Adottare</a:t>
                      </a:r>
                      <a:r>
                        <a:rPr sz="20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atteggiamento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che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potrebbe</a:t>
                      </a:r>
                      <a:r>
                        <a:rPr sz="20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essere </a:t>
                      </a:r>
                      <a:r>
                        <a:rPr sz="20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interpretato</a:t>
                      </a:r>
                      <a:r>
                        <a:rPr sz="20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come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aggressivo</a:t>
                      </a:r>
                      <a:r>
                        <a:rPr sz="20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(ad</a:t>
                      </a:r>
                      <a:r>
                        <a:rPr sz="20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esempio:</a:t>
                      </a:r>
                      <a:r>
                        <a:rPr sz="20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muoversi </a:t>
                      </a:r>
                      <a:r>
                        <a:rPr sz="20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rapidamente,</a:t>
                      </a:r>
                      <a:r>
                        <a:rPr sz="20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avvicinarsi</a:t>
                      </a:r>
                      <a:r>
                        <a:rPr sz="20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troppo</a:t>
                      </a:r>
                      <a:r>
                        <a:rPr sz="20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toccare</a:t>
                      </a:r>
                      <a:r>
                        <a:rPr sz="20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 </a:t>
                      </a:r>
                      <a:r>
                        <a:rPr sz="20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persona).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  <a:p>
                      <a:pPr marL="434340" marR="200660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20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Volgere</a:t>
                      </a:r>
                      <a:r>
                        <a:rPr sz="20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le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spalle</a:t>
                      </a:r>
                      <a:r>
                        <a:rPr sz="20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all’utente</a:t>
                      </a:r>
                      <a:r>
                        <a:rPr sz="20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aggressivo.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Minacciare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utilizzando</a:t>
                      </a:r>
                      <a:r>
                        <a:rPr sz="20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mano</a:t>
                      </a:r>
                      <a:r>
                        <a:rPr sz="20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20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il</a:t>
                      </a:r>
                      <a:r>
                        <a:rPr sz="20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dito</a:t>
                      </a:r>
                      <a:r>
                        <a:rPr sz="2000" spc="-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1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puntato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 </a:t>
                      </a:r>
                      <a:r>
                        <a:rPr sz="20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avvicinandosi</a:t>
                      </a:r>
                      <a:r>
                        <a:rPr sz="20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sino</a:t>
                      </a:r>
                      <a:r>
                        <a:rPr sz="20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</a:t>
                      </a:r>
                      <a:r>
                        <a:rPr sz="20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sfiorarlo</a:t>
                      </a:r>
                      <a:r>
                        <a:rPr sz="20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fisicamente.</a:t>
                      </a:r>
                      <a:endParaRPr sz="20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3">
            <a:extLst>
              <a:ext uri="{FF2B5EF4-FFF2-40B4-BE49-F238E27FC236}">
                <a16:creationId xmlns:a16="http://schemas.microsoft.com/office/drawing/2014/main" id="{D0D64EDF-F657-0B32-A515-565B6501C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STRATEGIE DI RICONOSCIMENTO E CONTROLLO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866900" y="1676400"/>
          <a:ext cx="8648700" cy="4968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400" b="1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CONTROLLO</a:t>
                      </a:r>
                      <a:endParaRPr sz="2400" dirty="0">
                        <a:latin typeface="Liberation Sans Narrow"/>
                        <a:cs typeface="Liberation Sans Narro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50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COSA</a:t>
                      </a:r>
                      <a:r>
                        <a:rPr sz="2000" b="1" spc="-45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00B050"/>
                          </a:solidFill>
                          <a:latin typeface="Liberation Sans Narrow"/>
                          <a:cs typeface="Liberation Sans Narrow"/>
                        </a:rPr>
                        <a:t>FARE</a:t>
                      </a:r>
                      <a:endParaRPr sz="2000" dirty="0">
                        <a:solidFill>
                          <a:srgbClr val="00B050"/>
                        </a:solidFill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77190" marR="278130" indent="-285750">
                        <a:lnSpc>
                          <a:spcPct val="100000"/>
                        </a:lnSpc>
                        <a:spcBef>
                          <a:spcPts val="244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Isolare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“ambiente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neutro”,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possibile,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più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bassi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stimoli,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allontanando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persone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estranee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che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spesso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sono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all’origine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situazioni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difficili.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125095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Mantenere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atteggiamento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assertivo: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è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necessario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fargli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capire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l’intenzione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comprendere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il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suo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disagio,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offrire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aiuto,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che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sono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accettabili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comportamenti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violenti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minacce.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39243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Ogni </a:t>
                      </a:r>
                      <a:r>
                        <a:rPr sz="1800" spc="1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intervento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deve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essere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ponderato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ed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eseguito</a:t>
                      </a:r>
                      <a:r>
                        <a:rPr sz="1800" spc="4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fermezza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coinvolgendo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spiegandogli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limiti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 </a:t>
                      </a: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ruoli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modo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autorevole,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aggressivo.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511809" indent="-2857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1800" spc="114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Mantenere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un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atteggiamento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rispettoso: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3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preda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ad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agitazione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è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sensibile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5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alla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vergogna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ed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3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alla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mancanza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di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rispetto.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Allontanare</a:t>
                      </a:r>
                      <a:r>
                        <a:rPr sz="1800" spc="4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altri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pazienti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1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e/o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visitatori.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  <a:p>
                      <a:pPr marL="377190" marR="6413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800" spc="10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Non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insistere</a:t>
                      </a:r>
                      <a:r>
                        <a:rPr sz="1800" spc="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9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nel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visitare</a:t>
                      </a:r>
                      <a:r>
                        <a:rPr sz="1800" spc="2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6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la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persona</a:t>
                      </a:r>
                      <a:r>
                        <a:rPr sz="1800" spc="1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se</a:t>
                      </a:r>
                      <a:r>
                        <a:rPr sz="1800" spc="25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7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è</a:t>
                      </a:r>
                      <a:r>
                        <a:rPr sz="1800" spc="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800" spc="8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visibilmente </a:t>
                      </a:r>
                      <a:r>
                        <a:rPr sz="1800" spc="5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minacciosa.</a:t>
                      </a:r>
                      <a:endParaRPr sz="1800" dirty="0"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311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3">
            <a:extLst>
              <a:ext uri="{FF2B5EF4-FFF2-40B4-BE49-F238E27FC236}">
                <a16:creationId xmlns:a16="http://schemas.microsoft.com/office/drawing/2014/main" id="{025434C7-0E7C-D4A5-F4E5-A4C3F02F0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STRATEGIE DI RICONOSCIMENTO E CONTROLLO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153285" y="2133601"/>
          <a:ext cx="7885430" cy="32129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0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9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400" b="1" spc="-10" dirty="0">
                          <a:solidFill>
                            <a:srgbClr val="1F487C"/>
                          </a:solidFill>
                          <a:latin typeface="Liberation Sans Narrow"/>
                          <a:cs typeface="Liberation Sans Narrow"/>
                        </a:rPr>
                        <a:t>CONTROLLO</a:t>
                      </a:r>
                      <a:endParaRPr sz="2400" dirty="0">
                        <a:latin typeface="Liberation Sans Narrow"/>
                        <a:cs typeface="Liberation Sans Narrow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50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COSA</a:t>
                      </a:r>
                      <a:r>
                        <a:rPr sz="2000" b="1" spc="-45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0000"/>
                          </a:solidFill>
                          <a:latin typeface="Liberation Sans Narrow"/>
                          <a:cs typeface="Liberation Sans Narrow"/>
                        </a:rPr>
                        <a:t>EVITARE</a:t>
                      </a:r>
                      <a:endParaRPr sz="2000" dirty="0">
                        <a:solidFill>
                          <a:srgbClr val="FF0000"/>
                        </a:solidFill>
                        <a:latin typeface="Liberation Sans Narrow"/>
                        <a:cs typeface="Liberation Sans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91440" marR="1024890">
                        <a:lnSpc>
                          <a:spcPct val="150000"/>
                        </a:lnSpc>
                      </a:pPr>
                      <a:r>
                        <a:rPr sz="180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Simulare</a:t>
                      </a:r>
                      <a:r>
                        <a:rPr sz="1800" spc="-45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indifferenza:</a:t>
                      </a:r>
                      <a:r>
                        <a:rPr sz="1800" spc="-2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la</a:t>
                      </a:r>
                      <a:r>
                        <a:rPr sz="1800" spc="-45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minimizzazione</a:t>
                      </a:r>
                      <a:r>
                        <a:rPr sz="1800" spc="-15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può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aumentare</a:t>
                      </a:r>
                      <a:r>
                        <a:rPr sz="1800" spc="-35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l’aggressività</a:t>
                      </a:r>
                      <a:r>
                        <a:rPr sz="1800" spc="-5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della</a:t>
                      </a:r>
                      <a:r>
                        <a:rPr sz="1800" spc="-3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solidFill>
                            <a:srgbClr val="1F487C"/>
                          </a:solidFill>
                          <a:latin typeface="Arial"/>
                          <a:cs typeface="Arial"/>
                        </a:rPr>
                        <a:t>persona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3">
            <a:extLst>
              <a:ext uri="{FF2B5EF4-FFF2-40B4-BE49-F238E27FC236}">
                <a16:creationId xmlns:a16="http://schemas.microsoft.com/office/drawing/2014/main" id="{5AB353EA-8F06-2998-0E06-649AF8AAF0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STRATEGIE DI RICONOSCIMENTO E CONTROLLO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18554" y="1600745"/>
            <a:ext cx="8359291" cy="43909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algn="just">
              <a:spcBef>
                <a:spcPts val="100"/>
              </a:spcBef>
            </a:pPr>
            <a:r>
              <a:rPr sz="2400" b="1" spc="-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FASE</a:t>
            </a:r>
            <a:r>
              <a:rPr sz="2400" b="1" spc="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3</a:t>
            </a:r>
            <a:r>
              <a:rPr sz="2400" b="1" spc="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400" b="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Acting-</a:t>
            </a:r>
            <a:r>
              <a:rPr sz="2400" b="1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out</a:t>
            </a:r>
            <a:endParaRPr sz="2400" dirty="0">
              <a:latin typeface="Liberation Sans Narrow"/>
              <a:cs typeface="Liberation Sans Narrow"/>
            </a:endParaRPr>
          </a:p>
          <a:p>
            <a:pPr marL="50800" marR="165735" algn="just">
              <a:lnSpc>
                <a:spcPct val="100299"/>
              </a:lnSpc>
              <a:spcBef>
                <a:spcPts val="20"/>
              </a:spcBef>
            </a:pP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inteso</a:t>
            </a:r>
            <a:r>
              <a:rPr sz="2000" spc="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come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“rottura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dell’equilibrio”</a:t>
            </a:r>
            <a:r>
              <a:rPr sz="2000" spc="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sia</a:t>
            </a:r>
            <a:r>
              <a:rPr sz="20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</a:t>
            </a:r>
            <a:r>
              <a:rPr sz="20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livello</a:t>
            </a:r>
            <a:r>
              <a:rPr sz="2000" spc="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individuale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(equilibrio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tra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forze</a:t>
            </a:r>
            <a:r>
              <a:rPr sz="2000" spc="-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interne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difese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dell’Io),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che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relazionale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gli</a:t>
            </a:r>
            <a:r>
              <a:rPr sz="2000" spc="-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altri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(equilibrio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fino</a:t>
            </a:r>
            <a:r>
              <a:rPr sz="2000" spc="-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-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quel</a:t>
            </a:r>
            <a:r>
              <a:rPr sz="2000" spc="-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momento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relativamente</a:t>
            </a:r>
            <a:r>
              <a:rPr sz="2000" spc="6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stabile).</a:t>
            </a:r>
            <a:endParaRPr sz="2000" dirty="0">
              <a:latin typeface="Liberation Sans Narrow"/>
              <a:cs typeface="Liberation Sans Narrow"/>
            </a:endParaRPr>
          </a:p>
          <a:p>
            <a:pPr>
              <a:spcBef>
                <a:spcPts val="35"/>
              </a:spcBef>
            </a:pPr>
            <a:endParaRPr sz="2050" dirty="0">
              <a:latin typeface="Liberation Sans Narrow"/>
              <a:cs typeface="Liberation Sans Narrow"/>
            </a:endParaRPr>
          </a:p>
          <a:p>
            <a:pPr marL="50800" marR="41275" algn="just"/>
            <a:r>
              <a:rPr sz="2000" b="1" i="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ATTEGGIAMENTO</a:t>
            </a:r>
            <a:r>
              <a:rPr sz="2000" b="1" i="1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b="1" i="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OPPORTUNO</a:t>
            </a:r>
            <a:r>
              <a:rPr sz="2000" b="1" i="1" spc="3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utilizzo</a:t>
            </a:r>
            <a:r>
              <a:rPr sz="20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un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approccio</a:t>
            </a:r>
            <a:r>
              <a:rPr sz="2000" spc="1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verbale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che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utilizza</a:t>
            </a:r>
            <a:r>
              <a:rPr sz="2000" spc="229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una</a:t>
            </a:r>
            <a:r>
              <a:rPr sz="2000" spc="2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comunicazione</a:t>
            </a:r>
            <a:r>
              <a:rPr sz="2000" spc="2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diretta</a:t>
            </a:r>
            <a:r>
              <a:rPr sz="2000" spc="2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(diretta</a:t>
            </a:r>
            <a:r>
              <a:rPr sz="2000" spc="2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espressivamente</a:t>
            </a:r>
            <a:r>
              <a:rPr sz="2000" spc="229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alla</a:t>
            </a:r>
            <a:r>
              <a:rPr sz="2000" spc="229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6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persona,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</a:t>
            </a:r>
            <a:r>
              <a:rPr sz="2000" spc="4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l’uso</a:t>
            </a:r>
            <a:r>
              <a:rPr sz="2000" spc="4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</a:t>
            </a:r>
            <a:r>
              <a:rPr sz="2000" spc="4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nome),</a:t>
            </a:r>
            <a:r>
              <a:rPr sz="2000" spc="4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6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specifica</a:t>
            </a:r>
            <a:r>
              <a:rPr sz="2000" spc="459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(si</a:t>
            </a:r>
            <a:r>
              <a:rPr sz="2000" spc="4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rimane</a:t>
            </a:r>
            <a:r>
              <a:rPr sz="2000" spc="4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sul</a:t>
            </a:r>
            <a:r>
              <a:rPr sz="2000" spc="4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tema</a:t>
            </a:r>
            <a:r>
              <a:rPr sz="2000" spc="46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portato,</a:t>
            </a:r>
            <a:r>
              <a:rPr sz="2000" spc="459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frasi</a:t>
            </a:r>
            <a:r>
              <a:rPr sz="2000" spc="4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brevi, 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termini</a:t>
            </a:r>
            <a:r>
              <a:rPr sz="2000" spc="2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semplici)</a:t>
            </a:r>
            <a:r>
              <a:rPr sz="2000" spc="2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</a:t>
            </a:r>
            <a:r>
              <a:rPr sz="2000" spc="2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positiva</a:t>
            </a:r>
            <a:r>
              <a:rPr sz="2000" spc="26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(atteggiamento</a:t>
            </a:r>
            <a:r>
              <a:rPr sz="2000" spc="2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non</a:t>
            </a:r>
            <a:r>
              <a:rPr sz="2000" spc="2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giudicante</a:t>
            </a:r>
            <a:r>
              <a:rPr sz="2000" spc="26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controaggressivo,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volto</a:t>
            </a:r>
            <a:r>
              <a:rPr sz="20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</a:t>
            </a:r>
            <a:r>
              <a:rPr sz="2000" spc="4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trasmettere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disponibilità</a:t>
            </a:r>
            <a:r>
              <a:rPr sz="3000" spc="82" baseline="1111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̀</a:t>
            </a:r>
            <a:r>
              <a:rPr sz="3000" spc="97" baseline="1111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85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collaborare</a:t>
            </a:r>
            <a:r>
              <a:rPr lang="it-IT"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per la soluzione dei problemi, tramite il riconoscimento delle istanze). Trasformazione progressiva dei contenuti di violenza e minaccia in espressioni dialettiche.</a:t>
            </a:r>
            <a:endParaRPr sz="2000" dirty="0">
              <a:latin typeface="Liberation Sans Narrow"/>
              <a:cs typeface="Liberation Sans Narrow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3A3BF1A-A679-A495-7784-064CF4987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STRATEGIE DI RICONOSCIMENTO E CONTROLLO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A520CE-0A5A-442F-B50D-8709D4AD813D}"/>
              </a:ext>
            </a:extLst>
          </p:cNvPr>
          <p:cNvSpPr txBox="1"/>
          <p:nvPr/>
        </p:nvSpPr>
        <p:spPr>
          <a:xfrm>
            <a:off x="372534" y="5235202"/>
            <a:ext cx="502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11 MARZO 2022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C97965-DC27-8278-426B-113405A413C7}"/>
              </a:ext>
            </a:extLst>
          </p:cNvPr>
          <p:cNvSpPr txBox="1"/>
          <p:nvPr/>
        </p:nvSpPr>
        <p:spPr>
          <a:xfrm>
            <a:off x="3756396" y="1386519"/>
            <a:ext cx="8063070" cy="531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L’introduzione della legge 04/2021 di ratifica della convenzione ILO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sancisce l’inclusione della violenza e delle molestie nella gestione della salute e della sicurezza sul lavoro e fornisce l’opportunità di lavorare su una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gestione complessiva dei rischi psicosociali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da tempo l’approccio ergonomico e le norme tecniche indicano.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norma ISO 45003: 2021 Gestione della salute e sicurezza sul lavoro — Salute psicologica e sicurezza sul lavoro: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gestione complessiva dei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rischi psicosociali diventa una strategia necessaria per facilitare l’impegno fisico e mentale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 effetti positivi ed utili anche nella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prevenzione 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violenze sul lavoro, molestie, bullismo, aggressioni, diversità di genere.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LEGGE 14 agosto 2020, n. 113 “Disposizioni in materia di sicurezza per gli esercenti le professioni sanitarie e socio-sanitarie nell’esercizio delle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loro funzioni” introduce maggiori tutele per la prevenzione delle molestie e violenze, di cui 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aggressioni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fanno parte, per gli operatori della sanità.</a:t>
            </a:r>
          </a:p>
          <a:p>
            <a:pPr algn="just"/>
            <a:endParaRPr lang="it-IT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03FF82D-7CF7-6937-9551-0F52F7FB3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2" y="1590008"/>
            <a:ext cx="3239273" cy="46259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E993FD-D088-9904-E02B-57D75123B534}"/>
              </a:ext>
            </a:extLst>
          </p:cNvPr>
          <p:cNvSpPr txBox="1"/>
          <p:nvPr/>
        </p:nvSpPr>
        <p:spPr>
          <a:xfrm>
            <a:off x="792738" y="416561"/>
            <a:ext cx="1090506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</a:rPr>
              <a:t>PERCHE’ PARLIAMO DI RISCHI PSICOSOCIALI </a:t>
            </a:r>
          </a:p>
        </p:txBody>
      </p:sp>
    </p:spTree>
    <p:extLst>
      <p:ext uri="{BB962C8B-B14F-4D97-AF65-F5344CB8AC3E}">
        <p14:creationId xmlns:p14="http://schemas.microsoft.com/office/powerpoint/2010/main" val="10202454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133283" y="2133601"/>
            <a:ext cx="7925434" cy="2714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  <a:tabLst>
                <a:tab pos="1410335" algn="l"/>
                <a:tab pos="2662555" algn="l"/>
                <a:tab pos="3434079" algn="l"/>
                <a:tab pos="4406900" algn="l"/>
                <a:tab pos="5866765" algn="l"/>
                <a:tab pos="6473825" algn="l"/>
                <a:tab pos="7760334" algn="l"/>
              </a:tabLst>
            </a:pPr>
            <a:r>
              <a:rPr lang="it-IT" sz="24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Quando le tecniche di de-escalation falliscono e il ciclo dell’aggressione raggiunge la fase critica, l’attenzione del </a:t>
            </a:r>
            <a:r>
              <a:rPr sz="2400" spc="90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personale</a:t>
            </a:r>
            <a:r>
              <a:rPr lang="it-IT" sz="24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95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sanitario</a:t>
            </a:r>
            <a:r>
              <a:rPr lang="it-IT" sz="24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80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deve</a:t>
            </a:r>
            <a:r>
              <a:rPr lang="it-IT" sz="24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45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essere</a:t>
            </a:r>
            <a:r>
              <a:rPr lang="it-IT" sz="24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55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focalizzata</a:t>
            </a:r>
            <a:r>
              <a:rPr lang="it-IT" sz="2400" spc="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60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alla</a:t>
            </a:r>
            <a:r>
              <a:rPr lang="it-IT" sz="2400" spc="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-10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sicurezza</a:t>
            </a:r>
            <a:r>
              <a:rPr lang="it-IT" sz="24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 </a:t>
            </a:r>
            <a:r>
              <a:rPr sz="24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mirata</a:t>
            </a:r>
            <a:r>
              <a:rPr sz="24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alla</a:t>
            </a:r>
            <a:r>
              <a:rPr sz="24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riduzione</a:t>
            </a:r>
            <a:r>
              <a:rPr sz="2400" b="1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delle</a:t>
            </a:r>
            <a:r>
              <a:rPr sz="2400" b="1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conseguenze</a:t>
            </a:r>
            <a:r>
              <a:rPr sz="2400" b="1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dell’atto</a:t>
            </a:r>
            <a:r>
              <a:rPr sz="2400" b="1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1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violento</a:t>
            </a:r>
            <a:endParaRPr sz="2400" b="1" dirty="0">
              <a:latin typeface="Liberation Sans Narrow"/>
              <a:cs typeface="Liberation Sans Narrow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E48FA6-6991-6357-FF42-39F24F31D9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it-IT" sz="3200" b="1" dirty="0">
                <a:solidFill>
                  <a:srgbClr val="FF0000"/>
                </a:solidFill>
                <a:latin typeface="+mn-lt"/>
              </a:rPr>
              <a:t>FASE CRITICA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822366" y="1171094"/>
          <a:ext cx="8540837" cy="53801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350" dirty="0">
                        <a:latin typeface="+mj-lt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20" dirty="0">
                          <a:latin typeface="+mj-lt"/>
                          <a:cs typeface="Liberation Sans Narrow"/>
                        </a:rPr>
                        <a:t>Fasi</a:t>
                      </a:r>
                      <a:endParaRPr sz="2000" dirty="0">
                        <a:latin typeface="+mj-lt"/>
                        <a:cs typeface="Liberation Sans Narrow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7DF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350" dirty="0">
                        <a:latin typeface="+mj-lt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+mj-lt"/>
                          <a:cs typeface="Liberation Sans Narrow"/>
                        </a:rPr>
                        <a:t>Segni</a:t>
                      </a:r>
                      <a:r>
                        <a:rPr sz="2000" b="1" spc="-10" dirty="0">
                          <a:latin typeface="+mj-lt"/>
                          <a:cs typeface="Liberation Sans Narrow"/>
                        </a:rPr>
                        <a:t> clinici</a:t>
                      </a:r>
                      <a:endParaRPr sz="2000" dirty="0">
                        <a:latin typeface="+mj-lt"/>
                        <a:cs typeface="Liberation Sans Narrow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7DFF1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364490">
                        <a:lnSpc>
                          <a:spcPct val="100499"/>
                        </a:lnSpc>
                        <a:spcBef>
                          <a:spcPts val="1490"/>
                        </a:spcBef>
                      </a:pPr>
                      <a:r>
                        <a:rPr sz="2000" b="1" spc="7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Interventi</a:t>
                      </a:r>
                      <a:r>
                        <a:rPr sz="2000" b="1" spc="7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lang="it-IT" sz="2000" b="1" spc="7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i</a:t>
                      </a:r>
                      <a:r>
                        <a:rPr sz="2000" b="1" spc="7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mmediati</a:t>
                      </a:r>
                      <a:endParaRPr sz="2000" b="1" spc="7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Liberation Sans Narrow"/>
                      </a:endParaRPr>
                    </a:p>
                  </a:txBody>
                  <a:tcPr marL="0" marR="0" marT="189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7DFF1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364490">
                        <a:lnSpc>
                          <a:spcPct val="100499"/>
                        </a:lnSpc>
                        <a:spcBef>
                          <a:spcPts val="1490"/>
                        </a:spcBef>
                      </a:pPr>
                      <a:r>
                        <a:rPr sz="2000" b="1" spc="70" dirty="0">
                          <a:latin typeface="+mj-lt"/>
                          <a:cs typeface="Liberation Sans Narrow"/>
                        </a:rPr>
                        <a:t>Interventi</a:t>
                      </a:r>
                      <a:r>
                        <a:rPr sz="2000" b="1" spc="1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2000" b="1" spc="25" dirty="0">
                          <a:latin typeface="+mj-lt"/>
                          <a:cs typeface="Liberation Sans Narrow"/>
                        </a:rPr>
                        <a:t>di </a:t>
                      </a:r>
                      <a:r>
                        <a:rPr sz="2000" b="1" spc="-10" dirty="0">
                          <a:latin typeface="+mj-lt"/>
                          <a:cs typeface="Liberation Sans Narrow"/>
                        </a:rPr>
                        <a:t>stabilizzazione</a:t>
                      </a:r>
                      <a:endParaRPr sz="2000" dirty="0">
                        <a:latin typeface="+mj-lt"/>
                        <a:cs typeface="Liberation Sans Narrow"/>
                      </a:endParaRPr>
                    </a:p>
                  </a:txBody>
                  <a:tcPr marL="0" marR="0" marT="1892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7D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79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50">
                        <a:latin typeface="+mj-lt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latin typeface="+mj-lt"/>
                          <a:cs typeface="Liberation Sans Narrow"/>
                        </a:rPr>
                        <a:t>Crisi</a:t>
                      </a:r>
                      <a:endParaRPr sz="1800">
                        <a:latin typeface="+mj-lt"/>
                        <a:cs typeface="Liberation Sans Narrow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313690" lvl="0" indent="-166688" defTabSz="914400" eaLnBrk="1" fontAlgn="auto" latinLnBrk="0" hangingPunct="1">
                        <a:lnSpc>
                          <a:spcPts val="192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600" spc="55" dirty="0">
                          <a:latin typeface="+mj-lt"/>
                          <a:cs typeface="Liberation Sans Narrow"/>
                        </a:rPr>
                        <a:t>Massima eccitazione</a:t>
                      </a:r>
                      <a:r>
                        <a:rPr lang="it-IT" sz="1600" spc="4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85" dirty="0">
                          <a:latin typeface="+mj-lt"/>
                          <a:cs typeface="Liberation Sans Narrow"/>
                        </a:rPr>
                        <a:t>fuori </a:t>
                      </a:r>
                      <a:r>
                        <a:rPr lang="it-IT" sz="1600" spc="75" dirty="0">
                          <a:latin typeface="+mj-lt"/>
                          <a:cs typeface="Liberation Sans Narrow"/>
                        </a:rPr>
                        <a:t>controllo</a:t>
                      </a:r>
                    </a:p>
                    <a:p>
                      <a:pPr marL="179388" marR="313690" lvl="0" indent="-166688" defTabSz="914400" eaLnBrk="1" fontAlgn="auto" latinLnBrk="0" hangingPunct="1">
                        <a:lnSpc>
                          <a:spcPts val="192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600" spc="70" dirty="0">
                          <a:latin typeface="+mj-lt"/>
                          <a:cs typeface="Liberation Sans Narrow"/>
                        </a:rPr>
                        <a:t>Manifestazione</a:t>
                      </a:r>
                      <a:r>
                        <a:rPr lang="it-IT" sz="1600" spc="4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55" dirty="0">
                          <a:latin typeface="+mj-lt"/>
                          <a:cs typeface="Liberation Sans Narrow"/>
                        </a:rPr>
                        <a:t>di </a:t>
                      </a:r>
                      <a:r>
                        <a:rPr lang="it-IT" sz="1600" spc="100" dirty="0">
                          <a:latin typeface="+mj-lt"/>
                          <a:cs typeface="Liberation Sans Narrow"/>
                        </a:rPr>
                        <a:t>atti</a:t>
                      </a:r>
                      <a:r>
                        <a:rPr lang="it-IT" sz="1600" spc="-1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85" dirty="0">
                          <a:latin typeface="+mj-lt"/>
                          <a:cs typeface="Liberation Sans Narrow"/>
                        </a:rPr>
                        <a:t>violenti </a:t>
                      </a:r>
                      <a:r>
                        <a:rPr lang="it-IT" sz="1600" spc="55" dirty="0">
                          <a:latin typeface="+mj-lt"/>
                          <a:cs typeface="Liberation Sans Narrow"/>
                        </a:rPr>
                        <a:t>verbali</a:t>
                      </a:r>
                      <a:r>
                        <a:rPr lang="it-IT" sz="1600" spc="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125" dirty="0">
                          <a:latin typeface="+mj-lt"/>
                          <a:cs typeface="Liberation Sans Narrow"/>
                        </a:rPr>
                        <a:t>e/o</a:t>
                      </a:r>
                      <a:r>
                        <a:rPr lang="it-IT" sz="1600" spc="1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40" dirty="0">
                          <a:latin typeface="+mj-lt"/>
                          <a:cs typeface="Liberation Sans Narrow"/>
                        </a:rPr>
                        <a:t>fisici</a:t>
                      </a:r>
                    </a:p>
                  </a:txBody>
                  <a:tcPr marL="0" marR="0" marT="1543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8288" marR="0" lvl="0" indent="-255588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600" spc="80" dirty="0">
                          <a:latin typeface="+mj-lt"/>
                          <a:cs typeface="Liberation Sans Narrow"/>
                        </a:rPr>
                        <a:t>Allontanamento </a:t>
                      </a:r>
                      <a:r>
                        <a:rPr lang="it-IT" sz="1600" spc="70" dirty="0">
                          <a:latin typeface="+mj-lt"/>
                          <a:cs typeface="Liberation Sans Narrow"/>
                        </a:rPr>
                        <a:t>operatore</a:t>
                      </a:r>
                      <a:endParaRPr lang="it-IT" sz="1600" dirty="0">
                        <a:latin typeface="+mj-lt"/>
                        <a:cs typeface="Liberation Sans Narrow"/>
                      </a:endParaRPr>
                    </a:p>
                    <a:p>
                      <a:pPr marL="268288" marR="0" lvl="0" indent="-255588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it-IT" sz="1600" spc="80" dirty="0">
                          <a:latin typeface="+mj-lt"/>
                          <a:cs typeface="Liberation Sans Narrow"/>
                        </a:rPr>
                        <a:t>Allontanamento</a:t>
                      </a:r>
                      <a:r>
                        <a:rPr lang="it-IT" sz="1600" spc="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-10" dirty="0">
                          <a:latin typeface="+mj-lt"/>
                          <a:cs typeface="Liberation Sans Narrow"/>
                        </a:rPr>
                        <a:t>aggressore</a:t>
                      </a:r>
                      <a:endParaRPr sz="1600" dirty="0">
                        <a:latin typeface="+mj-lt"/>
                        <a:cs typeface="Liberation Sans Narrow"/>
                      </a:endParaRPr>
                    </a:p>
                    <a:p>
                      <a:pPr marL="268288" marR="191135" indent="-255588">
                        <a:lnSpc>
                          <a:spcPct val="100000"/>
                        </a:lnSpc>
                        <a:buChar char="-"/>
                        <a:tabLst/>
                      </a:pPr>
                      <a:r>
                        <a:rPr sz="1600" spc="65" dirty="0">
                          <a:latin typeface="+mj-lt"/>
                          <a:cs typeface="Liberation Sans Narrow"/>
                        </a:rPr>
                        <a:t>Garantire</a:t>
                      </a:r>
                      <a:r>
                        <a:rPr sz="1600" spc="1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50" dirty="0">
                          <a:latin typeface="+mj-lt"/>
                          <a:cs typeface="Liberation Sans Narrow"/>
                        </a:rPr>
                        <a:t>la</a:t>
                      </a:r>
                      <a:r>
                        <a:rPr sz="1600" spc="-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-10" dirty="0" err="1">
                          <a:latin typeface="+mj-lt"/>
                          <a:cs typeface="Liberation Sans Narrow"/>
                        </a:rPr>
                        <a:t>sicurezza</a:t>
                      </a:r>
                      <a:r>
                        <a:rPr sz="1600" spc="-1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60" dirty="0" err="1">
                          <a:latin typeface="+mj-lt"/>
                          <a:cs typeface="Liberation Sans Narrow"/>
                        </a:rPr>
                        <a:t>delle</a:t>
                      </a:r>
                      <a:r>
                        <a:rPr lang="it-IT" sz="1600" spc="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60" dirty="0" err="1">
                          <a:latin typeface="+mj-lt"/>
                          <a:cs typeface="Liberation Sans Narrow"/>
                        </a:rPr>
                        <a:t>persone</a:t>
                      </a:r>
                      <a:r>
                        <a:rPr sz="1600" spc="5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60" dirty="0">
                          <a:latin typeface="+mj-lt"/>
                          <a:cs typeface="Liberation Sans Narrow"/>
                        </a:rPr>
                        <a:t>presenti</a:t>
                      </a:r>
                      <a:endParaRPr sz="1600" dirty="0">
                        <a:latin typeface="+mj-lt"/>
                        <a:cs typeface="Liberation Sans Narrow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30188" indent="-217488">
                        <a:lnSpc>
                          <a:spcPct val="100000"/>
                        </a:lnSpc>
                        <a:buChar char="-"/>
                        <a:tabLst/>
                      </a:pPr>
                      <a:r>
                        <a:rPr sz="1600" spc="75" dirty="0" err="1">
                          <a:latin typeface="+mj-lt"/>
                          <a:cs typeface="Liberation Sans Narrow"/>
                        </a:rPr>
                        <a:t>Allertare</a:t>
                      </a:r>
                      <a:r>
                        <a:rPr sz="1600" spc="2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85" dirty="0" err="1">
                          <a:latin typeface="+mj-lt"/>
                          <a:cs typeface="Liberation Sans Narrow"/>
                        </a:rPr>
                        <a:t>intervento</a:t>
                      </a:r>
                      <a:r>
                        <a:rPr lang="it-IT" sz="1600" spc="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-10" dirty="0">
                          <a:latin typeface="+mj-lt"/>
                          <a:cs typeface="Liberation Sans Narrow"/>
                        </a:rPr>
                        <a:t>FF.OO</a:t>
                      </a:r>
                      <a:endParaRPr lang="it-IT" sz="1600" spc="0" dirty="0">
                        <a:latin typeface="+mj-lt"/>
                        <a:cs typeface="Liberation Sans Narrow"/>
                      </a:endParaRPr>
                    </a:p>
                    <a:p>
                      <a:pPr marL="230188" indent="-217488">
                        <a:lnSpc>
                          <a:spcPct val="100000"/>
                        </a:lnSpc>
                        <a:buChar char="-"/>
                        <a:tabLst/>
                      </a:pPr>
                      <a:r>
                        <a:rPr sz="1600" spc="65" dirty="0">
                          <a:latin typeface="+mj-lt"/>
                          <a:cs typeface="Liberation Sans Narrow"/>
                        </a:rPr>
                        <a:t>In</a:t>
                      </a:r>
                      <a:r>
                        <a:rPr sz="1600" spc="-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80" dirty="0">
                          <a:latin typeface="+mj-lt"/>
                          <a:cs typeface="Liberation Sans Narrow"/>
                        </a:rPr>
                        <a:t>extrema</a:t>
                      </a:r>
                      <a:r>
                        <a:rPr sz="1600" spc="3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65" dirty="0">
                          <a:latin typeface="+mj-lt"/>
                          <a:cs typeface="Liberation Sans Narrow"/>
                        </a:rPr>
                        <a:t>ratio</a:t>
                      </a:r>
                      <a:r>
                        <a:rPr lang="it-IT" sz="1600" spc="6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70" dirty="0" err="1">
                          <a:latin typeface="+mj-lt"/>
                          <a:cs typeface="Liberation Sans Narrow"/>
                        </a:rPr>
                        <a:t>contenere</a:t>
                      </a:r>
                      <a:r>
                        <a:rPr lang="it-IT" sz="1600" spc="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-10" dirty="0" err="1">
                          <a:latin typeface="+mj-lt"/>
                          <a:cs typeface="Liberation Sans Narrow"/>
                        </a:rPr>
                        <a:t>l’aggressore</a:t>
                      </a:r>
                      <a:endParaRPr sz="1600" dirty="0">
                        <a:latin typeface="+mj-lt"/>
                        <a:cs typeface="Liberation Sans Narrow"/>
                      </a:endParaRPr>
                    </a:p>
                  </a:txBody>
                  <a:tcPr marL="0" marR="0" marT="0" marB="0" anchor="ctr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9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+mj-lt"/>
                        <a:cs typeface="Times New Roman"/>
                      </a:endParaRPr>
                    </a:p>
                    <a:p>
                      <a:pPr marL="91440" marR="83820">
                        <a:lnSpc>
                          <a:spcPct val="100400"/>
                        </a:lnSpc>
                        <a:spcBef>
                          <a:spcPts val="1380"/>
                        </a:spcBef>
                      </a:pPr>
                      <a:r>
                        <a:rPr sz="1800" b="1" spc="-10" dirty="0">
                          <a:latin typeface="+mj-lt"/>
                          <a:cs typeface="Liberation Sans Narrow"/>
                        </a:rPr>
                        <a:t>Fase</a:t>
                      </a:r>
                      <a:r>
                        <a:rPr sz="1800" b="1" spc="3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800" b="1" spc="90" dirty="0">
                          <a:latin typeface="+mj-lt"/>
                          <a:cs typeface="Liberation Sans Narrow"/>
                        </a:rPr>
                        <a:t>4</a:t>
                      </a:r>
                      <a:r>
                        <a:rPr sz="1800" b="1" spc="6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800" b="1" dirty="0" err="1">
                          <a:latin typeface="+mj-lt"/>
                          <a:cs typeface="Liberation Sans Narrow"/>
                        </a:rPr>
                        <a:t>Recupero</a:t>
                      </a:r>
                      <a:r>
                        <a:rPr sz="1800" b="1" spc="4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800" b="1" spc="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800" b="1" spc="-10" dirty="0">
                          <a:latin typeface="+mj-lt"/>
                          <a:cs typeface="Liberation Sans Narrow"/>
                        </a:rPr>
                        <a:t>Fase</a:t>
                      </a:r>
                      <a:r>
                        <a:rPr sz="1800" b="1" spc="-7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800" b="1" spc="40" dirty="0">
                          <a:latin typeface="+mj-lt"/>
                          <a:cs typeface="Liberation Sans Narrow"/>
                        </a:rPr>
                        <a:t>5 </a:t>
                      </a:r>
                      <a:r>
                        <a:rPr sz="1800" b="1" dirty="0">
                          <a:latin typeface="+mj-lt"/>
                          <a:cs typeface="Liberation Sans Narrow"/>
                        </a:rPr>
                        <a:t>Depressione</a:t>
                      </a:r>
                      <a:r>
                        <a:rPr sz="1800" b="1" spc="27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800" b="1" spc="-20" dirty="0">
                          <a:latin typeface="+mj-lt"/>
                          <a:cs typeface="Liberation Sans Narrow"/>
                        </a:rPr>
                        <a:t>Post </a:t>
                      </a:r>
                      <a:r>
                        <a:rPr sz="1800" b="1" spc="-10" dirty="0">
                          <a:latin typeface="+mj-lt"/>
                          <a:cs typeface="Liberation Sans Narrow"/>
                        </a:rPr>
                        <a:t>Crisi</a:t>
                      </a:r>
                      <a:endParaRPr sz="1800" dirty="0">
                        <a:latin typeface="+mj-lt"/>
                        <a:cs typeface="Liberation Sans Narrow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313690" lvl="0" indent="-166688" defTabSz="914400" eaLnBrk="1" fontAlgn="auto" latinLnBrk="0" hangingPunct="1">
                        <a:lnSpc>
                          <a:spcPts val="192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Riduzione dello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stato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di</a:t>
                      </a:r>
                      <a:r>
                        <a:rPr lang="it-IT"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agitazione,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ma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alta</a:t>
                      </a:r>
                      <a:r>
                        <a:rPr lang="it-IT"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vulnerabilità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̀ a nuovo trigger</a:t>
                      </a:r>
                      <a:r>
                        <a:rPr lang="it-IT"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con recidive della condotta violenta</a:t>
                      </a:r>
                    </a:p>
                    <a:p>
                      <a:pPr marL="179388" marR="313690" lvl="0" indent="-166688" defTabSz="914400" eaLnBrk="1" fontAlgn="auto" latinLnBrk="0" hangingPunct="1">
                        <a:lnSpc>
                          <a:spcPts val="192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Rientro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dei</a:t>
                      </a:r>
                      <a:r>
                        <a:rPr lang="it-IT"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sintomi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emotivi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nella</a:t>
                      </a:r>
                      <a:r>
                        <a:rPr lang="it-IT"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condotta</a:t>
                      </a:r>
                      <a:r>
                        <a:rPr sz="1600" spc="5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5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abituale</a:t>
                      </a:r>
                      <a:endParaRPr lang="it-IT" sz="1600" spc="55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Liberation Sans Narrow"/>
                      </a:endParaRPr>
                    </a:p>
                    <a:p>
                      <a:pPr marL="179388" marR="313690" lvl="0" indent="-166688" defTabSz="914400" eaLnBrk="1" fontAlgn="auto" latinLnBrk="0" hangingPunct="1">
                        <a:lnSpc>
                          <a:spcPts val="192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sz="1600" spc="75" dirty="0" err="1">
                          <a:latin typeface="+mj-lt"/>
                          <a:cs typeface="Liberation Sans Narrow"/>
                        </a:rPr>
                        <a:t>Sentimenti</a:t>
                      </a:r>
                      <a:r>
                        <a:rPr sz="1600" spc="1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80" dirty="0">
                          <a:latin typeface="+mj-lt"/>
                          <a:cs typeface="Liberation Sans Narrow"/>
                        </a:rPr>
                        <a:t>di</a:t>
                      </a:r>
                      <a:r>
                        <a:rPr sz="1600" spc="2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35" dirty="0">
                          <a:latin typeface="+mj-lt"/>
                          <a:cs typeface="Liberation Sans Narrow"/>
                        </a:rPr>
                        <a:t>colpa</a:t>
                      </a:r>
                      <a:endParaRPr sz="1600" dirty="0">
                        <a:latin typeface="+mj-lt"/>
                        <a:cs typeface="Liberation Sans Narrow"/>
                      </a:endParaRPr>
                    </a:p>
                  </a:txBody>
                  <a:tcPr marL="0" marR="0" marT="336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 dirty="0">
                        <a:latin typeface="+mj-lt"/>
                        <a:cs typeface="Times New Roman"/>
                      </a:endParaRPr>
                    </a:p>
                    <a:p>
                      <a:pPr marL="268288" marR="114300" indent="-255588">
                        <a:lnSpc>
                          <a:spcPct val="100400"/>
                        </a:lnSpc>
                        <a:tabLst/>
                      </a:pPr>
                      <a:r>
                        <a:rPr sz="1600" dirty="0">
                          <a:latin typeface="+mj-lt"/>
                          <a:cs typeface="Liberation Sans Narrow"/>
                        </a:rPr>
                        <a:t>-</a:t>
                      </a:r>
                      <a:r>
                        <a:rPr sz="1600" spc="25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25" dirty="0">
                          <a:latin typeface="+mj-lt"/>
                          <a:cs typeface="Liberation Sans Narrow"/>
                        </a:rPr>
                        <a:t>   </a:t>
                      </a:r>
                      <a:r>
                        <a:rPr sz="1600" spc="8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Evitare</a:t>
                      </a:r>
                      <a:r>
                        <a:rPr sz="1600" spc="8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ulteriori stimoli alla persona quali rimproveri, discussion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j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 dirty="0">
                        <a:latin typeface="+mj-lt"/>
                        <a:cs typeface="Times New Roman"/>
                      </a:endParaRPr>
                    </a:p>
                    <a:p>
                      <a:pPr marL="230188" marR="273685" indent="-179388">
                        <a:lnSpc>
                          <a:spcPct val="100400"/>
                        </a:lnSpc>
                        <a:tabLst/>
                      </a:pPr>
                      <a:r>
                        <a:rPr sz="1600" dirty="0">
                          <a:latin typeface="+mj-lt"/>
                          <a:cs typeface="Liberation Sans Narrow"/>
                        </a:rPr>
                        <a:t>-</a:t>
                      </a:r>
                      <a:r>
                        <a:rPr sz="1600" spc="2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lang="it-IT" sz="1600" spc="20" dirty="0">
                          <a:latin typeface="+mj-lt"/>
                          <a:cs typeface="Liberation Sans Narrow"/>
                        </a:rPr>
                        <a:t> </a:t>
                      </a:r>
                      <a:r>
                        <a:rPr sz="1600" spc="7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Dare </a:t>
                      </a:r>
                      <a:r>
                        <a:rPr sz="1600" spc="7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sostegno</a:t>
                      </a:r>
                      <a:r>
                        <a:rPr sz="1600" spc="7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per</a:t>
                      </a:r>
                      <a:r>
                        <a:rPr lang="it-IT" sz="1600" spc="7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</a:t>
                      </a:r>
                      <a:r>
                        <a:rPr sz="1600" spc="75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l’elaborazione</a:t>
                      </a:r>
                      <a:r>
                        <a:rPr sz="1600" spc="7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Liberation Sans Narrow"/>
                        </a:rPr>
                        <a:t> dell’accaduto</a:t>
                      </a: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3">
            <a:extLst>
              <a:ext uri="{FF2B5EF4-FFF2-40B4-BE49-F238E27FC236}">
                <a16:creationId xmlns:a16="http://schemas.microsoft.com/office/drawing/2014/main" id="{8C6E694C-29D0-581F-6887-40C177AA23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it-IT" sz="3200" b="1" dirty="0">
                <a:solidFill>
                  <a:srgbClr val="FF0000"/>
                </a:solidFill>
                <a:latin typeface="+mn-lt"/>
              </a:rPr>
              <a:t>FASE CRITICA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16536" y="1221425"/>
            <a:ext cx="8134350" cy="5112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600" marR="93345" algn="just">
              <a:spcBef>
                <a:spcPts val="105"/>
              </a:spcBef>
            </a:pP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</a:t>
            </a:r>
            <a:r>
              <a:rPr sz="2000" spc="1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questa</a:t>
            </a:r>
            <a:r>
              <a:rPr sz="2000" spc="1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fase</a:t>
            </a:r>
            <a:r>
              <a:rPr sz="2000" spc="1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vi</a:t>
            </a:r>
            <a:r>
              <a:rPr sz="2000" spc="1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è</a:t>
            </a:r>
            <a:r>
              <a:rPr sz="2000" spc="1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una</a:t>
            </a:r>
            <a:r>
              <a:rPr sz="2000" spc="1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riduzione</a:t>
            </a:r>
            <a:r>
              <a:rPr sz="2000" spc="1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dello</a:t>
            </a:r>
            <a:r>
              <a:rPr sz="2000" spc="1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stato</a:t>
            </a:r>
            <a:r>
              <a:rPr sz="2000" spc="1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</a:t>
            </a:r>
            <a:r>
              <a:rPr sz="2000" spc="1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agitazione,</a:t>
            </a:r>
            <a:r>
              <a:rPr sz="2000" spc="1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ma</a:t>
            </a:r>
            <a:r>
              <a:rPr sz="2000" spc="1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alta </a:t>
            </a:r>
            <a:r>
              <a:rPr sz="2000" spc="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vulnerabilità</a:t>
            </a:r>
            <a:r>
              <a:rPr sz="3000" spc="82" baseline="1111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̀</a:t>
            </a:r>
            <a:r>
              <a:rPr sz="3000" spc="307" baseline="1111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</a:t>
            </a:r>
            <a:r>
              <a:rPr sz="2000" spc="2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nuovo</a:t>
            </a:r>
            <a:r>
              <a:rPr sz="2000" spc="2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trigger</a:t>
            </a:r>
            <a:r>
              <a:rPr sz="2000" spc="2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</a:t>
            </a:r>
            <a:r>
              <a:rPr sz="2000" spc="2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recidive</a:t>
            </a:r>
            <a:r>
              <a:rPr sz="2000" spc="2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della</a:t>
            </a:r>
            <a:r>
              <a:rPr sz="2000" spc="2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condotta</a:t>
            </a:r>
            <a:r>
              <a:rPr sz="2000" spc="2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violenta.</a:t>
            </a:r>
            <a:r>
              <a:rPr sz="2000" spc="2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Inoltre</a:t>
            </a:r>
            <a:r>
              <a:rPr sz="2000" spc="-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-5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si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ha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un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graduale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rientro</a:t>
            </a:r>
            <a:r>
              <a:rPr sz="20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dei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sintomi</a:t>
            </a:r>
            <a:r>
              <a:rPr sz="20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emotivi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ed</a:t>
            </a:r>
            <a:r>
              <a:rPr sz="20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un</a:t>
            </a:r>
            <a:r>
              <a:rPr sz="20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riappropriarsi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della 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condotta</a:t>
            </a:r>
            <a:r>
              <a:rPr sz="2000" spc="-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abituale.</a:t>
            </a:r>
            <a:endParaRPr sz="2000" dirty="0">
              <a:latin typeface="Liberation Sans Narrow"/>
              <a:cs typeface="Liberation Sans Narrow"/>
            </a:endParaRPr>
          </a:p>
          <a:p>
            <a:pPr>
              <a:lnSpc>
                <a:spcPct val="100000"/>
              </a:lnSpc>
            </a:pPr>
            <a:endParaRPr sz="2000" dirty="0">
              <a:latin typeface="Liberation Sans Narrow"/>
              <a:cs typeface="Liberation Sans Narrow"/>
            </a:endParaRPr>
          </a:p>
          <a:p>
            <a:pPr>
              <a:spcBef>
                <a:spcPts val="30"/>
              </a:spcBef>
            </a:pPr>
            <a:endParaRPr sz="2100" dirty="0">
              <a:latin typeface="Liberation Sans Narrow"/>
              <a:cs typeface="Liberation Sans Narrow"/>
            </a:endParaRPr>
          </a:p>
          <a:p>
            <a:pPr marL="101600" algn="just"/>
            <a:r>
              <a:rPr sz="2800" b="1" spc="-1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FASE</a:t>
            </a:r>
            <a:r>
              <a:rPr sz="2800" b="1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1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5</a:t>
            </a:r>
            <a:r>
              <a:rPr sz="2800" b="1" spc="-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DELLA</a:t>
            </a:r>
            <a:r>
              <a:rPr sz="2800" b="1" spc="-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DEPRESSIONE</a:t>
            </a:r>
            <a:r>
              <a:rPr sz="2800" b="1" spc="-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POST </a:t>
            </a:r>
            <a:r>
              <a:rPr sz="2800" b="1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CRITICA</a:t>
            </a:r>
            <a:endParaRPr sz="2800" dirty="0">
              <a:latin typeface="Liberation Sans Narrow"/>
              <a:cs typeface="Liberation Sans Narrow"/>
            </a:endParaRPr>
          </a:p>
          <a:p>
            <a:pPr marL="101600" marR="391795">
              <a:spcBef>
                <a:spcPts val="60"/>
              </a:spcBef>
            </a:pPr>
            <a:r>
              <a:rPr sz="2000" spc="-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È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una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fase</a:t>
            </a:r>
            <a:r>
              <a:rPr sz="2000" spc="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molto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delicata</a:t>
            </a:r>
            <a:r>
              <a:rPr sz="20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nella</a:t>
            </a:r>
            <a:r>
              <a:rPr sz="2000" spc="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quale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l’aggressore</a:t>
            </a:r>
            <a:r>
              <a:rPr sz="20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percepisce</a:t>
            </a:r>
            <a:r>
              <a:rPr sz="20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sentimenti</a:t>
            </a:r>
            <a:r>
              <a:rPr sz="2000" spc="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colpa,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vergogna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rimorso</a:t>
            </a:r>
            <a:r>
              <a:rPr sz="20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che,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se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sollecitati</a:t>
            </a:r>
            <a:r>
              <a:rPr sz="20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da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interventi</a:t>
            </a:r>
            <a:r>
              <a:rPr sz="20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intempestivi, </a:t>
            </a:r>
            <a:r>
              <a:rPr sz="2000" spc="1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potrebbero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6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scatenare</a:t>
            </a:r>
            <a:r>
              <a:rPr sz="2000" spc="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una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riacutizzazione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della</a:t>
            </a:r>
            <a:r>
              <a:rPr sz="20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crisi.</a:t>
            </a:r>
            <a:endParaRPr sz="2000" dirty="0">
              <a:latin typeface="Liberation Sans Narrow"/>
              <a:cs typeface="Liberation Sans Narrow"/>
            </a:endParaRPr>
          </a:p>
          <a:p>
            <a:pPr>
              <a:lnSpc>
                <a:spcPct val="100000"/>
              </a:lnSpc>
            </a:pPr>
            <a:endParaRPr sz="2000" dirty="0">
              <a:latin typeface="Liberation Sans Narrow"/>
              <a:cs typeface="Liberation Sans Narrow"/>
            </a:endParaRPr>
          </a:p>
          <a:p>
            <a:pPr>
              <a:spcBef>
                <a:spcPts val="40"/>
              </a:spcBef>
            </a:pPr>
            <a:endParaRPr sz="2150" dirty="0">
              <a:latin typeface="Liberation Sans Narrow"/>
              <a:cs typeface="Liberation Sans Narrow"/>
            </a:endParaRPr>
          </a:p>
          <a:p>
            <a:pPr marL="101600" marR="480059"/>
            <a:r>
              <a:rPr sz="2000" b="1" i="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ATTEGGIAMENTO</a:t>
            </a:r>
            <a:r>
              <a:rPr sz="2000" b="1" i="1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b="1" i="1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OPPORTUNO</a:t>
            </a:r>
            <a:r>
              <a:rPr sz="2000" b="1" i="1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vanno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evitati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troppi</a:t>
            </a:r>
            <a:r>
              <a:rPr sz="2000" spc="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stimoli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al</a:t>
            </a:r>
            <a:r>
              <a:rPr sz="2000" spc="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paziente,</a:t>
            </a:r>
            <a:r>
              <a:rPr sz="2000" spc="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 </a:t>
            </a:r>
            <a:r>
              <a:rPr sz="2000" spc="1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soprattutto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richieste</a:t>
            </a:r>
            <a:r>
              <a:rPr sz="2000" spc="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discutere</a:t>
            </a:r>
            <a:r>
              <a:rPr sz="2000" spc="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l'accaduto</a:t>
            </a:r>
            <a:r>
              <a:rPr sz="2000" spc="-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rimproveri.</a:t>
            </a:r>
            <a:endParaRPr sz="2000" dirty="0">
              <a:latin typeface="Liberation Sans Narrow"/>
              <a:cs typeface="Liberation Sans Narrow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D9A7E4C-E7E4-70CD-BE6B-F52E061A7F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1" y="398151"/>
            <a:ext cx="8991599" cy="468205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it-IT" sz="3200" b="1" dirty="0">
                <a:solidFill>
                  <a:srgbClr val="FF0000"/>
                </a:solidFill>
                <a:latin typeface="+mn-lt"/>
              </a:rPr>
              <a:t>FASE DEL RECUPERO POST CRISI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7B3443-6A36-1840-35C9-3497EF2A26E6}"/>
              </a:ext>
            </a:extLst>
          </p:cNvPr>
          <p:cNvSpPr txBox="1"/>
          <p:nvPr/>
        </p:nvSpPr>
        <p:spPr>
          <a:xfrm>
            <a:off x="6643689" y="1808263"/>
            <a:ext cx="52680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Visone di un breve video didattico con ulteriore approfondimento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sulle tecniche di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descalation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CAD7A1-400C-B3B3-1351-DEFE1F97001B}"/>
              </a:ext>
            </a:extLst>
          </p:cNvPr>
          <p:cNvSpPr txBox="1"/>
          <p:nvPr/>
        </p:nvSpPr>
        <p:spPr>
          <a:xfrm>
            <a:off x="2468117" y="476934"/>
            <a:ext cx="5924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VIDEO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15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1" y="191524"/>
            <a:ext cx="1050526" cy="60857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81" y="1808263"/>
            <a:ext cx="6076932" cy="34166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A13323-D6BC-AC3E-AA5B-05EA57B79EA4}"/>
              </a:ext>
            </a:extLst>
          </p:cNvPr>
          <p:cNvSpPr txBox="1"/>
          <p:nvPr/>
        </p:nvSpPr>
        <p:spPr>
          <a:xfrm>
            <a:off x="444881" y="5509032"/>
            <a:ext cx="1089168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DISCUSSIONE SULLE FASI IN PARTICOLARE SULLE AZIONI/ATTENZIONI/TEMPI RICHIESTI PER FAR RIENTRARE UNA FASE DI ESCALATION</a:t>
            </a:r>
          </a:p>
        </p:txBody>
      </p:sp>
    </p:spTree>
    <p:extLst>
      <p:ext uri="{BB962C8B-B14F-4D97-AF65-F5344CB8AC3E}">
        <p14:creationId xmlns:p14="http://schemas.microsoft.com/office/powerpoint/2010/main" val="38986658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8525BB-11BC-FB60-092A-52F1858B2A68}"/>
              </a:ext>
            </a:extLst>
          </p:cNvPr>
          <p:cNvSpPr txBox="1"/>
          <p:nvPr/>
        </p:nvSpPr>
        <p:spPr>
          <a:xfrm>
            <a:off x="2103156" y="371802"/>
            <a:ext cx="9022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FORMAZIONE AULSS 9 SCALIGERA </a:t>
            </a:r>
            <a:endParaRPr lang="it-IT" sz="2800" dirty="0"/>
          </a:p>
        </p:txBody>
      </p:sp>
      <p:pic>
        <p:nvPicPr>
          <p:cNvPr id="16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0" y="191524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DB92563-D514-A35E-BB45-031B76C19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" t="34461" r="36144" b="61133"/>
          <a:stretch/>
        </p:blipFill>
        <p:spPr>
          <a:xfrm>
            <a:off x="1700865" y="2049451"/>
            <a:ext cx="9424338" cy="71304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47D937-0B52-FAC5-47F9-634F1EB120A0}"/>
              </a:ext>
            </a:extLst>
          </p:cNvPr>
          <p:cNvSpPr txBox="1"/>
          <p:nvPr/>
        </p:nvSpPr>
        <p:spPr>
          <a:xfrm>
            <a:off x="4820464" y="1263274"/>
            <a:ext cx="255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MAPPATURA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DCCFC5-07D4-04F8-1E13-6CAB626D25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066" t="32554" r="41732" b="35825"/>
          <a:stretch/>
        </p:blipFill>
        <p:spPr>
          <a:xfrm>
            <a:off x="1188781" y="2963433"/>
            <a:ext cx="4831808" cy="16485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5C53D7-FFA2-0E09-BFD9-FFB2F64D595E}"/>
              </a:ext>
            </a:extLst>
          </p:cNvPr>
          <p:cNvSpPr txBox="1"/>
          <p:nvPr/>
        </p:nvSpPr>
        <p:spPr>
          <a:xfrm>
            <a:off x="273430" y="3244334"/>
            <a:ext cx="1327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ESEMPI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248C65D-3025-BE7A-AC04-564C724338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95" t="45918" r="34096" b="34609"/>
          <a:stretch/>
        </p:blipFill>
        <p:spPr>
          <a:xfrm>
            <a:off x="6020589" y="2905596"/>
            <a:ext cx="5573154" cy="172025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0CAD4A7-EAEF-48DB-8313-1769AC8C7107}"/>
              </a:ext>
            </a:extLst>
          </p:cNvPr>
          <p:cNvSpPr txBox="1"/>
          <p:nvPr/>
        </p:nvSpPr>
        <p:spPr>
          <a:xfrm>
            <a:off x="632299" y="4858185"/>
            <a:ext cx="112354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COMPILAZIONE SINGOLA E DISCUSSONE: </a:t>
            </a:r>
          </a:p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come le caratteristiche dell’ambiente e dell’organizzazione del lavoro possano facilitare il comportamento aggressivo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 a domicilio non si adattano ad attività esterne operatori dipartimento prevenzione, scolastici…</a:t>
            </a:r>
          </a:p>
        </p:txBody>
      </p:sp>
    </p:spTree>
    <p:extLst>
      <p:ext uri="{BB962C8B-B14F-4D97-AF65-F5344CB8AC3E}">
        <p14:creationId xmlns:p14="http://schemas.microsoft.com/office/powerpoint/2010/main" val="1625298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3150" y="577531"/>
            <a:ext cx="7991450" cy="517449"/>
          </a:xfrm>
          <a:prstGeom prst="rect">
            <a:avLst/>
          </a:prstGeom>
        </p:spPr>
        <p:txBody>
          <a:bodyPr spcFirstLastPara="1" vert="horz" wrap="square" lIns="0" tIns="12065" rIns="0" bIns="0" rtlCol="0" anchor="ctr" anchorCtr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LE RICADUTE SUGLI OPERATORI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3151" y="1445717"/>
            <a:ext cx="763460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Alfine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proteggere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propri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operatori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per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la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tutela</a:t>
            </a:r>
            <a:r>
              <a:rPr sz="2000" spc="-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clima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nel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luogo</a:t>
            </a:r>
            <a:r>
              <a:rPr sz="2000" spc="-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lavoro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è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importante</a:t>
            </a:r>
            <a:r>
              <a:rPr sz="2000" spc="-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che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l’organizzazione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preveda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ogni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forma</a:t>
            </a:r>
            <a:r>
              <a:rPr sz="20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supporto</a:t>
            </a:r>
            <a:r>
              <a:rPr sz="2000" spc="-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4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nei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confronti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della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vittima</a:t>
            </a:r>
            <a:r>
              <a:rPr sz="2000" spc="-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 </a:t>
            </a:r>
            <a:r>
              <a:rPr sz="20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aggressione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inquanto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le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condizioni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psicologiche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possono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evolvere</a:t>
            </a:r>
            <a:r>
              <a:rPr sz="20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in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vere</a:t>
            </a:r>
            <a:r>
              <a:rPr sz="20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proprie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condizioni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3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di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u="sng" spc="140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burn-</a:t>
            </a:r>
            <a:r>
              <a:rPr sz="2000" u="sng" spc="190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out</a:t>
            </a:r>
            <a:r>
              <a:rPr sz="20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o</a:t>
            </a:r>
            <a:r>
              <a:rPr sz="20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u="sng" spc="120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sindromi</a:t>
            </a:r>
            <a:r>
              <a:rPr sz="20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u="sng" spc="120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post</a:t>
            </a:r>
            <a:r>
              <a:rPr sz="2000" u="sng" spc="5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 </a:t>
            </a:r>
            <a:r>
              <a:rPr sz="2000" u="sng" spc="140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traumatiche</a:t>
            </a:r>
            <a:r>
              <a:rPr sz="2000" u="sng" spc="-25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 </a:t>
            </a:r>
            <a:r>
              <a:rPr sz="2000" u="sng" spc="105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da</a:t>
            </a:r>
            <a:r>
              <a:rPr sz="2000" u="sng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 </a:t>
            </a:r>
            <a:r>
              <a:rPr sz="2000" u="sng" spc="40" dirty="0">
                <a:solidFill>
                  <a:srgbClr val="1F487C"/>
                </a:solidFill>
                <a:uFill>
                  <a:solidFill>
                    <a:srgbClr val="1F487C"/>
                  </a:solidFill>
                </a:uFill>
                <a:latin typeface="Liberation Sans Narrow"/>
                <a:cs typeface="Liberation Sans Narrow"/>
              </a:rPr>
              <a:t>stress</a:t>
            </a:r>
            <a:r>
              <a:rPr sz="2000" spc="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.</a:t>
            </a:r>
            <a:endParaRPr sz="2000" dirty="0">
              <a:latin typeface="Liberation Sans Narrow"/>
              <a:cs typeface="Liberation Sans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3150" y="4006673"/>
            <a:ext cx="763460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Ciò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può</a:t>
            </a:r>
            <a:r>
              <a:rPr sz="20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5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essere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esercitato</a:t>
            </a:r>
            <a:r>
              <a:rPr sz="200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attraverso</a:t>
            </a:r>
            <a:r>
              <a:rPr sz="20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azioni</a:t>
            </a:r>
            <a:r>
              <a:rPr sz="2000" spc="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0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quali:</a:t>
            </a:r>
            <a:endParaRPr sz="2000" dirty="0">
              <a:latin typeface="Liberation Sans Narrow"/>
              <a:cs typeface="Liberation Sans Narrow"/>
            </a:endParaRPr>
          </a:p>
          <a:p>
            <a:pPr marL="299085" indent="-287020">
              <a:spcBef>
                <a:spcPts val="5"/>
              </a:spcBef>
              <a:buFont typeface="Arial"/>
              <a:buChar char="⮚"/>
              <a:tabLst>
                <a:tab pos="299720" algn="l"/>
              </a:tabLst>
            </a:pPr>
            <a:r>
              <a:rPr sz="2000" spc="-10" dirty="0">
                <a:solidFill>
                  <a:srgbClr val="006FC0"/>
                </a:solidFill>
                <a:latin typeface="Liberation Sans Narrow"/>
                <a:cs typeface="Liberation Sans Narrow"/>
              </a:rPr>
              <a:t>DEFUSING</a:t>
            </a:r>
            <a:endParaRPr sz="2000" dirty="0">
              <a:latin typeface="Liberation Sans Narrow"/>
              <a:cs typeface="Liberation Sans Narrow"/>
            </a:endParaRPr>
          </a:p>
          <a:p>
            <a:pPr marL="299085" indent="-287020">
              <a:buFont typeface="Arial"/>
              <a:buChar char="⮚"/>
              <a:tabLst>
                <a:tab pos="299720" algn="l"/>
              </a:tabLst>
            </a:pPr>
            <a:r>
              <a:rPr sz="2000" spc="-10" dirty="0">
                <a:solidFill>
                  <a:srgbClr val="006FC0"/>
                </a:solidFill>
                <a:latin typeface="Liberation Sans Narrow"/>
                <a:cs typeface="Liberation Sans Narrow"/>
              </a:rPr>
              <a:t>DEBRIEFING</a:t>
            </a:r>
            <a:endParaRPr sz="2000" dirty="0">
              <a:latin typeface="Liberation Sans Narrow"/>
              <a:cs typeface="Liberation Sans Narrow"/>
            </a:endParaRPr>
          </a:p>
          <a:p>
            <a:pPr marL="299085" indent="-287020">
              <a:buFont typeface="Arial"/>
              <a:buChar char="⮚"/>
              <a:tabLst>
                <a:tab pos="299720" algn="l"/>
              </a:tabLst>
            </a:pPr>
            <a:r>
              <a:rPr sz="2000" spc="-50" dirty="0">
                <a:solidFill>
                  <a:srgbClr val="006FC0"/>
                </a:solidFill>
                <a:latin typeface="Liberation Sans Narrow"/>
                <a:cs typeface="Liberation Sans Narrow"/>
              </a:rPr>
              <a:t>SUPPORTO</a:t>
            </a:r>
            <a:r>
              <a:rPr sz="2000" spc="-25" dirty="0">
                <a:solidFill>
                  <a:srgbClr val="006FC0"/>
                </a:solidFill>
                <a:latin typeface="Liberation Sans Narrow"/>
                <a:cs typeface="Liberation Sans Narrow"/>
              </a:rPr>
              <a:t> </a:t>
            </a:r>
            <a:r>
              <a:rPr sz="2000" spc="-70" dirty="0">
                <a:solidFill>
                  <a:srgbClr val="006FC0"/>
                </a:solidFill>
                <a:latin typeface="Liberation Sans Narrow"/>
                <a:cs typeface="Liberation Sans Narrow"/>
              </a:rPr>
              <a:t>SPECIALISTICO</a:t>
            </a:r>
            <a:r>
              <a:rPr sz="2000" spc="-50" dirty="0">
                <a:solidFill>
                  <a:srgbClr val="006FC0"/>
                </a:solidFill>
                <a:latin typeface="Liberation Sans Narrow"/>
                <a:cs typeface="Liberation Sans Narrow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Liberation Sans Narrow"/>
                <a:cs typeface="Liberation Sans Narrow"/>
              </a:rPr>
              <a:t>INDIVIDUALE</a:t>
            </a:r>
            <a:r>
              <a:rPr lang="it-IT" sz="2000" spc="-10" dirty="0">
                <a:solidFill>
                  <a:srgbClr val="006FC0"/>
                </a:solidFill>
                <a:latin typeface="Liberation Sans Narrow"/>
                <a:cs typeface="Liberation Sans Narrow"/>
              </a:rPr>
              <a:t>        DTPS – Servizio </a:t>
            </a:r>
            <a:r>
              <a:rPr sz="2000" spc="135" dirty="0">
                <a:solidFill>
                  <a:srgbClr val="006FC0"/>
                </a:solidFill>
                <a:latin typeface="Liberation Sans Narrow"/>
                <a:cs typeface="Liberation Sans Narrow"/>
              </a:rPr>
              <a:t>di</a:t>
            </a:r>
            <a:r>
              <a:rPr sz="2000" spc="15" dirty="0">
                <a:solidFill>
                  <a:srgbClr val="006FC0"/>
                </a:solidFill>
                <a:latin typeface="Liberation Sans Narrow"/>
                <a:cs typeface="Liberation Sans Narrow"/>
              </a:rPr>
              <a:t> </a:t>
            </a:r>
            <a:r>
              <a:rPr sz="2000" spc="50" dirty="0" err="1">
                <a:solidFill>
                  <a:srgbClr val="006FC0"/>
                </a:solidFill>
                <a:latin typeface="Liberation Sans Narrow"/>
                <a:cs typeface="Liberation Sans Narrow"/>
              </a:rPr>
              <a:t>Psicologia</a:t>
            </a:r>
            <a:r>
              <a:rPr sz="2000" spc="5" dirty="0">
                <a:solidFill>
                  <a:srgbClr val="006FC0"/>
                </a:solidFill>
                <a:latin typeface="Liberation Sans Narrow"/>
                <a:cs typeface="Liberation Sans Narrow"/>
              </a:rPr>
              <a:t> </a:t>
            </a:r>
            <a:r>
              <a:rPr sz="2000" spc="75" dirty="0" err="1">
                <a:solidFill>
                  <a:srgbClr val="006FC0"/>
                </a:solidFill>
                <a:latin typeface="Liberation Sans Narrow"/>
                <a:cs typeface="Liberation Sans Narrow"/>
              </a:rPr>
              <a:t>Ospedaliera</a:t>
            </a:r>
            <a:endParaRPr lang="it-IT" sz="2000" spc="75" dirty="0">
              <a:solidFill>
                <a:srgbClr val="006FC0"/>
              </a:solidFill>
              <a:latin typeface="Liberation Sans Narrow"/>
              <a:cs typeface="Liberation Sans Narrow"/>
            </a:endParaRPr>
          </a:p>
          <a:p>
            <a:pPr marL="12065">
              <a:tabLst>
                <a:tab pos="299720" algn="l"/>
              </a:tabLst>
            </a:pPr>
            <a:endParaRPr lang="it-IT" sz="2000" spc="75" dirty="0">
              <a:solidFill>
                <a:srgbClr val="006FC0"/>
              </a:solidFill>
              <a:latin typeface="Liberation Sans Narrow"/>
              <a:cs typeface="Liberation Sans Narro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91400" y="4948927"/>
            <a:ext cx="381000" cy="282751"/>
            <a:chOff x="5972555" y="5140452"/>
            <a:chExt cx="513715" cy="382905"/>
          </a:xfrm>
        </p:grpSpPr>
        <p:sp>
          <p:nvSpPr>
            <p:cNvPr id="8" name="object 8"/>
            <p:cNvSpPr/>
            <p:nvPr/>
          </p:nvSpPr>
          <p:spPr>
            <a:xfrm>
              <a:off x="5985509" y="5153406"/>
              <a:ext cx="487680" cy="356870"/>
            </a:xfrm>
            <a:custGeom>
              <a:avLst/>
              <a:gdLst/>
              <a:ahLst/>
              <a:cxnLst/>
              <a:rect l="l" t="t" r="r" b="b"/>
              <a:pathLst>
                <a:path w="487679" h="356870">
                  <a:moveTo>
                    <a:pt x="309372" y="0"/>
                  </a:moveTo>
                  <a:lnTo>
                    <a:pt x="309372" y="89154"/>
                  </a:lnTo>
                  <a:lnTo>
                    <a:pt x="0" y="89154"/>
                  </a:lnTo>
                  <a:lnTo>
                    <a:pt x="0" y="267462"/>
                  </a:lnTo>
                  <a:lnTo>
                    <a:pt x="309372" y="267462"/>
                  </a:lnTo>
                  <a:lnTo>
                    <a:pt x="309372" y="356616"/>
                  </a:lnTo>
                  <a:lnTo>
                    <a:pt x="487679" y="178308"/>
                  </a:lnTo>
                  <a:lnTo>
                    <a:pt x="30937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9" name="object 9"/>
            <p:cNvSpPr/>
            <p:nvPr/>
          </p:nvSpPr>
          <p:spPr>
            <a:xfrm>
              <a:off x="5985509" y="5153406"/>
              <a:ext cx="487680" cy="356870"/>
            </a:xfrm>
            <a:custGeom>
              <a:avLst/>
              <a:gdLst/>
              <a:ahLst/>
              <a:cxnLst/>
              <a:rect l="l" t="t" r="r" b="b"/>
              <a:pathLst>
                <a:path w="487679" h="356870">
                  <a:moveTo>
                    <a:pt x="0" y="89154"/>
                  </a:moveTo>
                  <a:lnTo>
                    <a:pt x="309372" y="89154"/>
                  </a:lnTo>
                  <a:lnTo>
                    <a:pt x="309372" y="0"/>
                  </a:lnTo>
                  <a:lnTo>
                    <a:pt x="487679" y="178308"/>
                  </a:lnTo>
                  <a:lnTo>
                    <a:pt x="309372" y="356616"/>
                  </a:lnTo>
                  <a:lnTo>
                    <a:pt x="309372" y="267462"/>
                  </a:lnTo>
                  <a:lnTo>
                    <a:pt x="0" y="267462"/>
                  </a:lnTo>
                  <a:lnTo>
                    <a:pt x="0" y="89154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5835" y="3916384"/>
            <a:ext cx="3274365" cy="884216"/>
          </a:xfrm>
          <a:prstGeom prst="rect">
            <a:avLst/>
          </a:prstGeom>
          <a:solidFill>
            <a:srgbClr val="30859C"/>
          </a:solidFill>
        </p:spPr>
        <p:txBody>
          <a:bodyPr vert="horz" wrap="square" lIns="0" tIns="22225" rIns="0" bIns="0" rtlCol="0">
            <a:spAutoFit/>
          </a:bodyPr>
          <a:lstStyle/>
          <a:p>
            <a:pPr marL="139700" marR="308610" algn="ctr">
              <a:spcBef>
                <a:spcPts val="175"/>
              </a:spcBef>
            </a:pPr>
            <a:r>
              <a:rPr sz="2800" b="1" spc="-10" dirty="0">
                <a:solidFill>
                  <a:schemeClr val="bg1">
                    <a:lumMod val="95000"/>
                  </a:schemeClr>
                </a:solidFill>
                <a:latin typeface="Liberation Sans Narrow"/>
                <a:cs typeface="Liberation Sans Narrow"/>
              </a:rPr>
              <a:t>IMPATTO </a:t>
            </a:r>
            <a:r>
              <a:rPr sz="2800" b="1" spc="-45" dirty="0">
                <a:solidFill>
                  <a:schemeClr val="bg1">
                    <a:lumMod val="95000"/>
                  </a:schemeClr>
                </a:solidFill>
                <a:latin typeface="Liberation Sans Narrow"/>
                <a:cs typeface="Liberation Sans Narrow"/>
              </a:rPr>
              <a:t>PSICOLOGICO</a:t>
            </a:r>
            <a:endParaRPr sz="2800" dirty="0">
              <a:solidFill>
                <a:schemeClr val="bg1">
                  <a:lumMod val="95000"/>
                </a:schemeClr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29148" y="4041140"/>
            <a:ext cx="253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spc="65" dirty="0">
                <a:latin typeface="Liberation Sans Narrow"/>
                <a:cs typeface="Liberation Sans Narrow"/>
              </a:rPr>
              <a:t>=</a:t>
            </a:r>
            <a:endParaRPr sz="3600">
              <a:latin typeface="Liberation Sans Narrow"/>
              <a:cs typeface="Liberation Sans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62601" y="4158996"/>
            <a:ext cx="346075" cy="439420"/>
            <a:chOff x="4038600" y="4158996"/>
            <a:chExt cx="346075" cy="439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4158996"/>
              <a:ext cx="345948" cy="4389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97273" y="4197858"/>
              <a:ext cx="226060" cy="324485"/>
            </a:xfrm>
            <a:custGeom>
              <a:avLst/>
              <a:gdLst/>
              <a:ahLst/>
              <a:cxnLst/>
              <a:rect l="l" t="t" r="r" b="b"/>
              <a:pathLst>
                <a:path w="226060" h="324485">
                  <a:moveTo>
                    <a:pt x="0" y="323977"/>
                  </a:moveTo>
                  <a:lnTo>
                    <a:pt x="22567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21552" y="4117388"/>
            <a:ext cx="2746248" cy="454612"/>
          </a:xfrm>
          <a:prstGeom prst="rect">
            <a:avLst/>
          </a:prstGeom>
          <a:solidFill>
            <a:srgbClr val="30859C"/>
          </a:solidFill>
        </p:spPr>
        <p:txBody>
          <a:bodyPr vert="horz" wrap="square" lIns="0" tIns="23495" rIns="0" bIns="0" rtlCol="0">
            <a:spAutoFit/>
          </a:bodyPr>
          <a:lstStyle/>
          <a:p>
            <a:pPr marL="474980">
              <a:spcBef>
                <a:spcPts val="185"/>
              </a:spcBef>
            </a:pPr>
            <a:r>
              <a:rPr sz="2800" b="1" spc="-10" dirty="0">
                <a:solidFill>
                  <a:schemeClr val="bg1">
                    <a:lumMod val="95000"/>
                  </a:schemeClr>
                </a:solidFill>
                <a:latin typeface="Liberation Sans Narrow"/>
                <a:cs typeface="Liberation Sans Narrow"/>
              </a:rPr>
              <a:t>GRAVITA’</a:t>
            </a:r>
            <a:endParaRPr sz="2800" dirty="0">
              <a:solidFill>
                <a:schemeClr val="bg1">
                  <a:lumMod val="95000"/>
                </a:schemeClr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35836" y="551180"/>
            <a:ext cx="7828915" cy="27344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algn="ctr">
              <a:spcBef>
                <a:spcPts val="95"/>
              </a:spcBef>
            </a:pPr>
            <a:r>
              <a:rPr sz="3200" b="1" dirty="0">
                <a:solidFill>
                  <a:srgbClr val="FF0000"/>
                </a:solidFill>
                <a:ea typeface="+mj-ea"/>
                <a:cs typeface="+mj-cs"/>
              </a:rPr>
              <a:t>LE RICADUTE SUGLI OPERATORI</a:t>
            </a:r>
          </a:p>
          <a:p>
            <a:pPr>
              <a:lnSpc>
                <a:spcPct val="100000"/>
              </a:lnSpc>
            </a:pPr>
            <a:endParaRPr sz="2800" dirty="0">
              <a:latin typeface="Liberation Sans Narrow"/>
              <a:cs typeface="Liberation Sans Narrow"/>
            </a:endParaRPr>
          </a:p>
          <a:p>
            <a:pPr>
              <a:spcBef>
                <a:spcPts val="10"/>
              </a:spcBef>
            </a:pPr>
            <a:endParaRPr sz="3050" dirty="0">
              <a:latin typeface="Liberation Sans Narrow"/>
              <a:cs typeface="Liberation Sans Narrow"/>
            </a:endParaRPr>
          </a:p>
          <a:p>
            <a:pPr marL="12700" marR="5080" algn="just">
              <a:lnSpc>
                <a:spcPct val="90100"/>
              </a:lnSpc>
              <a:tabLst>
                <a:tab pos="5998845" algn="l"/>
              </a:tabLst>
            </a:pPr>
            <a:r>
              <a:rPr sz="24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Altro</a:t>
            </a:r>
            <a:r>
              <a:rPr sz="2400" spc="-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elemento</a:t>
            </a:r>
            <a:r>
              <a:rPr sz="2400" spc="-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6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importante</a:t>
            </a:r>
            <a:r>
              <a:rPr sz="24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0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da</a:t>
            </a:r>
            <a:r>
              <a:rPr sz="24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conoscere</a:t>
            </a:r>
            <a:r>
              <a:rPr sz="24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e</a:t>
            </a:r>
            <a:r>
              <a:rPr sz="24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ri-</a:t>
            </a:r>
            <a:r>
              <a:rPr sz="2400" spc="8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conoscere</a:t>
            </a:r>
            <a:r>
              <a:rPr sz="24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è</a:t>
            </a:r>
            <a:r>
              <a:rPr sz="24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7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che </a:t>
            </a:r>
            <a:r>
              <a:rPr sz="24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l’</a:t>
            </a:r>
            <a:r>
              <a:rPr sz="2400" b="1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impatto</a:t>
            </a:r>
            <a:r>
              <a:rPr sz="2400" b="1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dell’evento</a:t>
            </a:r>
            <a:r>
              <a:rPr sz="2400" spc="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4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traumatico</a:t>
            </a:r>
            <a:r>
              <a:rPr sz="2400" spc="-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65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sugli</a:t>
            </a:r>
            <a:r>
              <a:rPr sz="24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30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operatori</a:t>
            </a:r>
            <a:r>
              <a:rPr lang="it-IT" sz="24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20" dirty="0" err="1">
                <a:solidFill>
                  <a:srgbClr val="1F487C"/>
                </a:solidFill>
                <a:latin typeface="Liberation Sans Narrow"/>
                <a:cs typeface="Liberation Sans Narrow"/>
              </a:rPr>
              <a:t>coinvolti</a:t>
            </a:r>
            <a:r>
              <a:rPr sz="24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5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non</a:t>
            </a:r>
            <a:r>
              <a:rPr sz="2400" spc="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è </a:t>
            </a:r>
            <a:r>
              <a:rPr sz="2400" spc="9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necessariamente</a:t>
            </a:r>
            <a:r>
              <a:rPr sz="24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2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correlato</a:t>
            </a:r>
            <a:r>
              <a:rPr sz="2400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8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alla</a:t>
            </a:r>
            <a:r>
              <a:rPr sz="2400" spc="2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b="1" spc="4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gravità</a:t>
            </a:r>
            <a:r>
              <a:rPr sz="2400" b="1" spc="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13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dello</a:t>
            </a:r>
            <a:r>
              <a:rPr sz="2400" spc="15" dirty="0">
                <a:solidFill>
                  <a:srgbClr val="1F487C"/>
                </a:solidFill>
                <a:latin typeface="Liberation Sans Narrow"/>
                <a:cs typeface="Liberation Sans Narrow"/>
              </a:rPr>
              <a:t> </a:t>
            </a:r>
            <a:r>
              <a:rPr sz="2400" spc="-10" dirty="0">
                <a:solidFill>
                  <a:srgbClr val="1F487C"/>
                </a:solidFill>
                <a:latin typeface="Liberation Sans Narrow"/>
                <a:cs typeface="Liberation Sans Narrow"/>
              </a:rPr>
              <a:t>stesso.</a:t>
            </a:r>
            <a:endParaRPr sz="2400" dirty="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824D3A-3BAF-5295-FE2E-3DBE4FCF276B}"/>
              </a:ext>
            </a:extLst>
          </p:cNvPr>
          <p:cNvSpPr txBox="1"/>
          <p:nvPr/>
        </p:nvSpPr>
        <p:spPr>
          <a:xfrm>
            <a:off x="1420239" y="495090"/>
            <a:ext cx="1081715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IL TEATRO DELLE AGGRESSIONI E ATTI DI VIOLENZA NELLE AZIENDE SANITARIE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35A517CC-EFF9-CB4F-18E4-B1904715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6" y="61482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C0D235-07C3-04F1-99AE-9321F5599448}"/>
              </a:ext>
            </a:extLst>
          </p:cNvPr>
          <p:cNvSpPr txBox="1"/>
          <p:nvPr/>
        </p:nvSpPr>
        <p:spPr>
          <a:xfrm>
            <a:off x="778212" y="1345697"/>
            <a:ext cx="111089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OBIETTIVO:</a:t>
            </a:r>
          </a:p>
          <a:p>
            <a:r>
              <a:rPr lang="it-IT" sz="2400" dirty="0">
                <a:solidFill>
                  <a:srgbClr val="002060"/>
                </a:solidFill>
              </a:rPr>
              <a:t>promuovere lo sviluppo di maggiore consapevolezza delle proprie capacità comunicative, di gestione delle relazioni e prevenzione dei conflitti attraverso la sperimentazione diretta .</a:t>
            </a:r>
          </a:p>
          <a:p>
            <a:endParaRPr lang="it-IT" sz="240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L’utilizzo del teatro è la modalità più diretta per facilitare il riconoscimento dei ruoli e delle emozioni che entrano in gioco nelle relazioni interpersonali e di gruppo, e sviluppare la capacità empatica.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5026B4-7F8E-F46E-812E-E10D7472D6D4}"/>
              </a:ext>
            </a:extLst>
          </p:cNvPr>
          <p:cNvSpPr txBox="1"/>
          <p:nvPr/>
        </p:nvSpPr>
        <p:spPr>
          <a:xfrm>
            <a:off x="1420239" y="5019871"/>
            <a:ext cx="9708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Il percorso si articola in </a:t>
            </a:r>
            <a:r>
              <a:rPr lang="it-IT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N° 8 incontri di 2 ore – 18 crediti </a:t>
            </a:r>
            <a:r>
              <a:rPr lang="it-IT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ecm</a:t>
            </a:r>
            <a:r>
              <a:rPr lang="it-IT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primi quattro propedeutici, due di stesura del testo e due di prove generali  </a:t>
            </a:r>
            <a:endParaRPr lang="it-IT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884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14633-4641-7A3C-E22A-9E2344D9C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D86290-0BCC-F8E0-5FB4-DDBA72B50EBF}"/>
              </a:ext>
            </a:extLst>
          </p:cNvPr>
          <p:cNvSpPr txBox="1"/>
          <p:nvPr/>
        </p:nvSpPr>
        <p:spPr>
          <a:xfrm>
            <a:off x="1420239" y="495090"/>
            <a:ext cx="1081715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IL TEATRO DELLE AGGRESSIONI E ATTI DI VIOLENZA NELLE AZIENDE SANITARIE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DDA0F4A2-CC8E-C838-8E6E-5225FAE7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6" y="61482"/>
            <a:ext cx="1496991" cy="86721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58A61E8-0AD7-646C-2189-EA75D73BA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06713"/>
              </p:ext>
            </p:extLst>
          </p:nvPr>
        </p:nvGraphicFramePr>
        <p:xfrm>
          <a:off x="1926076" y="1158877"/>
          <a:ext cx="8929992" cy="5388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071">
                  <a:extLst>
                    <a:ext uri="{9D8B030D-6E8A-4147-A177-3AD203B41FA5}">
                      <a16:colId xmlns:a16="http://schemas.microsoft.com/office/drawing/2014/main" val="4093341572"/>
                    </a:ext>
                  </a:extLst>
                </a:gridCol>
                <a:gridCol w="3050933">
                  <a:extLst>
                    <a:ext uri="{9D8B030D-6E8A-4147-A177-3AD203B41FA5}">
                      <a16:colId xmlns:a16="http://schemas.microsoft.com/office/drawing/2014/main" val="4137902891"/>
                    </a:ext>
                  </a:extLst>
                </a:gridCol>
                <a:gridCol w="4126988">
                  <a:extLst>
                    <a:ext uri="{9D8B030D-6E8A-4147-A177-3AD203B41FA5}">
                      <a16:colId xmlns:a16="http://schemas.microsoft.com/office/drawing/2014/main" val="1335419826"/>
                    </a:ext>
                  </a:extLst>
                </a:gridCol>
              </a:tblGrid>
              <a:tr h="215270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effectLst/>
                        </a:rPr>
                        <a:t>DATA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effectLst/>
                        </a:rPr>
                        <a:t>OBIETTIVO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  <a:effectLst/>
                        </a:rPr>
                        <a:t>CONTENUTI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331764"/>
                  </a:ext>
                </a:extLst>
              </a:tr>
              <a:tr h="962435"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20/03/2024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2 ore   15 - 17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Acquisizione di tecniche di base di drammatizzazione, rilevanti nelle dinamiche relazionali e di gruppo</a:t>
                      </a:r>
                      <a:endParaRPr lang="it-IT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Livelli della comunicazione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I cerchi d’attenzione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0799429"/>
                  </a:ext>
                </a:extLst>
              </a:tr>
              <a:tr h="516647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27/03/2024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2 ore   15 - 17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Esercitazioni singole e di gruppo 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5290224"/>
                  </a:ext>
                </a:extLst>
              </a:tr>
              <a:tr h="475387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03/04/2024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2 ore   15 - 17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Le leve della comunicazione e analisi del testo 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267350"/>
                  </a:ext>
                </a:extLst>
              </a:tr>
              <a:tr h="344431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10/04/2024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2 ore   15 - 17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Esercitazioni singole e di gruppo 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4649774"/>
                  </a:ext>
                </a:extLst>
              </a:tr>
              <a:tr h="361473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17/04/2024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</a:rPr>
                        <a:t>2 ore   15 - 17</a:t>
                      </a:r>
                      <a:endParaRPr lang="it-IT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Capacità di raccontare gli scenari aziendali di rischio e procedere alla stesura di un copione teatrale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Gli stili della comunicazione scritta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8822777"/>
                  </a:ext>
                </a:extLst>
              </a:tr>
              <a:tr h="516647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09/05/2024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2 ore   15 – 17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Stesura del testo 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6594118"/>
                  </a:ext>
                </a:extLst>
              </a:tr>
              <a:tr h="688864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14/05/2024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2 ore   15 - 17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Messa in scena dei copioni e condivisione delle emozioni sollecitate dall’interpretazione individuale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Role playing</a:t>
                      </a:r>
                      <a:endParaRPr lang="it-IT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679031"/>
                  </a:ext>
                </a:extLst>
              </a:tr>
              <a:tr h="791117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22/ 05/2024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2 ore   15 - 17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it-IT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/>
                      <a:endParaRPr lang="it-IT" sz="1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sz="1400" b="1" dirty="0">
                          <a:solidFill>
                            <a:srgbClr val="002060"/>
                          </a:solidFill>
                          <a:effectLst/>
                        </a:rPr>
                        <a:t>RAPPRESENTAZIONE SCENICA DEL COPIONE</a:t>
                      </a:r>
                      <a:endParaRPr lang="it-IT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827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0394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/>
          </p:cNvSpPr>
          <p:nvPr/>
        </p:nvSpPr>
        <p:spPr bwMode="auto">
          <a:xfrm>
            <a:off x="1666876" y="228601"/>
            <a:ext cx="9001125" cy="608013"/>
          </a:xfrm>
          <a:prstGeom prst="rect">
            <a:avLst/>
          </a:prstGeom>
          <a:solidFill>
            <a:srgbClr val="C01010"/>
          </a:solidFill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it-IT" altLang="it-IT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endParaRPr lang="it-IT" altLang="it-IT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r>
              <a:rPr lang="it-IT" altLang="it-IT" sz="2400" b="1" dirty="0">
                <a:solidFill>
                  <a:schemeClr val="bg1"/>
                </a:solidFill>
                <a:latin typeface="Calibri" pitchFamily="34" charset="0"/>
              </a:rPr>
              <a:t>I RISCHI PSICOSOCIALI NEGLI GLI ACCORDI CON I PARTNERS EUROPEI </a:t>
            </a:r>
          </a:p>
          <a:p>
            <a:pPr eaLnBrk="1" hangingPunct="1"/>
            <a:endParaRPr lang="it-IT" altLang="it-IT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/>
            <a:r>
              <a:rPr lang="it-IT" altLang="it-IT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3EEE62E-443B-4869-A0AF-E9D166087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313" y="1720851"/>
            <a:ext cx="3816350" cy="85407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ACCORDO QUADRO EUROPEO SULLE MOLESTIE E LA VIOLENZA NEL LUOGO </a:t>
            </a:r>
            <a:r>
              <a:rPr lang="it-IT" sz="16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DI</a:t>
            </a: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LAVORO (8/11/2007) 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 rot="2033584">
            <a:off x="4511676" y="1000125"/>
            <a:ext cx="576263" cy="647700"/>
          </a:xfrm>
          <a:prstGeom prst="downArrow">
            <a:avLst>
              <a:gd name="adj1" fmla="val 50000"/>
              <a:gd name="adj2" fmla="val 28099"/>
            </a:avLst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altLang="it-IT">
              <a:latin typeface="Calibri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 rot="-1846780">
            <a:off x="6784976" y="1041400"/>
            <a:ext cx="487363" cy="609600"/>
          </a:xfrm>
          <a:prstGeom prst="downArrow">
            <a:avLst>
              <a:gd name="adj1" fmla="val 50000"/>
              <a:gd name="adj2" fmla="val 31270"/>
            </a:avLst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t-IT" altLang="it-IT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666875" y="1720851"/>
            <a:ext cx="3887788" cy="85407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ACCORDO QUADRO EUROPEO SULLO STRESS LAVORO </a:t>
            </a:r>
          </a:p>
          <a:p>
            <a:pPr algn="ctr" eaLnBrk="1" hangingPunct="1"/>
            <a:r>
              <a:rPr lang="it-IT" altLang="it-IT" sz="1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(8/10/2004) 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882775" y="6145213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b="1" i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“dall’organizzazione del lavoro</a:t>
            </a:r>
          </a:p>
          <a:p>
            <a:pPr algn="ctr" eaLnBrk="1" hangingPunct="1"/>
            <a:r>
              <a:rPr lang="it-IT" altLang="it-IT" b="1" i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alla persona”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3683000" y="3952876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8218488" y="3952876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491289" y="6145213"/>
            <a:ext cx="3671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b="1" i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“dalla persona all’organizzazione del lavoro”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882775" y="4443413"/>
            <a:ext cx="3455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16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Valutazione collettiva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491289" y="4443413"/>
            <a:ext cx="3671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16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Valutazione individuale 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1882775" y="5248275"/>
            <a:ext cx="3455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16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Intervento collettivo e individuale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6491289" y="5254625"/>
            <a:ext cx="3455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16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Intervento individuale e collettivo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3179764" y="2728913"/>
            <a:ext cx="5868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16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RIGUARDANO OGNI AZIENDA ED OGNI TIPOLOGIA DI LAVORATORE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1595439" y="3089275"/>
            <a:ext cx="8893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16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PREVEDONO LA SENSIBILIZZAZIONE E RESPONSABILIZZAZIONE DELLA DIREZIONE AZIENDALE</a:t>
            </a: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1595439" y="3465513"/>
            <a:ext cx="8893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altLang="it-IT" sz="1600" b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ORIENTANO ALLA AUTOGESTIONE DELLA VALUTAZIONE E DELLE SOLUZIONI </a:t>
            </a: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3684588" y="49006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8220075" y="4900613"/>
            <a:ext cx="0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CD5B2-03F0-5220-7B01-DB03FCD75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C9E323F8-2C8E-52B6-1C62-44B7A7B9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8196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1248EE-14C1-1C82-3F75-76D0C68CF08A}"/>
              </a:ext>
            </a:extLst>
          </p:cNvPr>
          <p:cNvSpPr txBox="1"/>
          <p:nvPr/>
        </p:nvSpPr>
        <p:spPr>
          <a:xfrm>
            <a:off x="5240230" y="156144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Principali risultati dell’indagine OSH </a:t>
            </a:r>
            <a:r>
              <a:rPr lang="it-IT" sz="2400" dirty="0" err="1">
                <a:solidFill>
                  <a:srgbClr val="C00000"/>
                </a:solidFill>
              </a:rPr>
              <a:t>Pulse</a:t>
            </a:r>
            <a:r>
              <a:rPr lang="it-IT" sz="2400" dirty="0">
                <a:solidFill>
                  <a:srgbClr val="C00000"/>
                </a:solidFill>
              </a:rPr>
              <a:t> 2022 sui rischi psicosociali e la salute mentale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D84A5D-B207-39A6-EE36-CE203C753941}"/>
              </a:ext>
            </a:extLst>
          </p:cNvPr>
          <p:cNvSpPr txBox="1"/>
          <p:nvPr/>
        </p:nvSpPr>
        <p:spPr>
          <a:xfrm>
            <a:off x="5240230" y="931045"/>
            <a:ext cx="683179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% degli intervistati che riferiscono di essere </a:t>
            </a:r>
            <a:r>
              <a:rPr lang="it-IT" b="1" u="sng" dirty="0">
                <a:solidFill>
                  <a:srgbClr val="002060"/>
                </a:solidFill>
                <a:latin typeface="+mj-lt"/>
                <a:ea typeface="Verdana" charset="0"/>
              </a:rPr>
              <a:t>esposti a fattori di rischio psicosociali: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46% forte pressione temporale o sovraccarico di lavoro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26% scarsa comunicazione o cooperazione all'interno della propria organizzazione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18% mancanza di autonomia o mancanza di influenza sul ritmo di lavoro o sui processi lavorativi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16% violenza o abusi verbali da parte di clienti, pazienti, alunni, ecc.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  7% molestie o mobbing sul lavoro 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% degli intervistati che lamentano </a:t>
            </a:r>
            <a:r>
              <a:rPr lang="it-IT" b="1" u="sng" dirty="0">
                <a:solidFill>
                  <a:srgbClr val="002060"/>
                </a:solidFill>
                <a:latin typeface="+mj-lt"/>
                <a:ea typeface="Verdana" charset="0"/>
              </a:rPr>
              <a:t>problemi di salute causati </a:t>
            </a: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o aggravati dal lavoro: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37% stanchezza generale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  <a:latin typeface="+mj-lt"/>
                <a:ea typeface="Verdana" charset="0"/>
              </a:rPr>
              <a:t>27% stress, ansia o depressione</a:t>
            </a:r>
          </a:p>
          <a:p>
            <a:endParaRPr lang="it-IT" b="1" dirty="0">
              <a:solidFill>
                <a:srgbClr val="002060"/>
              </a:solidFill>
              <a:latin typeface="+mj-lt"/>
              <a:ea typeface="Verdana" charset="0"/>
            </a:endParaRPr>
          </a:p>
          <a:p>
            <a:r>
              <a:rPr lang="it-IT" b="1" dirty="0">
                <a:solidFill>
                  <a:srgbClr val="C00000"/>
                </a:solidFill>
                <a:latin typeface="+mj-lt"/>
                <a:ea typeface="Verdana" charset="0"/>
              </a:rPr>
              <a:t>44% ha riferito che lo stress legato al lavoro è aumentato durante la pandemia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4F6723-36C6-3C0F-730B-F1F7D91B37AE}"/>
              </a:ext>
            </a:extLst>
          </p:cNvPr>
          <p:cNvSpPr txBox="1"/>
          <p:nvPr/>
        </p:nvSpPr>
        <p:spPr>
          <a:xfrm>
            <a:off x="1118682" y="4416357"/>
            <a:ext cx="1741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+mj-lt"/>
                <a:ea typeface="Verdana" charset="0"/>
              </a:rPr>
              <a:t>febbraio 2024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338800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63284A-678F-05C3-67F8-0AA883D0DAC1}"/>
              </a:ext>
            </a:extLst>
          </p:cNvPr>
          <p:cNvSpPr txBox="1"/>
          <p:nvPr/>
        </p:nvSpPr>
        <p:spPr>
          <a:xfrm>
            <a:off x="1001949" y="625324"/>
            <a:ext cx="10690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+mj-lt"/>
              </a:rPr>
              <a:t>Rischi psicosociali – le tecniche e la gestione dei comportamenti aggressivi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D75E02-2027-7789-AC92-CD3521DB12E0}"/>
              </a:ext>
            </a:extLst>
          </p:cNvPr>
          <p:cNvSpPr txBox="1"/>
          <p:nvPr/>
        </p:nvSpPr>
        <p:spPr>
          <a:xfrm>
            <a:off x="1001948" y="1493355"/>
            <a:ext cx="10408597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spc="145" dirty="0">
                <a:solidFill>
                  <a:srgbClr val="1F487C"/>
                </a:solidFill>
                <a:latin typeface="Liberation Sans Narrow"/>
              </a:rPr>
              <a:t>LA POLITICA DI TOLLERANZA ZERO NON PUO’ CONSIDERARE SOLO LE VIOLENZE DALL’ESTERNO. NON E’ CREDIBILE   </a:t>
            </a:r>
          </a:p>
          <a:p>
            <a:endParaRPr lang="it-IT" b="1" spc="145" dirty="0">
              <a:solidFill>
                <a:srgbClr val="1F487C"/>
              </a:solidFill>
              <a:latin typeface="Liberation Sans Narrow"/>
            </a:endParaRPr>
          </a:p>
          <a:p>
            <a:r>
              <a:rPr lang="it-IT" spc="145" dirty="0">
                <a:solidFill>
                  <a:srgbClr val="1F487C"/>
                </a:solidFill>
                <a:latin typeface="Liberation Sans Narrow"/>
              </a:rPr>
              <a:t>- formare il personale al riconoscimento dei segnali di aggressività  </a:t>
            </a:r>
          </a:p>
          <a:p>
            <a:r>
              <a:rPr lang="it-IT" spc="145" dirty="0">
                <a:solidFill>
                  <a:srgbClr val="1F487C"/>
                </a:solidFill>
                <a:latin typeface="Liberation Sans Narrow"/>
              </a:rPr>
              <a:t>- indicare la progressività a partire dall’aggressione verbale </a:t>
            </a:r>
          </a:p>
          <a:p>
            <a:r>
              <a:rPr lang="it-IT" spc="145" dirty="0">
                <a:solidFill>
                  <a:srgbClr val="1F487C"/>
                </a:solidFill>
                <a:latin typeface="Liberation Sans Narrow"/>
              </a:rPr>
              <a:t>- chiedere di segnalare l’esterno e di tollerare l’interno</a:t>
            </a:r>
          </a:p>
          <a:p>
            <a:endParaRPr lang="it-IT" spc="145" dirty="0">
              <a:solidFill>
                <a:srgbClr val="1F487C"/>
              </a:solidFill>
              <a:latin typeface="Liberation Sans Narrow"/>
            </a:endParaRPr>
          </a:p>
          <a:p>
            <a:endParaRPr lang="it-IT" spc="145" dirty="0">
              <a:solidFill>
                <a:srgbClr val="1F487C"/>
              </a:solidFill>
              <a:latin typeface="Liberation Sans Narrow"/>
            </a:endParaRPr>
          </a:p>
          <a:p>
            <a:r>
              <a:rPr lang="it-IT" b="1" spc="145" dirty="0">
                <a:solidFill>
                  <a:srgbClr val="1F487C"/>
                </a:solidFill>
                <a:latin typeface="Liberation Sans Narrow"/>
              </a:rPr>
              <a:t>PREVENIRE LE AGGRESSIONI NON PUO’ ESSERE DISGUNTO DALLA GESTIONE DELLO STRESS LAVORO CORRELATO</a:t>
            </a:r>
          </a:p>
          <a:p>
            <a:endParaRPr lang="it-IT" spc="145" dirty="0">
              <a:solidFill>
                <a:srgbClr val="1F487C"/>
              </a:solidFill>
              <a:latin typeface="Liberation Sans Narrow"/>
            </a:endParaRPr>
          </a:p>
          <a:p>
            <a:r>
              <a:rPr lang="it-IT" spc="145" dirty="0">
                <a:solidFill>
                  <a:srgbClr val="1F487C"/>
                </a:solidFill>
                <a:latin typeface="Liberation Sans Narrow"/>
              </a:rPr>
              <a:t>- aree di sovrapposizione nei fattori di rischio </a:t>
            </a:r>
          </a:p>
          <a:p>
            <a:r>
              <a:rPr lang="it-IT" spc="145" dirty="0">
                <a:solidFill>
                  <a:srgbClr val="1F487C"/>
                </a:solidFill>
                <a:latin typeface="Liberation Sans Narrow"/>
              </a:rPr>
              <a:t>- il personale in condizione di stress protratto/burnout ha le risorse necessarie a riconoscere i segnali e gestire escalation di aggressività</a:t>
            </a:r>
          </a:p>
          <a:p>
            <a:r>
              <a:rPr lang="it-IT" spc="145" dirty="0">
                <a:solidFill>
                  <a:srgbClr val="1F487C"/>
                </a:solidFill>
                <a:latin typeface="Liberation Sans Narrow"/>
              </a:rPr>
              <a:t>- supporto al singolo ed al gruppo</a:t>
            </a:r>
          </a:p>
          <a:p>
            <a:r>
              <a:rPr lang="it-IT" spc="145" dirty="0">
                <a:solidFill>
                  <a:srgbClr val="1F487C"/>
                </a:solidFill>
                <a:latin typeface="Liberation Sans Narrow"/>
              </a:rPr>
              <a:t>- percorsi di reinserimento lavorativo   </a:t>
            </a:r>
          </a:p>
          <a:p>
            <a:endParaRPr lang="it-IT" sz="900" spc="145" dirty="0">
              <a:solidFill>
                <a:srgbClr val="1F487C"/>
              </a:solidFill>
              <a:latin typeface="Liberation Sans Narrow"/>
            </a:endParaRPr>
          </a:p>
          <a:p>
            <a:endParaRPr lang="it-IT" sz="900" spc="145" dirty="0">
              <a:solidFill>
                <a:srgbClr val="1F487C"/>
              </a:solidFill>
              <a:latin typeface="Liberation Sans Narrow"/>
            </a:endParaRPr>
          </a:p>
          <a:p>
            <a:r>
              <a:rPr lang="it-IT" sz="900" spc="145" dirty="0">
                <a:solidFill>
                  <a:srgbClr val="1F487C"/>
                </a:solidFill>
                <a:latin typeface="Liberation Sans Narrow"/>
              </a:rPr>
              <a:t>https://www.siplo.it/wp-content/uploads/2022/02/B_Prime-indicazioni-per-la-prevenzione-delle-molestie-e-violenze-in-occasione-di-lavoro-.pdf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20877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8DCDE7-DDD9-371F-CB43-0F0D989CD484}"/>
              </a:ext>
            </a:extLst>
          </p:cNvPr>
          <p:cNvSpPr txBox="1"/>
          <p:nvPr/>
        </p:nvSpPr>
        <p:spPr>
          <a:xfrm>
            <a:off x="1078421" y="2138949"/>
            <a:ext cx="67945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https://www.ciip-consulta.it/attachments/article/1494/SLC-Primo%20documento%20di%20consenso-CIIP.pdf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BD755B-78D3-F3D9-5780-E258FF025855}"/>
              </a:ext>
            </a:extLst>
          </p:cNvPr>
          <p:cNvSpPr txBox="1"/>
          <p:nvPr/>
        </p:nvSpPr>
        <p:spPr>
          <a:xfrm>
            <a:off x="1078421" y="1492618"/>
            <a:ext cx="1106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CIIP 2023 PRIMO DOCUMENTO DI CONSENSO Dallo stress lavoro correlato alla prevenzione dei rischi psicosociali                 A cura del Gruppo di Lavoro CIIP “Stress lavoro-correlato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D59040-33DE-2A92-C875-22FC993C161E}"/>
              </a:ext>
            </a:extLst>
          </p:cNvPr>
          <p:cNvSpPr txBox="1"/>
          <p:nvPr/>
        </p:nvSpPr>
        <p:spPr>
          <a:xfrm>
            <a:off x="1039510" y="3895811"/>
            <a:ext cx="77116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https://www.ciip-consulta.it/images/eventlist/Eventi2022/220311-roma/Ballottin-Seminario_aggressioni.pdf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F94FDC-42C9-D499-480F-9687C81BD5F0}"/>
              </a:ext>
            </a:extLst>
          </p:cNvPr>
          <p:cNvSpPr txBox="1"/>
          <p:nvPr/>
        </p:nvSpPr>
        <p:spPr>
          <a:xfrm>
            <a:off x="1020054" y="3311035"/>
            <a:ext cx="96706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CIIP 2022 La prevenzione delle violenze contro gli operatori sanitari e socio-sanitari: prime proposte operative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787405-19B8-B340-70C8-50CC0613D128}"/>
              </a:ext>
            </a:extLst>
          </p:cNvPr>
          <p:cNvSpPr txBox="1"/>
          <p:nvPr/>
        </p:nvSpPr>
        <p:spPr>
          <a:xfrm>
            <a:off x="1001949" y="4758994"/>
            <a:ext cx="75462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https://www.psy.it/wp-content/uploads/2022/03/ordine-degli-psicologi-LIBRO-IDONEITA%CC%80.pdf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BDC855-DBE7-5D25-E06E-13AF82E74B59}"/>
              </a:ext>
            </a:extLst>
          </p:cNvPr>
          <p:cNvSpPr txBox="1"/>
          <p:nvPr/>
        </p:nvSpPr>
        <p:spPr>
          <a:xfrm>
            <a:off x="1001948" y="4363861"/>
            <a:ext cx="10573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CNOP 2022 L'IDONEITÀ PSICOLOGICA A SPECIFICI COMPITI E CONDIZIONI RIFERIMENTI NORMATIVI E DI PRASSI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D3765C3-FD2D-B072-76B7-6676FE27D506}"/>
              </a:ext>
            </a:extLst>
          </p:cNvPr>
          <p:cNvSpPr txBox="1"/>
          <p:nvPr/>
        </p:nvSpPr>
        <p:spPr>
          <a:xfrm>
            <a:off x="1451853" y="709968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  <a:latin typeface="+mj-lt"/>
              </a:rPr>
              <a:t>Documenti citati 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8C3EABC-6FE1-9597-4A0D-352B419EEE42}"/>
              </a:ext>
            </a:extLst>
          </p:cNvPr>
          <p:cNvSpPr txBox="1"/>
          <p:nvPr/>
        </p:nvSpPr>
        <p:spPr>
          <a:xfrm>
            <a:off x="1001948" y="5832401"/>
            <a:ext cx="111900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https://www.siplo.it/wp-content/uploads/2022/02/B_Prime-indicazioni-per-la-prevenzione-delle-molestie-e-violenze-in-occasione-di-lavoro-.pdf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35F0B8-3349-96DE-8A8F-1215A3B51D83}"/>
              </a:ext>
            </a:extLst>
          </p:cNvPr>
          <p:cNvSpPr txBox="1"/>
          <p:nvPr/>
        </p:nvSpPr>
        <p:spPr>
          <a:xfrm>
            <a:off x="1001949" y="5316875"/>
            <a:ext cx="10201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SIPLO 2021 PRIME INDICAZIONI PER LA PREVENZIONE DELLE MOLESTIE E VIOLENZE IN OCCASIONE DI LAVORO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6B96AAC-7B34-B3A6-565B-F432EDA35960}"/>
              </a:ext>
            </a:extLst>
          </p:cNvPr>
          <p:cNvSpPr txBox="1"/>
          <p:nvPr/>
        </p:nvSpPr>
        <p:spPr>
          <a:xfrm>
            <a:off x="1020054" y="2347292"/>
            <a:ext cx="857736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it-IT" sz="1800" dirty="0">
              <a:solidFill>
                <a:schemeClr val="accent1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dirty="0"/>
              <a:t>2021 L’IMPATTO PSICOLOGICO DEL COVID-19 SUL PERSONALE SANITARIO</a:t>
            </a:r>
            <a:endParaRPr lang="it-IT" b="1" i="0" dirty="0">
              <a:effectLst/>
              <a:latin typeface="Noto Sans" panose="020B0502040504020204" pitchFamily="34" charset="0"/>
            </a:endParaRPr>
          </a:p>
          <a:p>
            <a:r>
              <a:rPr lang="it-IT" sz="1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https://quadernidipsicologiaclinica.com/index.php/quaderni/article/view/852</a:t>
            </a:r>
            <a:r>
              <a:rPr lang="it-IT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799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28" name="Group 76">
            <a:extLst>
              <a:ext uri="{FF2B5EF4-FFF2-40B4-BE49-F238E27FC236}">
                <a16:creationId xmlns:a16="http://schemas.microsoft.com/office/drawing/2014/main" id="{2888DEEA-1852-BCD3-4019-80BF04393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625397"/>
              </p:ext>
            </p:extLst>
          </p:nvPr>
        </p:nvGraphicFramePr>
        <p:xfrm>
          <a:off x="2155773" y="3276819"/>
          <a:ext cx="2203449" cy="883920"/>
        </p:xfrm>
        <a:graphic>
          <a:graphicData uri="http://schemas.openxmlformats.org/drawingml/2006/table">
            <a:tbl>
              <a:tblPr/>
              <a:tblGrid>
                <a:gridCol w="2203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63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CONTENUTO DEL LAVORO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620" name="Group 68">
            <a:extLst>
              <a:ext uri="{FF2B5EF4-FFF2-40B4-BE49-F238E27FC236}">
                <a16:creationId xmlns:a16="http://schemas.microsoft.com/office/drawing/2014/main" id="{FE989EC6-9743-F676-509C-C1B8A9EBA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838253"/>
              </p:ext>
            </p:extLst>
          </p:nvPr>
        </p:nvGraphicFramePr>
        <p:xfrm>
          <a:off x="351917" y="2322099"/>
          <a:ext cx="2281952" cy="853420"/>
        </p:xfrm>
        <a:graphic>
          <a:graphicData uri="http://schemas.openxmlformats.org/drawingml/2006/table">
            <a:tbl>
              <a:tblPr/>
              <a:tblGrid>
                <a:gridCol w="2281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65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CONTESTO DEL LAVORO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4723" name="Rectangle 72">
            <a:extLst>
              <a:ext uri="{FF2B5EF4-FFF2-40B4-BE49-F238E27FC236}">
                <a16:creationId xmlns:a16="http://schemas.microsoft.com/office/drawing/2014/main" id="{833250F0-0BF1-F84F-3BF9-9187ACFF1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16" y="1365731"/>
            <a:ext cx="3450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Fattori SLC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126B7C-2C62-81C5-33C4-758C13AA0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12198"/>
          <a:stretch/>
        </p:blipFill>
        <p:spPr>
          <a:xfrm>
            <a:off x="461434" y="275889"/>
            <a:ext cx="731262" cy="442232"/>
          </a:xfrm>
          <a:prstGeom prst="rect">
            <a:avLst/>
          </a:prstGeom>
        </p:spPr>
      </p:pic>
      <p:sp>
        <p:nvSpPr>
          <p:cNvPr id="6" name="Rectangle 72">
            <a:extLst>
              <a:ext uri="{FF2B5EF4-FFF2-40B4-BE49-F238E27FC236}">
                <a16:creationId xmlns:a16="http://schemas.microsoft.com/office/drawing/2014/main" id="{786F8042-D37D-0F68-6FC3-9925FCE69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430" y="1248574"/>
            <a:ext cx="3450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Fattori Psicosociali 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E5911607-5515-43FB-8B6B-279C115EE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83257"/>
              </p:ext>
            </p:extLst>
          </p:nvPr>
        </p:nvGraphicFramePr>
        <p:xfrm>
          <a:off x="6238461" y="2306735"/>
          <a:ext cx="578788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5994">
                  <a:extLst>
                    <a:ext uri="{9D8B030D-6E8A-4147-A177-3AD203B41FA5}">
                      <a16:colId xmlns:a16="http://schemas.microsoft.com/office/drawing/2014/main" val="2136430338"/>
                    </a:ext>
                  </a:extLst>
                </a:gridCol>
                <a:gridCol w="1665892">
                  <a:extLst>
                    <a:ext uri="{9D8B030D-6E8A-4147-A177-3AD203B41FA5}">
                      <a16:colId xmlns:a16="http://schemas.microsoft.com/office/drawing/2014/main" val="484011594"/>
                    </a:ext>
                  </a:extLst>
                </a:gridCol>
                <a:gridCol w="2286002">
                  <a:extLst>
                    <a:ext uri="{9D8B030D-6E8A-4147-A177-3AD203B41FA5}">
                      <a16:colId xmlns:a16="http://schemas.microsoft.com/office/drawing/2014/main" val="548727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ASPETTI ORGANIZZAZIONE DEL LAVORO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FATTORI SOCIALI SUL LAVORO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AMBIENTE DI LAVORO, ATTREZZATURE E ATTIVITÀ PERICOLOSE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181793"/>
                  </a:ext>
                </a:extLst>
              </a:tr>
            </a:tbl>
          </a:graphicData>
        </a:graphic>
      </p:graphicFrame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9048E869-A905-11C2-8EB8-A052ABA9F5AA}"/>
              </a:ext>
            </a:extLst>
          </p:cNvPr>
          <p:cNvSpPr/>
          <p:nvPr/>
        </p:nvSpPr>
        <p:spPr>
          <a:xfrm>
            <a:off x="5039138" y="1394269"/>
            <a:ext cx="1828801" cy="447473"/>
          </a:xfrm>
          <a:prstGeom prst="rightArrow">
            <a:avLst/>
          </a:prstGeom>
          <a:solidFill>
            <a:srgbClr val="C000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9" name="Group 68">
            <a:extLst>
              <a:ext uri="{FF2B5EF4-FFF2-40B4-BE49-F238E27FC236}">
                <a16:creationId xmlns:a16="http://schemas.microsoft.com/office/drawing/2014/main" id="{C1D37895-B3FF-9012-9FD0-638827CDC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844549"/>
              </p:ext>
            </p:extLst>
          </p:nvPr>
        </p:nvGraphicFramePr>
        <p:xfrm>
          <a:off x="928394" y="5139243"/>
          <a:ext cx="2203449" cy="548620"/>
        </p:xfrm>
        <a:graphic>
          <a:graphicData uri="http://schemas.openxmlformats.org/drawingml/2006/table">
            <a:tbl>
              <a:tblPr/>
              <a:tblGrid>
                <a:gridCol w="2203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6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Eventi  sentinella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C98F2C-C174-D72A-EBA6-2F8E8315364A}"/>
              </a:ext>
            </a:extLst>
          </p:cNvPr>
          <p:cNvSpPr txBox="1"/>
          <p:nvPr/>
        </p:nvSpPr>
        <p:spPr>
          <a:xfrm>
            <a:off x="2380313" y="497005"/>
            <a:ext cx="7896822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</a:rPr>
              <a:t>DALLO STRESS LAVORO CORRELATO AI RISCHI PSICOSOCIALI </a:t>
            </a:r>
          </a:p>
        </p:txBody>
      </p:sp>
      <p:graphicFrame>
        <p:nvGraphicFramePr>
          <p:cNvPr id="12" name="Group 68">
            <a:extLst>
              <a:ext uri="{FF2B5EF4-FFF2-40B4-BE49-F238E27FC236}">
                <a16:creationId xmlns:a16="http://schemas.microsoft.com/office/drawing/2014/main" id="{E7225D22-16A2-E2E7-9508-427D88C0E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72875"/>
              </p:ext>
            </p:extLst>
          </p:nvPr>
        </p:nvGraphicFramePr>
        <p:xfrm>
          <a:off x="7869202" y="5142558"/>
          <a:ext cx="2203449" cy="548620"/>
        </p:xfrm>
        <a:graphic>
          <a:graphicData uri="http://schemas.openxmlformats.org/drawingml/2006/table">
            <a:tbl>
              <a:tblPr/>
              <a:tblGrid>
                <a:gridCol w="2203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6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Eventi  sentinella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5">
            <a:extLst>
              <a:ext uri="{FF2B5EF4-FFF2-40B4-BE49-F238E27FC236}">
                <a16:creationId xmlns:a16="http://schemas.microsoft.com/office/drawing/2014/main" id="{B0165C13-B70C-3E50-8093-3B55AC8FB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23427"/>
              </p:ext>
            </p:extLst>
          </p:nvPr>
        </p:nvGraphicFramePr>
        <p:xfrm>
          <a:off x="2673833" y="1663652"/>
          <a:ext cx="8390112" cy="40248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1454">
                  <a:extLst>
                    <a:ext uri="{9D8B030D-6E8A-4147-A177-3AD203B41FA5}">
                      <a16:colId xmlns:a16="http://schemas.microsoft.com/office/drawing/2014/main" val="1147258914"/>
                    </a:ext>
                  </a:extLst>
                </a:gridCol>
                <a:gridCol w="2864329">
                  <a:extLst>
                    <a:ext uri="{9D8B030D-6E8A-4147-A177-3AD203B41FA5}">
                      <a16:colId xmlns:a16="http://schemas.microsoft.com/office/drawing/2014/main" val="940624048"/>
                    </a:ext>
                  </a:extLst>
                </a:gridCol>
                <a:gridCol w="2864329">
                  <a:extLst>
                    <a:ext uri="{9D8B030D-6E8A-4147-A177-3AD203B41FA5}">
                      <a16:colId xmlns:a16="http://schemas.microsoft.com/office/drawing/2014/main" val="433441043"/>
                    </a:ext>
                  </a:extLst>
                </a:gridCol>
              </a:tblGrid>
              <a:tr h="440458">
                <a:tc>
                  <a:txBody>
                    <a:bodyPr/>
                    <a:lstStyle/>
                    <a:p>
                      <a:pPr algn="ctr"/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ASPETTI ORGANIZZAZIONE DEL LAVORO</a:t>
                      </a:r>
                      <a:endParaRPr lang="it-IT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FATTORI SOCIALI SUL LAVORO</a:t>
                      </a:r>
                      <a:endParaRPr lang="it-I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AMBIENTE DI LAVORO, ATTREZZATURE E ATTIVITÀ PERICOLOSE</a:t>
                      </a:r>
                      <a:endParaRPr lang="it-I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20768"/>
                  </a:ext>
                </a:extLst>
              </a:tr>
              <a:tr h="1367738">
                <a:tc>
                  <a:txBody>
                    <a:bodyPr/>
                    <a:lstStyle/>
                    <a:p>
                      <a:pPr lvl="0"/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ruoli e aspettative, controllo del lavoro o autonomia, richieste di lavoro, carico di lavoro e ritmo di lavoro, orario di lavoro e orari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relazioni interpersonali, comando, cultura organizzativa/di gruppo di lavoro (riconoscimento e ricompensa, sviluppo di carriera, supporto)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disponibilità, idoneità, affidabilità, manutenzione o riparazione delle apparecchiature inadeguate, mancanza di spazio, scarsa illuminazione e rumore eccessivo</a:t>
                      </a:r>
                    </a:p>
                    <a:p>
                      <a:endParaRPr lang="it-IT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31273"/>
                  </a:ext>
                </a:extLst>
              </a:tr>
              <a:tr h="854926"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gestione del cambiamento organizzativo</a:t>
                      </a:r>
                      <a:endParaRPr lang="it-IT" sz="1400" b="1" u="non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supervisione</a:t>
                      </a:r>
                      <a:endParaRPr lang="it-IT" sz="1400" b="1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lavorare in condizioni o situazioni estreme, come temperature molto alte o basse o in quota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76080"/>
                  </a:ext>
                </a:extLst>
              </a:tr>
              <a:tr h="282047"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lavoro a distanza e isolato</a:t>
                      </a:r>
                      <a:endParaRPr lang="it-IT" sz="1400" b="1" u="non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civiltà e rispetto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dover operare in ambienti instabili come zone di conflitto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95779"/>
                  </a:ext>
                </a:extLst>
              </a:tr>
              <a:tr h="397958"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sicurezza del lavoro e lavoro precario </a:t>
                      </a:r>
                      <a:endParaRPr lang="it-IT" sz="1400" b="1" u="non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equilibrio tra lavoro e vita privata</a:t>
                      </a:r>
                      <a:endParaRPr lang="it-IT" sz="1400" b="1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848634"/>
                  </a:ext>
                </a:extLst>
              </a:tr>
              <a:tr h="440458"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tolleranza all’uso delle nuove tecnologie </a:t>
                      </a:r>
                      <a:endParaRPr lang="it-IT" sz="1400" b="1" u="non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violenza sul lavoro, molestie, bullismo e vittimizzazione</a:t>
                      </a:r>
                      <a:endParaRPr lang="it-IT" sz="1400" b="1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dover operare con utilizzo di strumenti tecnologici </a:t>
                      </a:r>
                      <a:endParaRPr lang="it-IT" sz="1400" b="1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29243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2A5045-82D4-6ED4-0ADE-AFD4E941FDA8}"/>
              </a:ext>
            </a:extLst>
          </p:cNvPr>
          <p:cNvSpPr txBox="1"/>
          <p:nvPr/>
        </p:nvSpPr>
        <p:spPr>
          <a:xfrm rot="16200000">
            <a:off x="1329198" y="2678413"/>
            <a:ext cx="149291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400" b="1" dirty="0"/>
              <a:t>FATTORI SLC 2010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6341F4-021C-23BF-47AA-41ACA7B76EA1}"/>
              </a:ext>
            </a:extLst>
          </p:cNvPr>
          <p:cNvSpPr txBox="1"/>
          <p:nvPr/>
        </p:nvSpPr>
        <p:spPr>
          <a:xfrm>
            <a:off x="3261727" y="1125109"/>
            <a:ext cx="41430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FATTORI DI CONTESTO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CABE2B-5397-0469-45E9-E61551F2E708}"/>
              </a:ext>
            </a:extLst>
          </p:cNvPr>
          <p:cNvSpPr txBox="1"/>
          <p:nvPr/>
        </p:nvSpPr>
        <p:spPr>
          <a:xfrm>
            <a:off x="8426761" y="1099787"/>
            <a:ext cx="26834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FATTORI DI CONTENUTO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C41A3D-1C2E-0992-3D3F-B5C19FAEC680}"/>
              </a:ext>
            </a:extLst>
          </p:cNvPr>
          <p:cNvSpPr txBox="1"/>
          <p:nvPr/>
        </p:nvSpPr>
        <p:spPr>
          <a:xfrm rot="16200000">
            <a:off x="1268928" y="4488307"/>
            <a:ext cx="167972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FATTORI SLC AGGIUNTIVI </a:t>
            </a: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20EEA64C-C61B-245B-51DA-0A57BFC23A66}"/>
              </a:ext>
            </a:extLst>
          </p:cNvPr>
          <p:cNvSpPr/>
          <p:nvPr/>
        </p:nvSpPr>
        <p:spPr>
          <a:xfrm>
            <a:off x="1568880" y="2697481"/>
            <a:ext cx="339638" cy="2197475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504E66-7BBF-622E-5D11-A273DBDB5432}"/>
              </a:ext>
            </a:extLst>
          </p:cNvPr>
          <p:cNvSpPr txBox="1"/>
          <p:nvPr/>
        </p:nvSpPr>
        <p:spPr>
          <a:xfrm>
            <a:off x="93996" y="3306743"/>
            <a:ext cx="158740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FATTORI DI RISCHIO PSICOSOCIALE</a:t>
            </a:r>
          </a:p>
        </p:txBody>
      </p:sp>
      <p:pic>
        <p:nvPicPr>
          <p:cNvPr id="2" name="Immagine 1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94699D35-1090-E622-F90B-8395A3E8E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969" y="9107"/>
            <a:ext cx="992955" cy="14180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C91D6E-6A83-0C4C-A444-26A80B13C440}"/>
              </a:ext>
            </a:extLst>
          </p:cNvPr>
          <p:cNvSpPr txBox="1"/>
          <p:nvPr/>
        </p:nvSpPr>
        <p:spPr>
          <a:xfrm>
            <a:off x="1925000" y="399387"/>
            <a:ext cx="7974647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</a:rPr>
              <a:t>RISCHI PSICOSOCIALI 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D9D7334E-DC23-F033-1769-2E03C97DB49B}"/>
              </a:ext>
            </a:extLst>
          </p:cNvPr>
          <p:cNvSpPr/>
          <p:nvPr/>
        </p:nvSpPr>
        <p:spPr>
          <a:xfrm rot="16200000">
            <a:off x="6278927" y="5935724"/>
            <a:ext cx="573932" cy="19510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226349C-A7A4-3D48-2754-87AFC457AB4C}"/>
              </a:ext>
            </a:extLst>
          </p:cNvPr>
          <p:cNvSpPr/>
          <p:nvPr/>
        </p:nvSpPr>
        <p:spPr>
          <a:xfrm>
            <a:off x="5204297" y="5068110"/>
            <a:ext cx="3015575" cy="789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0024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INAI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FAB33E0B937BE40890FF00E13F173C9" ma:contentTypeVersion="8" ma:contentTypeDescription="Creare un nuovo documento." ma:contentTypeScope="" ma:versionID="d21559010bfc328b763256a355a5b639">
  <xsd:schema xmlns:xsd="http://www.w3.org/2001/XMLSchema" xmlns:xs="http://www.w3.org/2001/XMLSchema" xmlns:p="http://schemas.microsoft.com/office/2006/metadata/properties" xmlns:ns3="01e7aefc-17de-4058-bf59-0fc56159620a" targetNamespace="http://schemas.microsoft.com/office/2006/metadata/properties" ma:root="true" ma:fieldsID="b3f54095737d7e87fa4b7af0a7e1ae8c" ns3:_="">
    <xsd:import namespace="01e7aefc-17de-4058-bf59-0fc5615962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7aefc-17de-4058-bf59-0fc5615962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4C838C-1906-4C5B-AB70-11E544A654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e7aefc-17de-4058-bf59-0fc5615962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76BDBB-DAD7-4BC3-9AF4-5231374BC1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E5AF88-D05B-4E41-8261-25FBA60CDA87}">
  <ds:schemaRefs>
    <ds:schemaRef ds:uri="http://purl.org/dc/terms/"/>
    <ds:schemaRef ds:uri="01e7aefc-17de-4058-bf59-0fc56159620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3426</TotalTime>
  <Words>6040</Words>
  <Application>Microsoft Office PowerPoint</Application>
  <PresentationFormat>Widescreen</PresentationFormat>
  <Paragraphs>883</Paragraphs>
  <Slides>71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81" baseType="lpstr">
      <vt:lpstr>Arial</vt:lpstr>
      <vt:lpstr>Arial Black</vt:lpstr>
      <vt:lpstr>Calibri</vt:lpstr>
      <vt:lpstr>Calibri Light</vt:lpstr>
      <vt:lpstr>Georgia</vt:lpstr>
      <vt:lpstr>Liberation Sans Narrow</vt:lpstr>
      <vt:lpstr>Noto Sans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LEGGE n. 4  del 15 gennaio 2021 </vt:lpstr>
      <vt:lpstr>Raccomandazione 206 – 21 giugno 2019 RACCOMANDAZIONE SULL’ELIMINAZIONE DELLA VIOLENZA  E DELLE MOLESTIE NEL MONDO DEL LAVORO</vt:lpstr>
      <vt:lpstr>PROTEZIONE E PREVENZIONE </vt:lpstr>
      <vt:lpstr>LEGGE 14 agosto 2020 , n. 113  Disposizioni in materia di sicurezza per gli esercenti le professioni sanitarie e socio-sanitarie  nell’esercizio delle loro funzioni  </vt:lpstr>
      <vt:lpstr>LE REGIONI : METODI E STRUMENTI DIVERSI DI SEGNALAZIONE, VALUTAZIONE E GESTIONE </vt:lpstr>
      <vt:lpstr>IL SISTEMA DI GESTIONE </vt:lpstr>
      <vt:lpstr>LA VALUTAZIONE DEL RISCHIO: PROPOSTA OPERATIVA  </vt:lpstr>
      <vt:lpstr>Presentazione standard di PowerPoint</vt:lpstr>
      <vt:lpstr>LA VALUTAZIONE DEI FATTORI DI RISCHIO </vt:lpstr>
      <vt:lpstr>Presentazione standard di PowerPoint</vt:lpstr>
      <vt:lpstr>Presentazione standard di PowerPoint</vt:lpstr>
      <vt:lpstr>Presentazione standard di PowerPoint</vt:lpstr>
      <vt:lpstr>EVENTI SENTINELLA </vt:lpstr>
      <vt:lpstr>FATTORI DI CONTESTO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CICLO DELL’AGGRESSIVITA’</vt:lpstr>
      <vt:lpstr>STRATEGIE DI RICONOSCIMENTO E CONTROLLO</vt:lpstr>
      <vt:lpstr>STRATEGIE DI RICONOSCIMENTO E CONTROLLO</vt:lpstr>
      <vt:lpstr>Presentazione standard di PowerPoint</vt:lpstr>
      <vt:lpstr>STRATEGIE DI RICONOSCIMENTO E CONTROLLO</vt:lpstr>
      <vt:lpstr>STRATEGIE DI RICONOSCIMENTO E CONTROLLO</vt:lpstr>
      <vt:lpstr>STRATEGIE DI RICONOSCIMENTO E CONTROLLO</vt:lpstr>
      <vt:lpstr>STRATEGIE DI RICONOSCIMENTO E CONTROLLO</vt:lpstr>
      <vt:lpstr>STRATEGIE DI RICONOSCIMENTO E CONTROLLO</vt:lpstr>
      <vt:lpstr>FASE CRITICA</vt:lpstr>
      <vt:lpstr>FASE CRITICA</vt:lpstr>
      <vt:lpstr>FASE DEL RECUPERO POST CRISI</vt:lpstr>
      <vt:lpstr>Presentazione standard di PowerPoint</vt:lpstr>
      <vt:lpstr>Presentazione standard di PowerPoint</vt:lpstr>
      <vt:lpstr>LE RICADUTE SUGLI OPERATORI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Andrea Magnini</dc:creator>
  <cp:lastModifiedBy>Antonia Ballottin</cp:lastModifiedBy>
  <cp:revision>217</cp:revision>
  <dcterms:created xsi:type="dcterms:W3CDTF">2016-05-11T09:51:32Z</dcterms:created>
  <dcterms:modified xsi:type="dcterms:W3CDTF">2024-02-27T22:16:30Z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1d00a4f8-59dc-4afe-b362-b0cb502cf952</vt:lpwstr>
  </property>
  <property fmtid="{D5CDD505-2E9C-101B-9397-08002B2CF9AE}" pid="3" name="ContentTypeId">
    <vt:lpwstr>0x0101006FAB33E0B937BE40890FF00E13F173C9</vt:lpwstr>
  </property>
</Properties>
</file>