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7" r:id="rId2"/>
  </p:sldMasterIdLst>
  <p:notesMasterIdLst>
    <p:notesMasterId r:id="rId40"/>
  </p:notesMasterIdLst>
  <p:sldIdLst>
    <p:sldId id="256" r:id="rId3"/>
    <p:sldId id="261" r:id="rId4"/>
    <p:sldId id="1128" r:id="rId5"/>
    <p:sldId id="1134" r:id="rId6"/>
    <p:sldId id="1135" r:id="rId7"/>
    <p:sldId id="1136" r:id="rId8"/>
    <p:sldId id="333" r:id="rId9"/>
    <p:sldId id="1137" r:id="rId10"/>
    <p:sldId id="1106" r:id="rId11"/>
    <p:sldId id="1139" r:id="rId12"/>
    <p:sldId id="1141" r:id="rId13"/>
    <p:sldId id="1129" r:id="rId14"/>
    <p:sldId id="1131" r:id="rId15"/>
    <p:sldId id="1130" r:id="rId16"/>
    <p:sldId id="1133" r:id="rId17"/>
    <p:sldId id="1132" r:id="rId18"/>
    <p:sldId id="1142" r:id="rId19"/>
    <p:sldId id="1140" r:id="rId20"/>
    <p:sldId id="1144" r:id="rId21"/>
    <p:sldId id="1143" r:id="rId22"/>
    <p:sldId id="1145" r:id="rId23"/>
    <p:sldId id="1146" r:id="rId24"/>
    <p:sldId id="1138" r:id="rId25"/>
    <p:sldId id="1833" r:id="rId26"/>
    <p:sldId id="1835" r:id="rId27"/>
    <p:sldId id="389" r:id="rId28"/>
    <p:sldId id="390" r:id="rId29"/>
    <p:sldId id="1778" r:id="rId30"/>
    <p:sldId id="1838" r:id="rId31"/>
    <p:sldId id="1837" r:id="rId32"/>
    <p:sldId id="1782" r:id="rId33"/>
    <p:sldId id="815" r:id="rId34"/>
    <p:sldId id="838" r:id="rId35"/>
    <p:sldId id="836" r:id="rId36"/>
    <p:sldId id="1783" r:id="rId37"/>
    <p:sldId id="1824" r:id="rId38"/>
    <p:sldId id="263" r:id="rId39"/>
  </p:sldIdLst>
  <p:sldSz cx="14266863" cy="10699750"/>
  <p:notesSz cx="7556500" cy="1069975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407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6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716" y="90"/>
      </p:cViewPr>
      <p:guideLst>
        <p:guide orient="horz" pos="2880"/>
        <p:guide pos="407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27990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47810A-6033-4DB2-B5A4-DE1F899198FC}" type="datetimeFigureOut">
              <a:rPr lang="it-IT" smtClean="0"/>
              <a:t>07/02/2024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338263"/>
            <a:ext cx="4813300" cy="3609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55650" y="5149850"/>
            <a:ext cx="6045200" cy="4213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1016317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279900" y="1016317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66B4A-6044-4B39-A45D-EDFD6B8320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5906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14ED457D-2526-4E09-7B32-C5C4AC3471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77963" y="404813"/>
            <a:ext cx="4046537" cy="3033712"/>
          </a:xfrm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ADC61728-9FE3-CB16-9C07-503FB86DCF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7613" y="3833813"/>
            <a:ext cx="5089525" cy="4879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it-IT">
                <a:latin typeface="Arial" panose="020B0604020202020204" pitchFamily="34" charset="0"/>
              </a:rPr>
              <a:t>Title, subtitle and text slide with a heading to introduce the bullet section.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123D606E-DDE1-8E5F-D092-49FEDCBAD9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77963" y="404813"/>
            <a:ext cx="4046537" cy="3033712"/>
          </a:xfrm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0C27D558-8A0E-D226-A639-BDAA313F0D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7613" y="3833813"/>
            <a:ext cx="5089525" cy="4879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it-IT">
                <a:latin typeface="Arial" panose="020B0604020202020204" pitchFamily="34" charset="0"/>
              </a:rPr>
              <a:t>Title, subtitle and text slide with a heading to introduce the bullet section.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F7AFA52B-FC2C-0C5E-838A-66C2E67594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77963" y="404813"/>
            <a:ext cx="4046537" cy="3033712"/>
          </a:xfrm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0FF5F58E-EA2F-EE32-7646-CA81AAA724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7613" y="3833813"/>
            <a:ext cx="5089525" cy="4879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it-IT">
                <a:latin typeface="Arial" panose="020B0604020202020204" pitchFamily="34" charset="0"/>
              </a:rPr>
              <a:t>Title, subtitle and text slide with a heading to introduce the bullet section.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gerssion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"/>
            <a:ext cx="14266863" cy="10696575"/>
          </a:xfrm>
          <a:custGeom>
            <a:avLst/>
            <a:gdLst/>
            <a:ahLst/>
            <a:cxnLst/>
            <a:rect l="l" t="t" r="r" b="b"/>
            <a:pathLst>
              <a:path w="7556500" h="10696575">
                <a:moveTo>
                  <a:pt x="0" y="0"/>
                </a:moveTo>
                <a:lnTo>
                  <a:pt x="7555991" y="0"/>
                </a:lnTo>
                <a:lnTo>
                  <a:pt x="7555991" y="10696574"/>
                </a:lnTo>
                <a:lnTo>
                  <a:pt x="0" y="10696574"/>
                </a:lnTo>
                <a:lnTo>
                  <a:pt x="0" y="0"/>
                </a:lnTo>
                <a:close/>
              </a:path>
            </a:pathLst>
          </a:custGeom>
          <a:solidFill>
            <a:srgbClr val="FAF6F5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g object 17"/>
          <p:cNvSpPr/>
          <p:nvPr/>
        </p:nvSpPr>
        <p:spPr>
          <a:xfrm>
            <a:off x="0" y="1"/>
            <a:ext cx="2496102" cy="1048385"/>
          </a:xfrm>
          <a:custGeom>
            <a:avLst/>
            <a:gdLst/>
            <a:ahLst/>
            <a:cxnLst/>
            <a:rect l="l" t="t" r="r" b="b"/>
            <a:pathLst>
              <a:path w="1322070" h="1048385">
                <a:moveTo>
                  <a:pt x="266320" y="1047977"/>
                </a:moveTo>
                <a:lnTo>
                  <a:pt x="0" y="779811"/>
                </a:lnTo>
                <a:lnTo>
                  <a:pt x="0" y="0"/>
                </a:lnTo>
                <a:lnTo>
                  <a:pt x="1321560" y="0"/>
                </a:lnTo>
                <a:lnTo>
                  <a:pt x="266320" y="1047977"/>
                </a:lnTo>
                <a:close/>
              </a:path>
            </a:pathLst>
          </a:custGeom>
          <a:solidFill>
            <a:srgbClr val="ED4037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8" name="bg object 18"/>
          <p:cNvSpPr/>
          <p:nvPr/>
        </p:nvSpPr>
        <p:spPr>
          <a:xfrm>
            <a:off x="281614" y="9397666"/>
            <a:ext cx="4905883" cy="1299210"/>
          </a:xfrm>
          <a:custGeom>
            <a:avLst/>
            <a:gdLst/>
            <a:ahLst/>
            <a:cxnLst/>
            <a:rect l="l" t="t" r="r" b="b"/>
            <a:pathLst>
              <a:path w="2598420" h="1299209">
                <a:moveTo>
                  <a:pt x="0" y="1298908"/>
                </a:moveTo>
                <a:lnTo>
                  <a:pt x="1307909" y="0"/>
                </a:lnTo>
                <a:lnTo>
                  <a:pt x="2597878" y="1298908"/>
                </a:lnTo>
                <a:lnTo>
                  <a:pt x="0" y="1298908"/>
                </a:lnTo>
                <a:close/>
              </a:path>
            </a:pathLst>
          </a:custGeom>
          <a:solidFill>
            <a:srgbClr val="8F2B8E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9" name="bg object 19"/>
          <p:cNvSpPr/>
          <p:nvPr/>
        </p:nvSpPr>
        <p:spPr>
          <a:xfrm>
            <a:off x="7088561" y="1"/>
            <a:ext cx="7177791" cy="2346325"/>
          </a:xfrm>
          <a:custGeom>
            <a:avLst/>
            <a:gdLst/>
            <a:ahLst/>
            <a:cxnLst/>
            <a:rect l="l" t="t" r="r" b="b"/>
            <a:pathLst>
              <a:path w="3801745" h="2346325">
                <a:moveTo>
                  <a:pt x="2329639" y="2345783"/>
                </a:moveTo>
                <a:lnTo>
                  <a:pt x="0" y="0"/>
                </a:lnTo>
                <a:lnTo>
                  <a:pt x="3801508" y="0"/>
                </a:lnTo>
                <a:lnTo>
                  <a:pt x="3801508" y="884044"/>
                </a:lnTo>
                <a:lnTo>
                  <a:pt x="2329639" y="2345783"/>
                </a:lnTo>
                <a:close/>
              </a:path>
            </a:pathLst>
          </a:custGeom>
          <a:solidFill>
            <a:srgbClr val="8F2B8E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0" name="bg object 20"/>
          <p:cNvSpPr/>
          <p:nvPr/>
        </p:nvSpPr>
        <p:spPr>
          <a:xfrm>
            <a:off x="7603516" y="437906"/>
            <a:ext cx="1414697" cy="749300"/>
          </a:xfrm>
          <a:custGeom>
            <a:avLst/>
            <a:gdLst/>
            <a:ahLst/>
            <a:cxnLst/>
            <a:rect l="l" t="t" r="r" b="b"/>
            <a:pathLst>
              <a:path w="749300" h="749300">
                <a:moveTo>
                  <a:pt x="373325" y="749237"/>
                </a:moveTo>
                <a:lnTo>
                  <a:pt x="0" y="373325"/>
                </a:lnTo>
                <a:lnTo>
                  <a:pt x="375912" y="0"/>
                </a:lnTo>
                <a:lnTo>
                  <a:pt x="749237" y="375912"/>
                </a:lnTo>
                <a:lnTo>
                  <a:pt x="373325" y="749237"/>
                </a:lnTo>
                <a:close/>
              </a:path>
            </a:pathLst>
          </a:custGeom>
          <a:solidFill>
            <a:srgbClr val="00BE62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1" i="0">
                <a:solidFill>
                  <a:srgbClr val="292F40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100" b="1" i="0">
                <a:solidFill>
                  <a:srgbClr val="292F40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266863" cy="1069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6"/>
          <p:cNvSpPr txBox="1"/>
          <p:nvPr userDrawn="1"/>
        </p:nvSpPr>
        <p:spPr>
          <a:xfrm>
            <a:off x="2868235" y="106504"/>
            <a:ext cx="11218436" cy="380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872" b="1" dirty="0">
                <a:solidFill>
                  <a:srgbClr val="0099CC"/>
                </a:solidFill>
                <a:latin typeface="+mn-lt"/>
                <a:cs typeface="+mn-cs"/>
              </a:rPr>
              <a:t>Sistema informativo per la prevenzione Emilia-Romagna (SIRP E-R)</a:t>
            </a:r>
            <a:endParaRPr lang="en-GB" sz="1872" b="1" dirty="0">
              <a:solidFill>
                <a:srgbClr val="0099CC"/>
              </a:solidFill>
              <a:latin typeface="+mn-lt"/>
              <a:cs typeface="+mn-cs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63406" y="569663"/>
            <a:ext cx="10622610" cy="477054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5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2FD68-ED31-4CE8-A4B3-B0D517F8E470}" type="datetimeFigureOut">
              <a:rPr lang="en-GB"/>
              <a:pPr>
                <a:defRPr/>
              </a:pPr>
              <a:t>07/02/2024</a:t>
            </a:fld>
            <a:endParaRPr lang="en-GB"/>
          </a:p>
        </p:txBody>
      </p:sp>
      <p:sp>
        <p:nvSpPr>
          <p:cNvPr id="6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05A58-42EC-4DA0-A5D4-132ADB93A8E7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450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C4C585-2C54-14AC-BE2A-A7DA422C88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3360" y="1751013"/>
            <a:ext cx="10700147" cy="37258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0417924-1709-3AD7-AF64-31B1490F93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83360" y="5619751"/>
            <a:ext cx="10700147" cy="25828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3975C32-1876-0CEC-2CDE-CB7B46A78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9243-948D-450F-A5DC-B5AA1C238C17}" type="datetimeFigureOut">
              <a:rPr lang="it-IT" smtClean="0"/>
              <a:t>07/02/2024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339D26B-E777-D2AC-DD68-5AC4278EF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D338856-13C0-73C6-E616-771DAE2D1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755B3-957C-4581-8CF9-F1347606C3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4540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8F55C6-A175-3C10-2757-ABC824748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1BDC4DD-67BF-794A-C5A5-F765F1C3AA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9F10502-3C84-BA89-7660-C2775243C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9243-948D-450F-A5DC-B5AA1C238C17}" type="datetimeFigureOut">
              <a:rPr lang="it-IT" smtClean="0"/>
              <a:t>07/02/2024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17FE71A-77A8-372F-97CD-5E834D97D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CC1E558-C772-A353-0B6D-65529D342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755B3-957C-4581-8CF9-F1347606C3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0162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1306D1-C7B3-9FEE-A4D3-7697C61E3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105" y="2667000"/>
            <a:ext cx="12303670" cy="44513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A09D67B-6AC2-ABBC-CE4F-85526951DE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4105" y="7159626"/>
            <a:ext cx="12303670" cy="234156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15A8CED-CC62-88D8-64FA-D8A41BA8E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9243-948D-450F-A5DC-B5AA1C238C17}" type="datetimeFigureOut">
              <a:rPr lang="it-IT" smtClean="0"/>
              <a:t>07/02/2024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FBD596C-F2CA-F587-8DEF-B872CF6A8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3533506-15F9-16EB-2152-DE52035E9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755B3-957C-4581-8CF9-F1347606C3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802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241651-01F3-6914-CF2C-621F660F0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8C7B1E4-79E1-79FF-7253-27F05300D9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0099" y="2847975"/>
            <a:ext cx="6009466" cy="67897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20EC3CE-661E-2B11-C7DF-00CF43073C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77299" y="2847975"/>
            <a:ext cx="6009467" cy="67897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D424AEC-44EF-9D5D-4434-CC6C2A672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9243-948D-450F-A5DC-B5AA1C238C17}" type="datetimeFigureOut">
              <a:rPr lang="it-IT" smtClean="0"/>
              <a:t>07/02/2024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B776284-FFF6-65C8-4D59-77666F5DD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B7E14C0-0EC9-E6EF-4956-E901E380E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755B3-957C-4581-8CF9-F1347606C3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8207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CECD4C-3821-9203-0340-40A4CB05B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095" y="569913"/>
            <a:ext cx="12303672" cy="206851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3A2DEAF-21D4-417B-8C22-942CEAE7E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3096" y="2622551"/>
            <a:ext cx="6036442" cy="1285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95077D1-E06F-C7A3-9653-AE90625752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3096" y="3908425"/>
            <a:ext cx="6036442" cy="5748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1C7A9BF-F041-19DC-37DC-8E30F4094C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223350" y="2622551"/>
            <a:ext cx="6063418" cy="1285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19BEA57-01E5-2BB7-C5AE-CA2FE12274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223350" y="3908425"/>
            <a:ext cx="6063418" cy="5748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10259D6-3CBA-ADEE-8115-04AA5B9C8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9243-948D-450F-A5DC-B5AA1C238C17}" type="datetimeFigureOut">
              <a:rPr lang="it-IT" smtClean="0"/>
              <a:t>07/02/2024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FAB9EBB-48EF-A934-FD12-657EB36A0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77C95FF-769F-6C83-C153-1A2960B34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755B3-957C-4581-8CF9-F1347606C3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5973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56439D-D1FA-14F9-347A-0B133417C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B20D306-5B0A-EFFB-2787-B2A96C6E6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9243-948D-450F-A5DC-B5AA1C238C17}" type="datetimeFigureOut">
              <a:rPr lang="it-IT" smtClean="0"/>
              <a:t>07/02/2024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37ECFB0-B4C7-3BCA-21BE-166C50C0B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F1CCCA8-3270-3EE2-A779-2A139C42D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755B3-957C-4581-8CF9-F1347606C3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94702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BB293EC-03A1-6C48-D860-2903470E5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9243-948D-450F-A5DC-B5AA1C238C17}" type="datetimeFigureOut">
              <a:rPr lang="it-IT" smtClean="0"/>
              <a:t>07/02/2024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88349F9-1A11-C074-3206-909E91545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597FA64-3F7D-9E6E-EC98-D78DB09A6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755B3-957C-4581-8CF9-F1347606C3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11418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810182-7677-637F-6A69-9D1B13F3F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095" y="712789"/>
            <a:ext cx="4600765" cy="24971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AA0D7F3-FDB0-2EE7-EC6B-C42E83A56C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6414" y="1539876"/>
            <a:ext cx="7220352" cy="76041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06FDFE9-4FCC-3E5C-FB47-75225E877A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83095" y="3209926"/>
            <a:ext cx="4600765" cy="59467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C59492F-1943-712A-3B15-46160AB19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9243-948D-450F-A5DC-B5AA1C238C17}" type="datetimeFigureOut">
              <a:rPr lang="it-IT" smtClean="0"/>
              <a:t>07/02/2024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726CEA6-68A9-0838-9ADC-BB9EBA81C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63C5314-538E-A2F3-62AB-322AFBAB2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755B3-957C-4581-8CF9-F1347606C3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9256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CB41EB-33CF-9FDF-EFA7-33CCAB466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095" y="712789"/>
            <a:ext cx="4600765" cy="24971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9CE55451-6ED7-8D29-F31A-04B99E3D47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66414" y="1539876"/>
            <a:ext cx="7220352" cy="76041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33CEE36-77A6-CD56-5638-5228CC5A89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83095" y="3209926"/>
            <a:ext cx="4600765" cy="59467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353FDF6-BE5C-3B45-EAD8-CDDC6A433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9243-948D-450F-A5DC-B5AA1C238C17}" type="datetimeFigureOut">
              <a:rPr lang="it-IT" smtClean="0"/>
              <a:t>07/02/2024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8C8DE3D-28D6-2C16-C0FC-DDACB164A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C722CAB-7BE0-8EE0-F01E-FC7A08389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755B3-957C-4581-8CF9-F1347606C3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2244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Aggerssion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"/>
            <a:ext cx="14266863" cy="10696575"/>
          </a:xfrm>
          <a:custGeom>
            <a:avLst/>
            <a:gdLst/>
            <a:ahLst/>
            <a:cxnLst/>
            <a:rect l="l" t="t" r="r" b="b"/>
            <a:pathLst>
              <a:path w="7556500" h="10696575">
                <a:moveTo>
                  <a:pt x="0" y="0"/>
                </a:moveTo>
                <a:lnTo>
                  <a:pt x="7555991" y="0"/>
                </a:lnTo>
                <a:lnTo>
                  <a:pt x="7555991" y="10696574"/>
                </a:lnTo>
                <a:lnTo>
                  <a:pt x="0" y="10696574"/>
                </a:lnTo>
                <a:lnTo>
                  <a:pt x="0" y="0"/>
                </a:lnTo>
                <a:close/>
              </a:path>
            </a:pathLst>
          </a:custGeom>
          <a:solidFill>
            <a:srgbClr val="FAF6F5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g object 17"/>
          <p:cNvSpPr/>
          <p:nvPr/>
        </p:nvSpPr>
        <p:spPr>
          <a:xfrm>
            <a:off x="0" y="1"/>
            <a:ext cx="2496102" cy="1048385"/>
          </a:xfrm>
          <a:custGeom>
            <a:avLst/>
            <a:gdLst/>
            <a:ahLst/>
            <a:cxnLst/>
            <a:rect l="l" t="t" r="r" b="b"/>
            <a:pathLst>
              <a:path w="1322070" h="1048385">
                <a:moveTo>
                  <a:pt x="266320" y="1047977"/>
                </a:moveTo>
                <a:lnTo>
                  <a:pt x="0" y="779811"/>
                </a:lnTo>
                <a:lnTo>
                  <a:pt x="0" y="0"/>
                </a:lnTo>
                <a:lnTo>
                  <a:pt x="1321560" y="0"/>
                </a:lnTo>
                <a:lnTo>
                  <a:pt x="266320" y="1047977"/>
                </a:lnTo>
                <a:close/>
              </a:path>
            </a:pathLst>
          </a:custGeom>
          <a:solidFill>
            <a:srgbClr val="ED4037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8" name="bg object 18"/>
          <p:cNvSpPr/>
          <p:nvPr/>
        </p:nvSpPr>
        <p:spPr>
          <a:xfrm>
            <a:off x="281614" y="9397666"/>
            <a:ext cx="4905883" cy="1299210"/>
          </a:xfrm>
          <a:custGeom>
            <a:avLst/>
            <a:gdLst/>
            <a:ahLst/>
            <a:cxnLst/>
            <a:rect l="l" t="t" r="r" b="b"/>
            <a:pathLst>
              <a:path w="2598420" h="1299209">
                <a:moveTo>
                  <a:pt x="0" y="1298908"/>
                </a:moveTo>
                <a:lnTo>
                  <a:pt x="1307909" y="0"/>
                </a:lnTo>
                <a:lnTo>
                  <a:pt x="2597878" y="1298908"/>
                </a:lnTo>
                <a:lnTo>
                  <a:pt x="0" y="1298908"/>
                </a:lnTo>
                <a:close/>
              </a:path>
            </a:pathLst>
          </a:custGeom>
          <a:solidFill>
            <a:srgbClr val="8F2B8E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9" name="bg object 19"/>
          <p:cNvSpPr/>
          <p:nvPr/>
        </p:nvSpPr>
        <p:spPr>
          <a:xfrm>
            <a:off x="7088561" y="1"/>
            <a:ext cx="7177791" cy="2346325"/>
          </a:xfrm>
          <a:custGeom>
            <a:avLst/>
            <a:gdLst/>
            <a:ahLst/>
            <a:cxnLst/>
            <a:rect l="l" t="t" r="r" b="b"/>
            <a:pathLst>
              <a:path w="3801745" h="2346325">
                <a:moveTo>
                  <a:pt x="2329639" y="2345783"/>
                </a:moveTo>
                <a:lnTo>
                  <a:pt x="0" y="0"/>
                </a:lnTo>
                <a:lnTo>
                  <a:pt x="3801508" y="0"/>
                </a:lnTo>
                <a:lnTo>
                  <a:pt x="3801508" y="884044"/>
                </a:lnTo>
                <a:lnTo>
                  <a:pt x="2329639" y="2345783"/>
                </a:lnTo>
                <a:close/>
              </a:path>
            </a:pathLst>
          </a:custGeom>
          <a:solidFill>
            <a:srgbClr val="8F2B8E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0" name="bg object 20"/>
          <p:cNvSpPr/>
          <p:nvPr/>
        </p:nvSpPr>
        <p:spPr>
          <a:xfrm>
            <a:off x="7603516" y="437906"/>
            <a:ext cx="1414697" cy="749300"/>
          </a:xfrm>
          <a:custGeom>
            <a:avLst/>
            <a:gdLst/>
            <a:ahLst/>
            <a:cxnLst/>
            <a:rect l="l" t="t" r="r" b="b"/>
            <a:pathLst>
              <a:path w="749300" h="749300">
                <a:moveTo>
                  <a:pt x="373325" y="749237"/>
                </a:moveTo>
                <a:lnTo>
                  <a:pt x="0" y="373325"/>
                </a:lnTo>
                <a:lnTo>
                  <a:pt x="375912" y="0"/>
                </a:lnTo>
                <a:lnTo>
                  <a:pt x="749237" y="375912"/>
                </a:lnTo>
                <a:lnTo>
                  <a:pt x="373325" y="749237"/>
                </a:lnTo>
                <a:close/>
              </a:path>
            </a:pathLst>
          </a:custGeom>
          <a:solidFill>
            <a:srgbClr val="00BE62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1" i="0">
                <a:solidFill>
                  <a:srgbClr val="292F4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100" b="1" i="0">
                <a:solidFill>
                  <a:srgbClr val="292F4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27292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106965-9252-9494-F7D2-F5C7B28BD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0C87594-68DF-2B7F-6161-C1B7DF2BFA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A1BC4E1-5082-CF57-75D2-976D548E3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9243-948D-450F-A5DC-B5AA1C238C17}" type="datetimeFigureOut">
              <a:rPr lang="it-IT" smtClean="0"/>
              <a:t>07/02/2024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6C48526-E4B4-5302-47AF-C01CB53FA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4E9A379-C96D-1AA6-4274-2ED38E70D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755B3-957C-4581-8CF9-F1347606C3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667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F02FED25-3D55-0DF6-250F-A2AB367010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211599" y="569913"/>
            <a:ext cx="3075168" cy="90678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BA08268-4DFC-E782-0441-B980F753DA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80098" y="569913"/>
            <a:ext cx="8943765" cy="90678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71D3C09-8278-F312-E6A1-F90BC2FB3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9243-948D-450F-A5DC-B5AA1C238C17}" type="datetimeFigureOut">
              <a:rPr lang="it-IT" smtClean="0"/>
              <a:t>07/02/2024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243C4F4-5982-7F7F-9D8A-2B2DD2624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4A8EAF7-6C70-91E6-4444-0B149FACD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755B3-957C-4581-8CF9-F1347606C3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0728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"/>
            <a:ext cx="14266863" cy="10696575"/>
          </a:xfrm>
          <a:custGeom>
            <a:avLst/>
            <a:gdLst/>
            <a:ahLst/>
            <a:cxnLst/>
            <a:rect l="l" t="t" r="r" b="b"/>
            <a:pathLst>
              <a:path w="7556500" h="10696575">
                <a:moveTo>
                  <a:pt x="0" y="0"/>
                </a:moveTo>
                <a:lnTo>
                  <a:pt x="7555991" y="0"/>
                </a:lnTo>
                <a:lnTo>
                  <a:pt x="7555991" y="10696574"/>
                </a:lnTo>
                <a:lnTo>
                  <a:pt x="0" y="10696574"/>
                </a:lnTo>
                <a:lnTo>
                  <a:pt x="0" y="0"/>
                </a:lnTo>
                <a:close/>
              </a:path>
            </a:pathLst>
          </a:custGeom>
          <a:solidFill>
            <a:srgbClr val="FAF6F5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g object 17"/>
          <p:cNvSpPr/>
          <p:nvPr/>
        </p:nvSpPr>
        <p:spPr>
          <a:xfrm>
            <a:off x="0" y="1"/>
            <a:ext cx="2496102" cy="1048385"/>
          </a:xfrm>
          <a:custGeom>
            <a:avLst/>
            <a:gdLst/>
            <a:ahLst/>
            <a:cxnLst/>
            <a:rect l="l" t="t" r="r" b="b"/>
            <a:pathLst>
              <a:path w="1322070" h="1048385">
                <a:moveTo>
                  <a:pt x="266320" y="1047977"/>
                </a:moveTo>
                <a:lnTo>
                  <a:pt x="0" y="779811"/>
                </a:lnTo>
                <a:lnTo>
                  <a:pt x="0" y="0"/>
                </a:lnTo>
                <a:lnTo>
                  <a:pt x="1321560" y="0"/>
                </a:lnTo>
                <a:lnTo>
                  <a:pt x="266320" y="1047977"/>
                </a:lnTo>
                <a:close/>
              </a:path>
            </a:pathLst>
          </a:custGeom>
          <a:solidFill>
            <a:srgbClr val="ED4037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8" name="bg object 18"/>
          <p:cNvSpPr/>
          <p:nvPr/>
        </p:nvSpPr>
        <p:spPr>
          <a:xfrm>
            <a:off x="281614" y="9397666"/>
            <a:ext cx="4905883" cy="1299210"/>
          </a:xfrm>
          <a:custGeom>
            <a:avLst/>
            <a:gdLst/>
            <a:ahLst/>
            <a:cxnLst/>
            <a:rect l="l" t="t" r="r" b="b"/>
            <a:pathLst>
              <a:path w="2598420" h="1299209">
                <a:moveTo>
                  <a:pt x="0" y="1298908"/>
                </a:moveTo>
                <a:lnTo>
                  <a:pt x="1307909" y="0"/>
                </a:lnTo>
                <a:lnTo>
                  <a:pt x="2597878" y="1298908"/>
                </a:lnTo>
                <a:lnTo>
                  <a:pt x="0" y="1298908"/>
                </a:lnTo>
                <a:close/>
              </a:path>
            </a:pathLst>
          </a:custGeom>
          <a:solidFill>
            <a:srgbClr val="8F2B8E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9" name="bg object 19"/>
          <p:cNvSpPr/>
          <p:nvPr/>
        </p:nvSpPr>
        <p:spPr>
          <a:xfrm>
            <a:off x="7088561" y="1"/>
            <a:ext cx="7177791" cy="2346325"/>
          </a:xfrm>
          <a:custGeom>
            <a:avLst/>
            <a:gdLst/>
            <a:ahLst/>
            <a:cxnLst/>
            <a:rect l="l" t="t" r="r" b="b"/>
            <a:pathLst>
              <a:path w="3801745" h="2346325">
                <a:moveTo>
                  <a:pt x="2329639" y="2345783"/>
                </a:moveTo>
                <a:lnTo>
                  <a:pt x="0" y="0"/>
                </a:lnTo>
                <a:lnTo>
                  <a:pt x="3801508" y="0"/>
                </a:lnTo>
                <a:lnTo>
                  <a:pt x="3801508" y="884044"/>
                </a:lnTo>
                <a:lnTo>
                  <a:pt x="2329639" y="2345783"/>
                </a:lnTo>
                <a:close/>
              </a:path>
            </a:pathLst>
          </a:custGeom>
          <a:solidFill>
            <a:srgbClr val="8F2B8E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0" name="bg object 20"/>
          <p:cNvSpPr/>
          <p:nvPr/>
        </p:nvSpPr>
        <p:spPr>
          <a:xfrm>
            <a:off x="7603516" y="437906"/>
            <a:ext cx="1414697" cy="749300"/>
          </a:xfrm>
          <a:custGeom>
            <a:avLst/>
            <a:gdLst/>
            <a:ahLst/>
            <a:cxnLst/>
            <a:rect l="l" t="t" r="r" b="b"/>
            <a:pathLst>
              <a:path w="749300" h="749300">
                <a:moveTo>
                  <a:pt x="373325" y="749237"/>
                </a:moveTo>
                <a:lnTo>
                  <a:pt x="0" y="373325"/>
                </a:lnTo>
                <a:lnTo>
                  <a:pt x="375912" y="0"/>
                </a:lnTo>
                <a:lnTo>
                  <a:pt x="749237" y="375912"/>
                </a:lnTo>
                <a:lnTo>
                  <a:pt x="373325" y="749237"/>
                </a:lnTo>
                <a:close/>
              </a:path>
            </a:pathLst>
          </a:custGeom>
          <a:solidFill>
            <a:srgbClr val="00BE62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1" i="0">
                <a:solidFill>
                  <a:srgbClr val="292F4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100" b="1" i="0">
                <a:solidFill>
                  <a:srgbClr val="292F4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339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1" i="0">
                <a:solidFill>
                  <a:srgbClr val="292F4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13344" y="2460943"/>
            <a:ext cx="6206084" cy="4770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347435" y="2460943"/>
            <a:ext cx="6206084" cy="4770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1" i="0">
                <a:solidFill>
                  <a:srgbClr val="292F4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"/>
            <a:ext cx="14266863" cy="10696575"/>
          </a:xfrm>
          <a:custGeom>
            <a:avLst/>
            <a:gdLst/>
            <a:ahLst/>
            <a:cxnLst/>
            <a:rect l="l" t="t" r="r" b="b"/>
            <a:pathLst>
              <a:path w="7556500" h="10696575">
                <a:moveTo>
                  <a:pt x="0" y="0"/>
                </a:moveTo>
                <a:lnTo>
                  <a:pt x="7555991" y="0"/>
                </a:lnTo>
                <a:lnTo>
                  <a:pt x="7555991" y="10696574"/>
                </a:lnTo>
                <a:lnTo>
                  <a:pt x="0" y="10696574"/>
                </a:lnTo>
                <a:lnTo>
                  <a:pt x="0" y="0"/>
                </a:lnTo>
                <a:close/>
              </a:path>
            </a:pathLst>
          </a:custGeom>
          <a:solidFill>
            <a:srgbClr val="FAF6F5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g object 17"/>
          <p:cNvSpPr/>
          <p:nvPr/>
        </p:nvSpPr>
        <p:spPr>
          <a:xfrm>
            <a:off x="-2" y="1"/>
            <a:ext cx="2093273" cy="826769"/>
          </a:xfrm>
          <a:custGeom>
            <a:avLst/>
            <a:gdLst/>
            <a:ahLst/>
            <a:cxnLst/>
            <a:rect l="l" t="t" r="r" b="b"/>
            <a:pathLst>
              <a:path w="1108710" h="826769">
                <a:moveTo>
                  <a:pt x="275808" y="826644"/>
                </a:moveTo>
                <a:lnTo>
                  <a:pt x="0" y="548925"/>
                </a:lnTo>
                <a:lnTo>
                  <a:pt x="0" y="0"/>
                </a:lnTo>
                <a:lnTo>
                  <a:pt x="1108181" y="0"/>
                </a:lnTo>
                <a:lnTo>
                  <a:pt x="275808" y="826644"/>
                </a:lnTo>
                <a:close/>
              </a:path>
            </a:pathLst>
          </a:custGeom>
          <a:solidFill>
            <a:srgbClr val="ED4037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8" name="bg object 18"/>
          <p:cNvSpPr/>
          <p:nvPr/>
        </p:nvSpPr>
        <p:spPr>
          <a:xfrm>
            <a:off x="0" y="9524493"/>
            <a:ext cx="2735881" cy="1172210"/>
          </a:xfrm>
          <a:custGeom>
            <a:avLst/>
            <a:gdLst/>
            <a:ahLst/>
            <a:cxnLst/>
            <a:rect l="l" t="t" r="r" b="b"/>
            <a:pathLst>
              <a:path w="1449070" h="1172209">
                <a:moveTo>
                  <a:pt x="0" y="1172080"/>
                </a:moveTo>
                <a:lnTo>
                  <a:pt x="0" y="282898"/>
                </a:lnTo>
                <a:lnTo>
                  <a:pt x="284858" y="0"/>
                </a:lnTo>
                <a:lnTo>
                  <a:pt x="702429" y="420464"/>
                </a:lnTo>
                <a:lnTo>
                  <a:pt x="1448873" y="1172080"/>
                </a:lnTo>
                <a:lnTo>
                  <a:pt x="0" y="1172080"/>
                </a:lnTo>
                <a:close/>
              </a:path>
            </a:pathLst>
          </a:custGeom>
          <a:solidFill>
            <a:srgbClr val="8F2B8E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9" name="bg object 19"/>
          <p:cNvSpPr/>
          <p:nvPr/>
        </p:nvSpPr>
        <p:spPr>
          <a:xfrm>
            <a:off x="10427350" y="1"/>
            <a:ext cx="3838865" cy="1280795"/>
          </a:xfrm>
          <a:custGeom>
            <a:avLst/>
            <a:gdLst/>
            <a:ahLst/>
            <a:cxnLst/>
            <a:rect l="l" t="t" r="r" b="b"/>
            <a:pathLst>
              <a:path w="2033270" h="1280795">
                <a:moveTo>
                  <a:pt x="1271743" y="1280556"/>
                </a:moveTo>
                <a:lnTo>
                  <a:pt x="0" y="0"/>
                </a:lnTo>
                <a:lnTo>
                  <a:pt x="2033104" y="0"/>
                </a:lnTo>
                <a:lnTo>
                  <a:pt x="2033104" y="524435"/>
                </a:lnTo>
                <a:lnTo>
                  <a:pt x="1271743" y="1280556"/>
                </a:lnTo>
                <a:close/>
              </a:path>
            </a:pathLst>
          </a:custGeom>
          <a:solidFill>
            <a:srgbClr val="8F2B8E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0" name="bg object 20"/>
          <p:cNvSpPr/>
          <p:nvPr/>
        </p:nvSpPr>
        <p:spPr>
          <a:xfrm>
            <a:off x="10552332" y="172688"/>
            <a:ext cx="1414697" cy="375920"/>
          </a:xfrm>
          <a:custGeom>
            <a:avLst/>
            <a:gdLst/>
            <a:ahLst/>
            <a:cxnLst/>
            <a:rect l="l" t="t" r="r" b="b"/>
            <a:pathLst>
              <a:path w="749300" h="375920">
                <a:moveTo>
                  <a:pt x="0" y="373325"/>
                </a:moveTo>
                <a:lnTo>
                  <a:pt x="375912" y="0"/>
                </a:lnTo>
                <a:lnTo>
                  <a:pt x="749237" y="375911"/>
                </a:lnTo>
                <a:lnTo>
                  <a:pt x="0" y="373325"/>
                </a:lnTo>
                <a:close/>
              </a:path>
            </a:pathLst>
          </a:custGeom>
          <a:solidFill>
            <a:srgbClr val="00BE62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63DF5-69B4-4911-B80F-4C405A52C6D0}" type="datetimeFigureOut">
              <a:rPr lang="it-IT"/>
              <a:pPr>
                <a:defRPr/>
              </a:pPr>
              <a:t>07/02/2024</a:t>
            </a:fld>
            <a:endParaRPr lang="it-IT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F64BC-0034-4F3D-866F-794EBB19B55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6307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83358" y="2234920"/>
            <a:ext cx="10700147" cy="3241272"/>
          </a:xfrm>
        </p:spPr>
        <p:txBody>
          <a:bodyPr anchor="b"/>
          <a:lstStyle>
            <a:lvl1pPr algn="ctr">
              <a:defRPr sz="7021" b="1">
                <a:solidFill>
                  <a:srgbClr val="0099CC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83358" y="5619846"/>
            <a:ext cx="10700147" cy="432106"/>
          </a:xfrm>
        </p:spPr>
        <p:txBody>
          <a:bodyPr/>
          <a:lstStyle>
            <a:lvl1pPr marL="0" indent="0" algn="ctr">
              <a:buNone/>
              <a:defRPr sz="2808" b="1">
                <a:solidFill>
                  <a:srgbClr val="0099CC"/>
                </a:solidFill>
              </a:defRPr>
            </a:lvl1pPr>
            <a:lvl2pPr marL="535015" indent="0" algn="ctr">
              <a:buNone/>
              <a:defRPr sz="2340"/>
            </a:lvl2pPr>
            <a:lvl3pPr marL="1070031" indent="0" algn="ctr">
              <a:buNone/>
              <a:defRPr sz="2106"/>
            </a:lvl3pPr>
            <a:lvl4pPr marL="1605046" indent="0" algn="ctr">
              <a:buNone/>
              <a:defRPr sz="1872"/>
            </a:lvl4pPr>
            <a:lvl5pPr marL="2140062" indent="0" algn="ctr">
              <a:buNone/>
              <a:defRPr sz="1872"/>
            </a:lvl5pPr>
            <a:lvl6pPr marL="2675077" indent="0" algn="ctr">
              <a:buNone/>
              <a:defRPr sz="1872"/>
            </a:lvl6pPr>
            <a:lvl7pPr marL="3210093" indent="0" algn="ctr">
              <a:buNone/>
              <a:defRPr sz="1872"/>
            </a:lvl7pPr>
            <a:lvl8pPr marL="3745108" indent="0" algn="ctr">
              <a:buNone/>
              <a:defRPr sz="1872"/>
            </a:lvl8pPr>
            <a:lvl9pPr marL="4280124" indent="0" algn="ctr">
              <a:buNone/>
              <a:defRPr sz="1872"/>
            </a:lvl9pPr>
          </a:lstStyle>
          <a:p>
            <a:r>
              <a:rPr lang="it-IT" dirty="0"/>
              <a:t>Fare clic per modificare lo stile del sottotitolo dello schema</a:t>
            </a:r>
            <a:endParaRPr lang="en-GB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53CA1-7C0A-4404-98D3-070B3218BD5D}" type="datetimeFigureOut">
              <a:rPr lang="en-GB"/>
              <a:pPr>
                <a:defRPr/>
              </a:pPr>
              <a:t>07/02/2024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2AF3A-108A-42B1-AD71-43E7E6581355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826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b_Standard - 1 row headline, sub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3283" y="224676"/>
            <a:ext cx="11289919" cy="4770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3283" y="2730854"/>
            <a:ext cx="11289919" cy="15850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173283" y="2044893"/>
            <a:ext cx="11289919" cy="829725"/>
          </a:xfrm>
        </p:spPr>
        <p:txBody>
          <a:bodyPr>
            <a:noAutofit/>
          </a:bodyPr>
          <a:lstStyle>
            <a:lvl1pPr>
              <a:lnSpc>
                <a:spcPts val="3744"/>
              </a:lnSpc>
              <a:spcBef>
                <a:spcPts val="0"/>
              </a:spcBef>
              <a:buNone/>
              <a:defRPr sz="3744">
                <a:solidFill>
                  <a:schemeClr val="tx2"/>
                </a:solidFill>
              </a:defRPr>
            </a:lvl1pPr>
            <a:lvl2pPr>
              <a:defRPr sz="3744"/>
            </a:lvl2pPr>
            <a:lvl3pPr>
              <a:defRPr sz="3744"/>
            </a:lvl3pPr>
            <a:lvl4pPr>
              <a:defRPr sz="3744"/>
            </a:lvl4pPr>
            <a:lvl5pPr>
              <a:defRPr sz="3744"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20CC9502-6FA1-28B9-EEB8-C99323F61595}"/>
              </a:ext>
            </a:extLst>
          </p:cNvPr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60889-2DF3-42D6-A428-58E02896840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2123339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"/>
            <a:ext cx="14266863" cy="10696575"/>
          </a:xfrm>
          <a:custGeom>
            <a:avLst/>
            <a:gdLst/>
            <a:ahLst/>
            <a:cxnLst/>
            <a:rect l="l" t="t" r="r" b="b"/>
            <a:pathLst>
              <a:path w="7556500" h="10696575">
                <a:moveTo>
                  <a:pt x="0" y="0"/>
                </a:moveTo>
                <a:lnTo>
                  <a:pt x="7555991" y="0"/>
                </a:lnTo>
                <a:lnTo>
                  <a:pt x="7555991" y="10696574"/>
                </a:lnTo>
                <a:lnTo>
                  <a:pt x="0" y="10696574"/>
                </a:lnTo>
                <a:lnTo>
                  <a:pt x="0" y="0"/>
                </a:lnTo>
                <a:close/>
              </a:path>
            </a:pathLst>
          </a:custGeom>
          <a:solidFill>
            <a:srgbClr val="FAF6F5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00554" y="1317730"/>
            <a:ext cx="5687563" cy="4770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1" i="0">
                <a:solidFill>
                  <a:srgbClr val="292F4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00555" y="2832205"/>
            <a:ext cx="11313982" cy="4770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1" i="0">
                <a:solidFill>
                  <a:srgbClr val="292F4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850734" y="9950769"/>
            <a:ext cx="456539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13344" y="9950769"/>
            <a:ext cx="328137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272143" y="9950769"/>
            <a:ext cx="328137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9" r:id="rId2"/>
    <p:sldLayoutId id="2147483666" r:id="rId3"/>
    <p:sldLayoutId id="2147483663" r:id="rId4"/>
    <p:sldLayoutId id="2147483664" r:id="rId5"/>
    <p:sldLayoutId id="2147483665" r:id="rId6"/>
    <p:sldLayoutId id="2147483680" r:id="rId7"/>
    <p:sldLayoutId id="2147483681" r:id="rId8"/>
    <p:sldLayoutId id="2147483682" r:id="rId9"/>
    <p:sldLayoutId id="2147483684" r:id="rId10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B54E5B2-CAC5-4BA0-6F0B-C7200FB29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099" y="569913"/>
            <a:ext cx="12306668" cy="206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5D5CFB2-A580-5361-E9D4-196B27DA8A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0099" y="2847975"/>
            <a:ext cx="12306668" cy="67897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A998C11-F6C1-34C4-1DD9-F152F764EB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0099" y="9917113"/>
            <a:ext cx="3210043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F9243-948D-450F-A5DC-B5AA1C238C17}" type="datetimeFigureOut">
              <a:rPr lang="it-IT" smtClean="0"/>
              <a:t>07/02/2024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D9B3C82-E3C8-6C02-3230-53F131AD9E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26649" y="9917113"/>
            <a:ext cx="4813568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4032046-022E-14A2-573A-BA45CB1E2B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76722" y="9917113"/>
            <a:ext cx="3210045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755B3-957C-4581-8CF9-F1347606C3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5998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salute.regione.emilia-romagna.it/prp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salute.regione.emilia-romagna.it/prp" TargetMode="External"/><Relationship Id="rId4" Type="http://schemas.openxmlformats.org/officeDocument/2006/relationships/hyperlink" Target="https://salute.regione.emilia-romagna.it/prp/aree-tematiche/sicurezza-e-salute-in-ambiente-di-vita-e-di-lavoro/buone-pratiche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1231" y="7483475"/>
            <a:ext cx="12420600" cy="12017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8575" algn="ctr">
              <a:lnSpc>
                <a:spcPct val="112500"/>
              </a:lnSpc>
              <a:spcBef>
                <a:spcPts val="3754"/>
              </a:spcBef>
            </a:pPr>
            <a:r>
              <a:rPr lang="it-IT" sz="2800" b="1" spc="65" dirty="0">
                <a:solidFill>
                  <a:srgbClr val="292F40"/>
                </a:solidFill>
                <a:latin typeface="+mj-lt"/>
                <a:cs typeface="Arial"/>
              </a:rPr>
              <a:t>Francesca Zanardi, PhD</a:t>
            </a:r>
          </a:p>
          <a:p>
            <a:pPr marL="12700" marR="28575" algn="ctr">
              <a:lnSpc>
                <a:spcPct val="112500"/>
              </a:lnSpc>
              <a:spcBef>
                <a:spcPts val="100"/>
              </a:spcBef>
            </a:pPr>
            <a:r>
              <a:rPr lang="it-IT" sz="2000" dirty="0">
                <a:latin typeface="+mj-lt"/>
                <a:cs typeface="Lucida Sans Unicode"/>
              </a:rPr>
              <a:t>Direzione generale cura della persona, salute e welfare Regione Emilia- Romagna</a:t>
            </a:r>
          </a:p>
          <a:p>
            <a:pPr marL="12700" marR="28575" algn="ctr">
              <a:lnSpc>
                <a:spcPct val="112500"/>
              </a:lnSpc>
              <a:spcBef>
                <a:spcPts val="100"/>
              </a:spcBef>
            </a:pPr>
            <a:r>
              <a:rPr lang="it-IT" altLang="it-IT" sz="2000" b="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Responsabile U.O.S. Prevenzione malattie professionali e rischi psicosociali - UOCPSAL - AUSL Ferrara</a:t>
            </a:r>
            <a:endParaRPr lang="it-IT" sz="2000" dirty="0">
              <a:latin typeface="+mj-lt"/>
              <a:cs typeface="Lucida Sans Unicode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355181" y="9037519"/>
            <a:ext cx="7556500" cy="1659255"/>
            <a:chOff x="0" y="9037518"/>
            <a:chExt cx="7556500" cy="1659255"/>
          </a:xfrm>
        </p:grpSpPr>
        <p:sp>
          <p:nvSpPr>
            <p:cNvPr id="5" name="object 5"/>
            <p:cNvSpPr/>
            <p:nvPr/>
          </p:nvSpPr>
          <p:spPr>
            <a:xfrm>
              <a:off x="0" y="10417836"/>
              <a:ext cx="7556500" cy="278765"/>
            </a:xfrm>
            <a:custGeom>
              <a:avLst/>
              <a:gdLst/>
              <a:ahLst/>
              <a:cxnLst/>
              <a:rect l="l" t="t" r="r" b="b"/>
              <a:pathLst>
                <a:path w="7556500" h="278765">
                  <a:moveTo>
                    <a:pt x="7555991" y="278738"/>
                  </a:moveTo>
                  <a:lnTo>
                    <a:pt x="0" y="278738"/>
                  </a:lnTo>
                  <a:lnTo>
                    <a:pt x="0" y="0"/>
                  </a:lnTo>
                  <a:lnTo>
                    <a:pt x="7555991" y="0"/>
                  </a:lnTo>
                  <a:lnTo>
                    <a:pt x="7555991" y="278738"/>
                  </a:lnTo>
                  <a:close/>
                </a:path>
              </a:pathLst>
            </a:custGeom>
            <a:solidFill>
              <a:srgbClr val="292F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86192" y="9037518"/>
              <a:ext cx="2905124" cy="162877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77006" y="9466410"/>
              <a:ext cx="1495425" cy="771524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504031" y="1387475"/>
            <a:ext cx="11049000" cy="2815514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>
              <a:spcBef>
                <a:spcPts val="355"/>
              </a:spcBef>
            </a:pPr>
            <a:r>
              <a:rPr lang="it-IT" sz="6000" b="1" spc="210" dirty="0">
                <a:solidFill>
                  <a:srgbClr val="292F40"/>
                </a:solidFill>
                <a:latin typeface="+mj-lt"/>
                <a:cs typeface="Arial"/>
              </a:rPr>
              <a:t>La prevenzione delle aggressioni agli operatori sanitari in Emilia-Romagna</a:t>
            </a:r>
            <a:endParaRPr lang="it-IT" sz="6000" b="1" dirty="0">
              <a:latin typeface="+mj-lt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xfrm>
            <a:off x="961231" y="5213449"/>
            <a:ext cx="12420600" cy="13439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3754"/>
              </a:spcBef>
            </a:pPr>
            <a:r>
              <a:rPr sz="3200" spc="315" dirty="0">
                <a:latin typeface="+mj-lt"/>
              </a:rPr>
              <a:t>7-28</a:t>
            </a:r>
            <a:r>
              <a:rPr sz="3200" spc="300" dirty="0">
                <a:latin typeface="+mj-lt"/>
              </a:rPr>
              <a:t> </a:t>
            </a:r>
            <a:r>
              <a:rPr sz="3200" spc="215" dirty="0">
                <a:latin typeface="+mj-lt"/>
              </a:rPr>
              <a:t>FEBBRAIO</a:t>
            </a:r>
            <a:r>
              <a:rPr sz="3200" spc="305" dirty="0">
                <a:latin typeface="+mj-lt"/>
              </a:rPr>
              <a:t> </a:t>
            </a:r>
            <a:r>
              <a:rPr sz="3200" spc="65" dirty="0">
                <a:latin typeface="+mj-lt"/>
              </a:rPr>
              <a:t>E</a:t>
            </a:r>
            <a:r>
              <a:rPr sz="3200" spc="300" dirty="0">
                <a:latin typeface="+mj-lt"/>
              </a:rPr>
              <a:t> </a:t>
            </a:r>
            <a:r>
              <a:rPr sz="3200" spc="105" dirty="0">
                <a:latin typeface="+mj-lt"/>
              </a:rPr>
              <a:t>12</a:t>
            </a:r>
            <a:r>
              <a:rPr sz="3200" spc="305" dirty="0">
                <a:latin typeface="+mj-lt"/>
              </a:rPr>
              <a:t> </a:t>
            </a:r>
            <a:r>
              <a:rPr sz="3200" spc="245" dirty="0">
                <a:latin typeface="+mj-lt"/>
              </a:rPr>
              <a:t>MARZO</a:t>
            </a:r>
            <a:r>
              <a:rPr sz="3200" spc="300" dirty="0">
                <a:latin typeface="+mj-lt"/>
              </a:rPr>
              <a:t> </a:t>
            </a:r>
            <a:r>
              <a:rPr sz="3200" spc="355" dirty="0">
                <a:latin typeface="+mj-lt"/>
              </a:rPr>
              <a:t>2024</a:t>
            </a:r>
            <a:endParaRPr sz="3200" dirty="0">
              <a:latin typeface="+mj-lt"/>
            </a:endParaRPr>
          </a:p>
          <a:p>
            <a:pPr marL="12700" algn="ctr">
              <a:spcBef>
                <a:spcPts val="2710"/>
              </a:spcBef>
            </a:pPr>
            <a:r>
              <a:rPr lang="it-IT" sz="3200" b="0" spc="-30" dirty="0">
                <a:latin typeface="+mj-lt"/>
                <a:cs typeface="Lucida Sans Unicode"/>
              </a:rPr>
              <a:t>Bologna,</a:t>
            </a:r>
            <a:r>
              <a:rPr lang="it-IT" sz="3200" b="0" spc="-160" dirty="0">
                <a:latin typeface="+mj-lt"/>
                <a:cs typeface="Lucida Sans Unicode"/>
              </a:rPr>
              <a:t> </a:t>
            </a:r>
            <a:r>
              <a:rPr lang="it-IT" sz="3200" b="0" spc="-5" dirty="0">
                <a:latin typeface="+mj-lt"/>
                <a:cs typeface="Lucida Sans Unicode"/>
              </a:rPr>
              <a:t>Regione</a:t>
            </a:r>
            <a:r>
              <a:rPr lang="it-IT" sz="3200" b="0" spc="-160" dirty="0">
                <a:latin typeface="+mj-lt"/>
                <a:cs typeface="Lucida Sans Unicode"/>
              </a:rPr>
              <a:t> </a:t>
            </a:r>
            <a:r>
              <a:rPr lang="it-IT" sz="3200" b="0" spc="-70" dirty="0">
                <a:latin typeface="+mj-lt"/>
                <a:cs typeface="Lucida Sans Unicode"/>
              </a:rPr>
              <a:t>Emilia-Romagna</a:t>
            </a:r>
            <a:endParaRPr lang="it-IT" sz="3200" dirty="0">
              <a:latin typeface="+mj-lt"/>
            </a:endParaRPr>
          </a:p>
        </p:txBody>
      </p:sp>
      <p:pic>
        <p:nvPicPr>
          <p:cNvPr id="3" name="Immagine 2" descr="Immagine che contiene Carattere, Elementi grafici, grafica, schermata&#10;&#10;Descrizione generata automaticamente">
            <a:extLst>
              <a:ext uri="{FF2B5EF4-FFF2-40B4-BE49-F238E27FC236}">
                <a16:creationId xmlns:a16="http://schemas.microsoft.com/office/drawing/2014/main" id="{6C11E4BE-D693-5ACA-4A72-75FF8D9381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031" y="244475"/>
            <a:ext cx="4495800" cy="8262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8610D8-3F95-9E08-AC4D-86DBF3611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31" y="1311275"/>
            <a:ext cx="9601199" cy="1277273"/>
          </a:xfrm>
        </p:spPr>
        <p:txBody>
          <a:bodyPr/>
          <a:lstStyle/>
          <a:p>
            <a:r>
              <a:rPr lang="it-IT" sz="3600" dirty="0">
                <a:solidFill>
                  <a:schemeClr val="accent1"/>
                </a:solidFill>
                <a:latin typeface="+mj-lt"/>
              </a:rPr>
              <a:t>PP08 PIANO NAZIONALE DELLA PREVENZIONE</a:t>
            </a:r>
            <a:br>
              <a:rPr lang="it-IT" sz="3600" dirty="0">
                <a:solidFill>
                  <a:schemeClr val="accent1"/>
                </a:solidFill>
                <a:latin typeface="+mj-lt"/>
              </a:rPr>
            </a:br>
            <a:br>
              <a:rPr lang="it-IT" sz="1100" dirty="0">
                <a:solidFill>
                  <a:schemeClr val="accent1"/>
                </a:solidFill>
                <a:latin typeface="+mj-lt"/>
              </a:rPr>
            </a:br>
            <a:r>
              <a:rPr lang="it-IT" sz="3600" dirty="0">
                <a:solidFill>
                  <a:schemeClr val="accent1"/>
                </a:solidFill>
                <a:latin typeface="+mj-lt"/>
              </a:rPr>
              <a:t>Prevenzione del rischio stress correlato al lavoro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0D9AC6F-2654-C919-A48B-AE88C6BC04F7}"/>
              </a:ext>
            </a:extLst>
          </p:cNvPr>
          <p:cNvSpPr txBox="1"/>
          <p:nvPr/>
        </p:nvSpPr>
        <p:spPr>
          <a:xfrm>
            <a:off x="504033" y="3293487"/>
            <a:ext cx="1257299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̶"/>
              <a:tabLst/>
              <a:defRPr/>
            </a:pPr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rgbClr val="292F4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Lo </a:t>
            </a:r>
            <a:r>
              <a:rPr kumimoji="0" lang="it-IT" sz="2400" b="1" i="0" u="none" strike="noStrike" kern="0" cap="none" spc="0" normalizeH="0" baseline="0" noProof="0" dirty="0">
                <a:ln>
                  <a:noFill/>
                </a:ln>
                <a:solidFill>
                  <a:srgbClr val="292F4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stress lavoro-correlato </a:t>
            </a:r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rgbClr val="292F4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(SLC) rappresenta un problema che si è accentuato in questi anni per i notevoli cambiamenti dell’</a:t>
            </a:r>
            <a:r>
              <a:rPr kumimoji="0" lang="it-IT" sz="2400" b="1" i="0" u="none" strike="noStrike" kern="0" cap="none" spc="0" normalizeH="0" baseline="0" noProof="0" dirty="0">
                <a:ln>
                  <a:noFill/>
                </a:ln>
                <a:solidFill>
                  <a:srgbClr val="292F4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organizzazione del lavoro </a:t>
            </a:r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rgbClr val="292F4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e dell’andamento del mercato del lavoro, con ripercussioni anche sulla produttività delle aziende e al livello </a:t>
            </a:r>
            <a:r>
              <a:rPr kumimoji="0" lang="it-IT" sz="2400" b="1" i="0" u="none" strike="noStrike" kern="0" cap="none" spc="0" normalizeH="0" baseline="0" noProof="0" dirty="0">
                <a:ln>
                  <a:noFill/>
                </a:ln>
                <a:solidFill>
                  <a:srgbClr val="292F4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economico</a:t>
            </a:r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rgbClr val="292F4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. </a:t>
            </a:r>
          </a:p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it-IT" sz="2400" b="0" i="0" u="none" strike="noStrike" kern="0" cap="none" spc="0" normalizeH="0" baseline="0" noProof="0" dirty="0">
              <a:ln>
                <a:noFill/>
              </a:ln>
              <a:solidFill>
                <a:srgbClr val="292F40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̶"/>
              <a:tabLst/>
              <a:defRPr/>
            </a:pPr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rgbClr val="292F4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Lo stress è solamente uno degli aspetti di una </a:t>
            </a:r>
            <a:r>
              <a:rPr kumimoji="0" lang="it-IT" sz="2400" b="1" i="0" u="none" strike="noStrike" kern="0" cap="none" spc="0" normalizeH="0" baseline="0" noProof="0" dirty="0">
                <a:ln>
                  <a:noFill/>
                </a:ln>
                <a:solidFill>
                  <a:srgbClr val="292F4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più ampia dimensione</a:t>
            </a:r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rgbClr val="292F4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che sono </a:t>
            </a:r>
            <a:r>
              <a:rPr kumimoji="0" lang="it-IT" sz="2400" b="1" i="0" u="none" strike="noStrike" kern="0" cap="none" spc="0" normalizeH="0" baseline="0" noProof="0" dirty="0">
                <a:ln>
                  <a:noFill/>
                </a:ln>
                <a:solidFill>
                  <a:srgbClr val="292F4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i rischi psicosociali, che comprendono anche le molestie, le violenze e le aggressioni nei luoghi di lavoro. </a:t>
            </a:r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rgbClr val="292F4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Questi fenomeni hanno un </a:t>
            </a:r>
            <a:r>
              <a:rPr kumimoji="0" lang="it-IT" sz="2400" b="1" i="0" u="none" strike="noStrike" kern="0" cap="none" spc="0" normalizeH="0" baseline="0" noProof="0" dirty="0">
                <a:ln>
                  <a:noFill/>
                </a:ln>
                <a:solidFill>
                  <a:srgbClr val="292F4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forte impatto sul benessere organizzativo e come tali necessitano di azioni di prevenzione mirate, con particolare riferimento alla sanità.</a:t>
            </a:r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rgbClr val="292F4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6540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3F9F4E-72E8-64F9-BE37-4C8AFCB96C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0BC2A729-AE73-E902-B57F-D52540629FDE}"/>
              </a:ext>
            </a:extLst>
          </p:cNvPr>
          <p:cNvSpPr txBox="1"/>
          <p:nvPr/>
        </p:nvSpPr>
        <p:spPr>
          <a:xfrm>
            <a:off x="427831" y="2669510"/>
            <a:ext cx="13258799" cy="61093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Obiettivi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it-IT" sz="22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̶"/>
              <a:tabLst/>
              <a:defRPr/>
            </a:pPr>
            <a:r>
              <a:rPr lang="it-IT" sz="2200" dirty="0">
                <a:solidFill>
                  <a:prstClr val="black"/>
                </a:solidFill>
              </a:rPr>
              <a:t>A</a:t>
            </a:r>
            <a:r>
              <a:rPr kumimoji="0" lang="it-IT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ccrescimento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e miglioramento del sistema di gestione dei rischi psicosociali, attraverso un </a:t>
            </a: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piano di monitoraggio sullo stato di attuazione delle indicazioni normative e tecniche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, definizione di </a:t>
            </a: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standard per gli interventi formativi </a:t>
            </a:r>
            <a:r>
              <a:rPr kumimoji="0" lang="it-IT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e la realizzazione di</a:t>
            </a: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azioni mirate di prevenzione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.</a:t>
            </a:r>
            <a:endParaRPr lang="it-IT" sz="2200" dirty="0">
              <a:solidFill>
                <a:prstClr val="black"/>
              </a:solidFill>
            </a:endParaRP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it-IT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̶"/>
              <a:tabLst/>
              <a:defRPr/>
            </a:pP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Verifica dell’efficacia dell’applicazione dell’obbligo di valutazione dello SLC 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 livello regionale attraverso il monitoraggio delle attività di </a:t>
            </a: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vigilanza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da parte dei Servizi delle ASL.</a:t>
            </a:r>
            <a:endParaRPr lang="it-IT" sz="2200" dirty="0">
              <a:solidFill>
                <a:prstClr val="black"/>
              </a:solidFill>
            </a:endParaRP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it-IT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85750" indent="-285750" algn="just">
              <a:buFont typeface="Calibri" panose="020F0502020204030204" pitchFamily="34" charset="0"/>
              <a:buChar char="̶"/>
              <a:defRPr/>
            </a:pP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Informazione/formazione specifica</a:t>
            </a:r>
            <a:r>
              <a:rPr lang="it-IT" sz="2200" dirty="0">
                <a:solidFill>
                  <a:prstClr val="black"/>
                </a:solidFill>
              </a:rPr>
              <a:t>: 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personale dei servizi delle ASL, </a:t>
            </a:r>
            <a:r>
              <a:rPr lang="it-IT" sz="2200" dirty="0">
                <a:solidFill>
                  <a:prstClr val="black"/>
                </a:solidFill>
              </a:rPr>
              <a:t>aziende, associazioni, figure aziendali della prevenzione (RLST), sindacati, consulenti, </a:t>
            </a:r>
            <a:r>
              <a:rPr lang="it-IT" sz="2200" dirty="0" err="1">
                <a:solidFill>
                  <a:prstClr val="black"/>
                </a:solidFill>
              </a:rPr>
              <a:t>ecc</a:t>
            </a:r>
            <a:r>
              <a:rPr lang="it-IT" sz="2200" dirty="0">
                <a:solidFill>
                  <a:prstClr val="black"/>
                </a:solidFill>
              </a:rPr>
              <a:t>; diffusione di materiale informativo/divulgativo per le aziende.</a:t>
            </a:r>
          </a:p>
          <a:p>
            <a:pPr marL="285750" indent="-285750" algn="just">
              <a:buFont typeface="Calibri" panose="020F0502020204030204" pitchFamily="34" charset="0"/>
              <a:buChar char="̶"/>
              <a:defRPr/>
            </a:pPr>
            <a:endParaRPr lang="it-IT" sz="1100" dirty="0">
              <a:solidFill>
                <a:prstClr val="black"/>
              </a:solidFill>
            </a:endParaRPr>
          </a:p>
          <a:p>
            <a:pPr marL="285750" marR="0" lvl="0" indent="-28575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̶"/>
              <a:tabLst/>
              <a:defRPr/>
            </a:pPr>
            <a:r>
              <a:rPr lang="it-IT" sz="2200" b="1" dirty="0">
                <a:solidFill>
                  <a:prstClr val="black"/>
                </a:solidFill>
              </a:rPr>
              <a:t>R</a:t>
            </a:r>
            <a:r>
              <a:rPr kumimoji="0" lang="it-IT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eport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nazionale e regionale.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it-IT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̶"/>
              <a:tabLst/>
              <a:defRPr/>
            </a:pPr>
            <a:r>
              <a:rPr lang="it-IT" sz="2200" dirty="0">
                <a:solidFill>
                  <a:prstClr val="black"/>
                </a:solidFill>
              </a:rPr>
              <a:t>S</a:t>
            </a:r>
            <a:r>
              <a:rPr kumimoji="0" lang="it-IT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ottoscrizione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di </a:t>
            </a: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accordi intersettoriali con le parti sociali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, gestiti all’interno del Comitato ex art. 7 del D.Lgs. 81/2008.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it-IT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̶"/>
              <a:tabLst/>
              <a:defRPr/>
            </a:pP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Equità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: elaborazione del profilo di salute ed equità, identificazione di aree/gruppi a più alto rischio di esposizione o di vulnerabilità ai fattori di rischio, conseguente adeguamento/orientamento dell’intervento in termini di disegno e allocazione, valutazione di impatto.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C34ADBD4-0F30-6E29-0553-B98930FCA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831" y="1235075"/>
            <a:ext cx="9829800" cy="1365251"/>
          </a:xfrm>
        </p:spPr>
        <p:txBody>
          <a:bodyPr/>
          <a:lstStyle/>
          <a:p>
            <a:r>
              <a:rPr lang="it-IT" sz="3600" dirty="0">
                <a:solidFill>
                  <a:schemeClr val="accent1"/>
                </a:solidFill>
                <a:latin typeface="+mj-lt"/>
              </a:rPr>
              <a:t>PP08 PIANO NAZIONALE DELLA PREVENZIONE</a:t>
            </a:r>
            <a:br>
              <a:rPr lang="it-IT" sz="3600" dirty="0">
                <a:solidFill>
                  <a:schemeClr val="accent1"/>
                </a:solidFill>
                <a:latin typeface="+mj-lt"/>
              </a:rPr>
            </a:br>
            <a:br>
              <a:rPr lang="it-IT" sz="1100" dirty="0">
                <a:solidFill>
                  <a:schemeClr val="accent1"/>
                </a:solidFill>
                <a:latin typeface="+mj-lt"/>
              </a:rPr>
            </a:br>
            <a:r>
              <a:rPr lang="it-IT" sz="3600" dirty="0">
                <a:solidFill>
                  <a:schemeClr val="accent1"/>
                </a:solidFill>
                <a:latin typeface="+mj-lt"/>
              </a:rPr>
              <a:t>Prevenzione del rischio stress correlato al lavoro</a:t>
            </a:r>
          </a:p>
        </p:txBody>
      </p:sp>
    </p:spTree>
    <p:extLst>
      <p:ext uri="{BB962C8B-B14F-4D97-AF65-F5344CB8AC3E}">
        <p14:creationId xmlns:p14="http://schemas.microsoft.com/office/powerpoint/2010/main" val="3119477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CFC5E9-2FDD-8C30-BF82-4535A8E13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31" y="1158875"/>
            <a:ext cx="9220200" cy="164660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it-IT" sz="3600" dirty="0">
                <a:solidFill>
                  <a:schemeClr val="accent1"/>
                </a:solidFill>
                <a:latin typeface="+mj-lt"/>
              </a:rPr>
              <a:t>PP08 PIANO REGIONALE DELLA PREVENZIONE </a:t>
            </a:r>
            <a:br>
              <a:rPr lang="it-IT" sz="3600" dirty="0">
                <a:solidFill>
                  <a:schemeClr val="accent1"/>
                </a:solidFill>
                <a:latin typeface="+mj-lt"/>
              </a:rPr>
            </a:br>
            <a:r>
              <a:rPr lang="it-IT" sz="2800" dirty="0">
                <a:solidFill>
                  <a:schemeClr val="accent1"/>
                </a:solidFill>
                <a:latin typeface="+mj-lt"/>
              </a:rPr>
              <a:t>Sintesi del Profilo di salute ed equità e Analisi di contesto</a:t>
            </a:r>
            <a:br>
              <a:rPr lang="it-IT" sz="2800" dirty="0">
                <a:solidFill>
                  <a:srgbClr val="0070C0"/>
                </a:solidFill>
                <a:latin typeface="+mj-lt"/>
              </a:rPr>
            </a:br>
            <a:br>
              <a:rPr lang="it-IT" sz="1100" dirty="0">
                <a:solidFill>
                  <a:srgbClr val="0070C0"/>
                </a:solidFill>
                <a:latin typeface="+mj-lt"/>
              </a:rPr>
            </a:br>
            <a:r>
              <a:rPr lang="it-IT" sz="3200" dirty="0">
                <a:solidFill>
                  <a:schemeClr val="accent1"/>
                </a:solidFill>
                <a:latin typeface="+mj-lt"/>
              </a:rPr>
              <a:t>Prevenzione del rischio stress correlato al lavoro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4D10729-BCE8-1F54-7413-5919AA4B37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032" y="2985383"/>
            <a:ext cx="13106400" cy="5878532"/>
          </a:xfrm>
        </p:spPr>
        <p:txBody>
          <a:bodyPr/>
          <a:lstStyle/>
          <a:p>
            <a:pPr algn="just"/>
            <a:endParaRPr lang="it-IT" sz="2400" b="0" dirty="0">
              <a:latin typeface="+mj-lt"/>
            </a:endParaRPr>
          </a:p>
          <a:p>
            <a:pPr marL="342900" indent="-342900" algn="just">
              <a:buFont typeface="Calibri" panose="020F0502020204030204" pitchFamily="34" charset="0"/>
              <a:buChar char="̶"/>
            </a:pPr>
            <a:r>
              <a:rPr lang="it-IT" sz="2400" b="0" dirty="0">
                <a:latin typeface="+mj-lt"/>
              </a:rPr>
              <a:t>Gli </a:t>
            </a:r>
            <a:r>
              <a:rPr lang="it-IT" sz="2400" dirty="0">
                <a:latin typeface="+mj-lt"/>
              </a:rPr>
              <a:t>infortuni da aggressione </a:t>
            </a:r>
            <a:r>
              <a:rPr lang="it-IT" sz="2400" b="0" dirty="0">
                <a:latin typeface="+mj-lt"/>
              </a:rPr>
              <a:t>possono essere considerati come </a:t>
            </a:r>
            <a:r>
              <a:rPr lang="it-IT" sz="2400" dirty="0">
                <a:latin typeface="+mj-lt"/>
              </a:rPr>
              <a:t>indicatore</a:t>
            </a:r>
            <a:r>
              <a:rPr lang="it-IT" sz="2400" b="0" dirty="0">
                <a:latin typeface="+mj-lt"/>
              </a:rPr>
              <a:t> di violenza sul lavoro. </a:t>
            </a:r>
          </a:p>
          <a:p>
            <a:pPr algn="just"/>
            <a:endParaRPr lang="it-IT" sz="1100" b="0" dirty="0">
              <a:latin typeface="+mj-lt"/>
            </a:endParaRPr>
          </a:p>
          <a:p>
            <a:pPr marL="342900" indent="-342900" algn="just">
              <a:buFont typeface="Calibri" panose="020F0502020204030204" pitchFamily="34" charset="0"/>
              <a:buChar char="̶"/>
            </a:pPr>
            <a:r>
              <a:rPr lang="it-IT" sz="2400" b="0" dirty="0">
                <a:latin typeface="+mj-lt"/>
              </a:rPr>
              <a:t>Gli </a:t>
            </a:r>
            <a:r>
              <a:rPr lang="it-IT" sz="2400" dirty="0">
                <a:latin typeface="+mj-lt"/>
              </a:rPr>
              <a:t>ambiti più a rischio di aggressioni sul lavoro </a:t>
            </a:r>
            <a:r>
              <a:rPr lang="it-IT" sz="2400" b="0" dirty="0">
                <a:latin typeface="+mj-lt"/>
              </a:rPr>
              <a:t>sembrano essere quello della </a:t>
            </a:r>
            <a:r>
              <a:rPr lang="it-IT" sz="2400" dirty="0">
                <a:latin typeface="+mj-lt"/>
              </a:rPr>
              <a:t>sanità</a:t>
            </a:r>
            <a:r>
              <a:rPr lang="it-IT" sz="2400" b="0" dirty="0">
                <a:latin typeface="+mj-lt"/>
              </a:rPr>
              <a:t> (in particolare per infermieri, medici, operatori della salute mentale, operatori dell’emergenza), </a:t>
            </a:r>
            <a:r>
              <a:rPr lang="it-IT" sz="2400" dirty="0">
                <a:latin typeface="+mj-lt"/>
              </a:rPr>
              <a:t>il settore educativo</a:t>
            </a:r>
            <a:r>
              <a:rPr lang="it-IT" sz="2400" b="0" dirty="0">
                <a:latin typeface="+mj-lt"/>
              </a:rPr>
              <a:t>, le guardie carcerarie, il settore della </a:t>
            </a:r>
            <a:r>
              <a:rPr lang="it-IT" sz="2400" dirty="0">
                <a:latin typeface="+mj-lt"/>
              </a:rPr>
              <a:t>giustizia</a:t>
            </a:r>
            <a:r>
              <a:rPr lang="it-IT" sz="2400" b="0" dirty="0">
                <a:latin typeface="+mj-lt"/>
              </a:rPr>
              <a:t>, il settore </a:t>
            </a:r>
            <a:r>
              <a:rPr lang="it-IT" sz="2400" dirty="0">
                <a:latin typeface="+mj-lt"/>
              </a:rPr>
              <a:t>militare</a:t>
            </a:r>
            <a:r>
              <a:rPr lang="it-IT" sz="2400" b="0" dirty="0">
                <a:latin typeface="+mj-lt"/>
              </a:rPr>
              <a:t>, i </a:t>
            </a:r>
            <a:r>
              <a:rPr lang="it-IT" sz="2400" dirty="0">
                <a:latin typeface="+mj-lt"/>
              </a:rPr>
              <a:t>servizi sociali </a:t>
            </a:r>
            <a:r>
              <a:rPr lang="it-IT" sz="2400" b="0" dirty="0">
                <a:latin typeface="+mj-lt"/>
              </a:rPr>
              <a:t>e gli </a:t>
            </a:r>
            <a:r>
              <a:rPr lang="it-IT" sz="2400" dirty="0">
                <a:latin typeface="+mj-lt"/>
              </a:rPr>
              <a:t>autisti di mezzi pubblici </a:t>
            </a:r>
            <a:r>
              <a:rPr lang="it-IT" sz="2400" b="0" dirty="0">
                <a:latin typeface="+mj-lt"/>
              </a:rPr>
              <a:t>(</a:t>
            </a:r>
            <a:r>
              <a:rPr lang="it-IT" sz="2400" b="0" dirty="0" err="1">
                <a:latin typeface="+mj-lt"/>
              </a:rPr>
              <a:t>Piquero</a:t>
            </a:r>
            <a:r>
              <a:rPr lang="it-IT" sz="2400" b="0" dirty="0">
                <a:latin typeface="+mj-lt"/>
              </a:rPr>
              <a:t> et al., 2013; </a:t>
            </a:r>
            <a:r>
              <a:rPr lang="it-IT" sz="2400" b="0" dirty="0" err="1">
                <a:latin typeface="+mj-lt"/>
              </a:rPr>
              <a:t>Fourth</a:t>
            </a:r>
            <a:r>
              <a:rPr lang="it-IT" sz="2400" b="0" dirty="0">
                <a:latin typeface="+mj-lt"/>
              </a:rPr>
              <a:t> </a:t>
            </a:r>
            <a:r>
              <a:rPr lang="it-IT" sz="2400" b="0" dirty="0" err="1">
                <a:latin typeface="+mj-lt"/>
              </a:rPr>
              <a:t>European</a:t>
            </a:r>
            <a:r>
              <a:rPr lang="it-IT" sz="2400" b="0" dirty="0">
                <a:latin typeface="+mj-lt"/>
              </a:rPr>
              <a:t> Working </a:t>
            </a:r>
            <a:r>
              <a:rPr lang="it-IT" sz="2400" b="0" dirty="0" err="1">
                <a:latin typeface="+mj-lt"/>
              </a:rPr>
              <a:t>Condition</a:t>
            </a:r>
            <a:r>
              <a:rPr lang="it-IT" sz="2400" b="0" dirty="0">
                <a:latin typeface="+mj-lt"/>
              </a:rPr>
              <a:t> Surveys di Eurofound-2007).</a:t>
            </a:r>
          </a:p>
          <a:p>
            <a:pPr algn="just"/>
            <a:endParaRPr lang="it-IT" sz="1100" b="0" dirty="0">
              <a:latin typeface="+mj-lt"/>
            </a:endParaRPr>
          </a:p>
          <a:p>
            <a:pPr marL="342900" indent="-342900" algn="just">
              <a:buFont typeface="Calibri" panose="020F0502020204030204" pitchFamily="34" charset="0"/>
              <a:buChar char="̶"/>
            </a:pPr>
            <a:r>
              <a:rPr lang="it-IT" sz="2400" b="0" dirty="0">
                <a:latin typeface="+mj-lt"/>
              </a:rPr>
              <a:t>Utilizzando i dati disponibili dai Flussi informativi INAIL-Regioni, uno studio ha analizzato questo evento </a:t>
            </a:r>
            <a:r>
              <a:rPr lang="it-IT" sz="2400" dirty="0">
                <a:latin typeface="+mj-lt"/>
              </a:rPr>
              <a:t>nel contesto italiano e soprattutto in Regione Emilia-Romagna</a:t>
            </a:r>
            <a:r>
              <a:rPr lang="it-IT" sz="2400" b="0" dirty="0">
                <a:latin typeface="+mj-lt"/>
              </a:rPr>
              <a:t>. </a:t>
            </a:r>
            <a:r>
              <a:rPr lang="it-IT" sz="2400" dirty="0">
                <a:latin typeface="+mj-lt"/>
              </a:rPr>
              <a:t>Sanità e servizi sociali e trasporti </a:t>
            </a:r>
            <a:r>
              <a:rPr lang="it-IT" sz="2400" b="0" dirty="0">
                <a:latin typeface="+mj-lt"/>
              </a:rPr>
              <a:t>sono i settori con il maggior numero e indice di infortuni da aggressione sia in Italia che in Emilia-Romagna.</a:t>
            </a:r>
          </a:p>
          <a:p>
            <a:pPr marL="342900" indent="-342900" algn="just">
              <a:buFont typeface="Calibri" panose="020F0502020204030204" pitchFamily="34" charset="0"/>
              <a:buChar char="̶"/>
            </a:pPr>
            <a:endParaRPr lang="it-IT" sz="1100" b="0" dirty="0">
              <a:latin typeface="+mj-lt"/>
            </a:endParaRPr>
          </a:p>
          <a:p>
            <a:pPr marL="342900" indent="-342900" algn="just">
              <a:buFont typeface="Calibri" panose="020F0502020204030204" pitchFamily="34" charset="0"/>
              <a:buChar char="̶"/>
            </a:pPr>
            <a:r>
              <a:rPr lang="it-IT" sz="2400" b="0" dirty="0">
                <a:latin typeface="+mj-lt"/>
              </a:rPr>
              <a:t>Per quanto riguarda la provenienza delle segnalazioni, per gli operatori dei servizi sanitari e sociosanitari, dai dati dei report regionale emerge che le aree più interessate dal problema sono </a:t>
            </a:r>
            <a:r>
              <a:rPr lang="it-IT" sz="2400" dirty="0">
                <a:latin typeface="+mj-lt"/>
              </a:rPr>
              <a:t>l’area psichiatrica-dipendenze </a:t>
            </a:r>
            <a:r>
              <a:rPr lang="it-IT" sz="2400" b="0" dirty="0">
                <a:latin typeface="+mj-lt"/>
              </a:rPr>
              <a:t>per le </a:t>
            </a:r>
            <a:r>
              <a:rPr lang="it-IT" sz="2400" dirty="0">
                <a:latin typeface="+mj-lt"/>
              </a:rPr>
              <a:t>aggressioni fisiche </a:t>
            </a:r>
            <a:r>
              <a:rPr lang="it-IT" sz="2400" b="0" dirty="0">
                <a:latin typeface="+mj-lt"/>
              </a:rPr>
              <a:t>(63%) </a:t>
            </a:r>
            <a:r>
              <a:rPr lang="it-IT" sz="2400" dirty="0">
                <a:latin typeface="+mj-lt"/>
              </a:rPr>
              <a:t>e contro la proprietà </a:t>
            </a:r>
            <a:r>
              <a:rPr lang="it-IT" sz="2400" b="0" dirty="0">
                <a:latin typeface="+mj-lt"/>
              </a:rPr>
              <a:t>(61%), mentre l’area più interessata dalle </a:t>
            </a:r>
            <a:r>
              <a:rPr lang="it-IT" sz="2400" dirty="0">
                <a:latin typeface="+mj-lt"/>
              </a:rPr>
              <a:t>aggressioni verbali </a:t>
            </a:r>
            <a:r>
              <a:rPr lang="it-IT" sz="2400" b="0" dirty="0">
                <a:latin typeface="+mj-lt"/>
              </a:rPr>
              <a:t>è il </a:t>
            </a:r>
            <a:r>
              <a:rPr lang="it-IT" sz="2400" dirty="0">
                <a:latin typeface="+mj-lt"/>
              </a:rPr>
              <a:t>pronto soccorso </a:t>
            </a:r>
            <a:r>
              <a:rPr lang="it-IT" sz="2400" b="0" dirty="0">
                <a:latin typeface="+mj-lt"/>
              </a:rPr>
              <a:t>(29%). </a:t>
            </a:r>
          </a:p>
        </p:txBody>
      </p:sp>
      <p:grpSp>
        <p:nvGrpSpPr>
          <p:cNvPr id="4" name="object 4">
            <a:extLst>
              <a:ext uri="{FF2B5EF4-FFF2-40B4-BE49-F238E27FC236}">
                <a16:creationId xmlns:a16="http://schemas.microsoft.com/office/drawing/2014/main" id="{1B0C274A-F92A-42D6-D81C-C03C665E580B}"/>
              </a:ext>
            </a:extLst>
          </p:cNvPr>
          <p:cNvGrpSpPr/>
          <p:nvPr/>
        </p:nvGrpSpPr>
        <p:grpSpPr>
          <a:xfrm>
            <a:off x="3355181" y="9037519"/>
            <a:ext cx="7556500" cy="1659255"/>
            <a:chOff x="0" y="9037518"/>
            <a:chExt cx="7556500" cy="1659255"/>
          </a:xfrm>
        </p:grpSpPr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A504BF0C-18F8-3F4F-8D0F-F6F7AABFAF75}"/>
                </a:ext>
              </a:extLst>
            </p:cNvPr>
            <p:cNvSpPr/>
            <p:nvPr/>
          </p:nvSpPr>
          <p:spPr>
            <a:xfrm>
              <a:off x="0" y="10417836"/>
              <a:ext cx="7556500" cy="278765"/>
            </a:xfrm>
            <a:custGeom>
              <a:avLst/>
              <a:gdLst/>
              <a:ahLst/>
              <a:cxnLst/>
              <a:rect l="l" t="t" r="r" b="b"/>
              <a:pathLst>
                <a:path w="7556500" h="278765">
                  <a:moveTo>
                    <a:pt x="7555991" y="278738"/>
                  </a:moveTo>
                  <a:lnTo>
                    <a:pt x="0" y="278738"/>
                  </a:lnTo>
                  <a:lnTo>
                    <a:pt x="0" y="0"/>
                  </a:lnTo>
                  <a:lnTo>
                    <a:pt x="7555991" y="0"/>
                  </a:lnTo>
                  <a:lnTo>
                    <a:pt x="7555991" y="278738"/>
                  </a:lnTo>
                  <a:close/>
                </a:path>
              </a:pathLst>
            </a:custGeom>
            <a:solidFill>
              <a:srgbClr val="292F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>
              <a:extLst>
                <a:ext uri="{FF2B5EF4-FFF2-40B4-BE49-F238E27FC236}">
                  <a16:creationId xmlns:a16="http://schemas.microsoft.com/office/drawing/2014/main" id="{0626B3CD-3988-6295-FA6F-FDF4484CB1B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86192" y="9037518"/>
              <a:ext cx="2905124" cy="1628774"/>
            </a:xfrm>
            <a:prstGeom prst="rect">
              <a:avLst/>
            </a:prstGeom>
          </p:spPr>
        </p:pic>
        <p:pic>
          <p:nvPicPr>
            <p:cNvPr id="7" name="object 7">
              <a:extLst>
                <a:ext uri="{FF2B5EF4-FFF2-40B4-BE49-F238E27FC236}">
                  <a16:creationId xmlns:a16="http://schemas.microsoft.com/office/drawing/2014/main" id="{CAEDF0C2-78B1-8E06-8626-0A1812F07FA9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77006" y="9466410"/>
              <a:ext cx="1495425" cy="7715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2642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3D349C8-05F7-1B1B-6DD1-BD2A057562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031" y="3268424"/>
            <a:ext cx="13335000" cy="4062651"/>
          </a:xfrm>
        </p:spPr>
        <p:txBody>
          <a:bodyPr/>
          <a:lstStyle/>
          <a:p>
            <a:pPr marL="342900" indent="-342900">
              <a:buFont typeface="Calibri" panose="020F0502020204030204" pitchFamily="34" charset="0"/>
              <a:buChar char="̶"/>
            </a:pPr>
            <a:r>
              <a:rPr lang="it-IT" sz="2400" dirty="0">
                <a:latin typeface="+mj-lt"/>
              </a:rPr>
              <a:t>L’emergenza sanitaria da Covid-19 </a:t>
            </a:r>
            <a:r>
              <a:rPr lang="it-IT" sz="2400" b="0" dirty="0">
                <a:latin typeface="+mj-lt"/>
              </a:rPr>
              <a:t>ha comportato una </a:t>
            </a:r>
            <a:r>
              <a:rPr lang="it-IT" sz="2400" dirty="0">
                <a:latin typeface="+mj-lt"/>
              </a:rPr>
              <a:t>inedita e prolungata situazione di allarme</a:t>
            </a:r>
            <a:r>
              <a:rPr lang="it-IT" sz="2400" b="0" dirty="0">
                <a:latin typeface="+mj-lt"/>
              </a:rPr>
              <a:t> a cui gli </a:t>
            </a:r>
            <a:r>
              <a:rPr lang="it-IT" sz="2400" dirty="0">
                <a:latin typeface="+mj-lt"/>
              </a:rPr>
              <a:t>operatori sanitari hanno dovuto far fronte in condizioni di stress che si è aggiunto a quello già caratteristico della professione </a:t>
            </a:r>
            <a:r>
              <a:rPr lang="it-IT" sz="2400" b="0" dirty="0">
                <a:latin typeface="+mj-lt"/>
              </a:rPr>
              <a:t>di aiuto e alle difficoltà comuni alla nostra società. </a:t>
            </a:r>
          </a:p>
          <a:p>
            <a:pPr marL="342900" indent="-342900">
              <a:buFont typeface="Calibri" panose="020F0502020204030204" pitchFamily="34" charset="0"/>
              <a:buChar char="̶"/>
            </a:pPr>
            <a:endParaRPr lang="it-IT" sz="2400" b="0" dirty="0">
              <a:latin typeface="+mj-lt"/>
            </a:endParaRPr>
          </a:p>
          <a:p>
            <a:pPr marL="342900" indent="-342900">
              <a:buFont typeface="Calibri" panose="020F0502020204030204" pitchFamily="34" charset="0"/>
              <a:buChar char="̶"/>
            </a:pPr>
            <a:r>
              <a:rPr lang="it-IT" sz="2400" b="0" dirty="0">
                <a:latin typeface="+mj-lt"/>
              </a:rPr>
              <a:t>Nel documento “</a:t>
            </a:r>
            <a:r>
              <a:rPr lang="it-IT" sz="2400" b="0" dirty="0" err="1">
                <a:latin typeface="+mj-lt"/>
              </a:rPr>
              <a:t>Mental</a:t>
            </a:r>
            <a:r>
              <a:rPr lang="it-IT" sz="2400" b="0" dirty="0">
                <a:latin typeface="+mj-lt"/>
              </a:rPr>
              <a:t> health in the </a:t>
            </a:r>
            <a:r>
              <a:rPr lang="it-IT" sz="2400" b="0" dirty="0" err="1">
                <a:latin typeface="+mj-lt"/>
              </a:rPr>
              <a:t>workplace</a:t>
            </a:r>
            <a:r>
              <a:rPr lang="it-IT" sz="2400" b="0" dirty="0">
                <a:latin typeface="+mj-lt"/>
              </a:rPr>
              <a:t> - Information </a:t>
            </a:r>
            <a:r>
              <a:rPr lang="it-IT" sz="2400" b="0" dirty="0" err="1">
                <a:latin typeface="+mj-lt"/>
              </a:rPr>
              <a:t>sheet</a:t>
            </a:r>
            <a:r>
              <a:rPr lang="it-IT" sz="2400" b="0" dirty="0">
                <a:latin typeface="+mj-lt"/>
              </a:rPr>
              <a:t> - </a:t>
            </a:r>
            <a:r>
              <a:rPr lang="it-IT" sz="2400" b="0" dirty="0" err="1">
                <a:latin typeface="+mj-lt"/>
              </a:rPr>
              <a:t>September</a:t>
            </a:r>
            <a:r>
              <a:rPr lang="it-IT" sz="2400" b="0" dirty="0">
                <a:latin typeface="+mj-lt"/>
              </a:rPr>
              <a:t> 2017” l’OMS evidenzia come alcune attività lavorative, quali quelle di assistenza e cura, possono comportare un maggior rischio individuale che può avere un </a:t>
            </a:r>
            <a:r>
              <a:rPr lang="it-IT" sz="2400" dirty="0">
                <a:latin typeface="+mj-lt"/>
              </a:rPr>
              <a:t>impatto diretto sulla salute mentale o portare a un abuso di alcol o di sostanze psicotrope</a:t>
            </a:r>
            <a:r>
              <a:rPr lang="it-IT" sz="2400" b="0" dirty="0">
                <a:latin typeface="+mj-lt"/>
              </a:rPr>
              <a:t>. Questo rischio può essere ulteriormente accentuato in situazioni nelle quali manca una coesione tra gli operatori e un supporto sociale. Situazioni di violenza e/o di molestie psicologiche (mobbing) sono causa di stress lavoro-correlato e rappresentano situazioni di rischio per la salute dei lavoratori e risultano spesso associate a problemi psicologici e fisici.</a:t>
            </a:r>
          </a:p>
        </p:txBody>
      </p:sp>
      <p:grpSp>
        <p:nvGrpSpPr>
          <p:cNvPr id="4" name="object 4">
            <a:extLst>
              <a:ext uri="{FF2B5EF4-FFF2-40B4-BE49-F238E27FC236}">
                <a16:creationId xmlns:a16="http://schemas.microsoft.com/office/drawing/2014/main" id="{5C526D3C-AD43-5099-A649-4E959B7CEEDD}"/>
              </a:ext>
            </a:extLst>
          </p:cNvPr>
          <p:cNvGrpSpPr/>
          <p:nvPr/>
        </p:nvGrpSpPr>
        <p:grpSpPr>
          <a:xfrm>
            <a:off x="3355181" y="9037519"/>
            <a:ext cx="7556500" cy="1659255"/>
            <a:chOff x="0" y="9037518"/>
            <a:chExt cx="7556500" cy="1659255"/>
          </a:xfrm>
        </p:grpSpPr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67A22934-1235-021C-5C59-6D0424A1274F}"/>
                </a:ext>
              </a:extLst>
            </p:cNvPr>
            <p:cNvSpPr/>
            <p:nvPr/>
          </p:nvSpPr>
          <p:spPr>
            <a:xfrm>
              <a:off x="0" y="10417836"/>
              <a:ext cx="7556500" cy="278765"/>
            </a:xfrm>
            <a:custGeom>
              <a:avLst/>
              <a:gdLst/>
              <a:ahLst/>
              <a:cxnLst/>
              <a:rect l="l" t="t" r="r" b="b"/>
              <a:pathLst>
                <a:path w="7556500" h="278765">
                  <a:moveTo>
                    <a:pt x="7555991" y="278738"/>
                  </a:moveTo>
                  <a:lnTo>
                    <a:pt x="0" y="278738"/>
                  </a:lnTo>
                  <a:lnTo>
                    <a:pt x="0" y="0"/>
                  </a:lnTo>
                  <a:lnTo>
                    <a:pt x="7555991" y="0"/>
                  </a:lnTo>
                  <a:lnTo>
                    <a:pt x="7555991" y="278738"/>
                  </a:lnTo>
                  <a:close/>
                </a:path>
              </a:pathLst>
            </a:custGeom>
            <a:solidFill>
              <a:srgbClr val="292F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>
              <a:extLst>
                <a:ext uri="{FF2B5EF4-FFF2-40B4-BE49-F238E27FC236}">
                  <a16:creationId xmlns:a16="http://schemas.microsoft.com/office/drawing/2014/main" id="{068E781B-6EA0-5B15-3C01-FE0CA211D23A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86192" y="9037518"/>
              <a:ext cx="2905124" cy="1628774"/>
            </a:xfrm>
            <a:prstGeom prst="rect">
              <a:avLst/>
            </a:prstGeom>
          </p:spPr>
        </p:pic>
        <p:pic>
          <p:nvPicPr>
            <p:cNvPr id="7" name="object 7">
              <a:extLst>
                <a:ext uri="{FF2B5EF4-FFF2-40B4-BE49-F238E27FC236}">
                  <a16:creationId xmlns:a16="http://schemas.microsoft.com/office/drawing/2014/main" id="{409B8A92-0CF7-DDB2-E432-89346A1261D6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77006" y="9466410"/>
              <a:ext cx="1495425" cy="771524"/>
            </a:xfrm>
            <a:prstGeom prst="rect">
              <a:avLst/>
            </a:prstGeom>
          </p:spPr>
        </p:pic>
      </p:grpSp>
      <p:sp>
        <p:nvSpPr>
          <p:cNvPr id="12" name="Titolo 1">
            <a:extLst>
              <a:ext uri="{FF2B5EF4-FFF2-40B4-BE49-F238E27FC236}">
                <a16:creationId xmlns:a16="http://schemas.microsoft.com/office/drawing/2014/main" id="{6F2E3F12-56DD-E9E3-E108-E901B9B5C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31" y="1158875"/>
            <a:ext cx="9220200" cy="164660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it-IT" sz="3600" dirty="0">
                <a:solidFill>
                  <a:schemeClr val="accent1"/>
                </a:solidFill>
                <a:latin typeface="+mj-lt"/>
              </a:rPr>
              <a:t>PP08 PIANO REGIONALE DELLA PREVENZIONE </a:t>
            </a:r>
            <a:br>
              <a:rPr lang="it-IT" sz="3600" dirty="0">
                <a:solidFill>
                  <a:schemeClr val="accent1"/>
                </a:solidFill>
                <a:latin typeface="+mj-lt"/>
              </a:rPr>
            </a:br>
            <a:r>
              <a:rPr lang="it-IT" sz="2800" dirty="0">
                <a:solidFill>
                  <a:schemeClr val="accent1"/>
                </a:solidFill>
                <a:latin typeface="+mj-lt"/>
              </a:rPr>
              <a:t>Sintesi del Profilo di salute ed equità e Analisi di contesto</a:t>
            </a:r>
            <a:br>
              <a:rPr lang="it-IT" sz="2800" dirty="0">
                <a:solidFill>
                  <a:srgbClr val="0070C0"/>
                </a:solidFill>
                <a:latin typeface="+mj-lt"/>
              </a:rPr>
            </a:br>
            <a:br>
              <a:rPr lang="it-IT" sz="1100" dirty="0">
                <a:solidFill>
                  <a:srgbClr val="0070C0"/>
                </a:solidFill>
                <a:latin typeface="+mj-lt"/>
              </a:rPr>
            </a:br>
            <a:r>
              <a:rPr lang="it-IT" sz="3200" dirty="0">
                <a:solidFill>
                  <a:schemeClr val="accent1"/>
                </a:solidFill>
                <a:latin typeface="+mj-lt"/>
              </a:rPr>
              <a:t>Prevenzione del rischio stress correlato al lavoro</a:t>
            </a:r>
          </a:p>
        </p:txBody>
      </p:sp>
    </p:spTree>
    <p:extLst>
      <p:ext uri="{BB962C8B-B14F-4D97-AF65-F5344CB8AC3E}">
        <p14:creationId xmlns:p14="http://schemas.microsoft.com/office/powerpoint/2010/main" val="2075536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4">
            <a:extLst>
              <a:ext uri="{FF2B5EF4-FFF2-40B4-BE49-F238E27FC236}">
                <a16:creationId xmlns:a16="http://schemas.microsoft.com/office/drawing/2014/main" id="{FA006A6C-F344-BDB5-0F47-AEEA79BC4321}"/>
              </a:ext>
            </a:extLst>
          </p:cNvPr>
          <p:cNvGrpSpPr/>
          <p:nvPr/>
        </p:nvGrpSpPr>
        <p:grpSpPr>
          <a:xfrm>
            <a:off x="3355181" y="9037519"/>
            <a:ext cx="7556500" cy="1659255"/>
            <a:chOff x="0" y="9037518"/>
            <a:chExt cx="7556500" cy="1659255"/>
          </a:xfrm>
        </p:grpSpPr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FB35651C-3337-C255-A658-CE5956CACB31}"/>
                </a:ext>
              </a:extLst>
            </p:cNvPr>
            <p:cNvSpPr/>
            <p:nvPr/>
          </p:nvSpPr>
          <p:spPr>
            <a:xfrm>
              <a:off x="0" y="10417836"/>
              <a:ext cx="7556500" cy="278765"/>
            </a:xfrm>
            <a:custGeom>
              <a:avLst/>
              <a:gdLst/>
              <a:ahLst/>
              <a:cxnLst/>
              <a:rect l="l" t="t" r="r" b="b"/>
              <a:pathLst>
                <a:path w="7556500" h="278765">
                  <a:moveTo>
                    <a:pt x="7555991" y="278738"/>
                  </a:moveTo>
                  <a:lnTo>
                    <a:pt x="0" y="278738"/>
                  </a:lnTo>
                  <a:lnTo>
                    <a:pt x="0" y="0"/>
                  </a:lnTo>
                  <a:lnTo>
                    <a:pt x="7555991" y="0"/>
                  </a:lnTo>
                  <a:lnTo>
                    <a:pt x="7555991" y="278738"/>
                  </a:lnTo>
                  <a:close/>
                </a:path>
              </a:pathLst>
            </a:custGeom>
            <a:solidFill>
              <a:srgbClr val="292F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>
              <a:extLst>
                <a:ext uri="{FF2B5EF4-FFF2-40B4-BE49-F238E27FC236}">
                  <a16:creationId xmlns:a16="http://schemas.microsoft.com/office/drawing/2014/main" id="{1018DAFE-9B0D-EA75-679F-0F62A9713377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86192" y="9037518"/>
              <a:ext cx="2905124" cy="1628774"/>
            </a:xfrm>
            <a:prstGeom prst="rect">
              <a:avLst/>
            </a:prstGeom>
          </p:spPr>
        </p:pic>
        <p:pic>
          <p:nvPicPr>
            <p:cNvPr id="7" name="object 7">
              <a:extLst>
                <a:ext uri="{FF2B5EF4-FFF2-40B4-BE49-F238E27FC236}">
                  <a16:creationId xmlns:a16="http://schemas.microsoft.com/office/drawing/2014/main" id="{D6558796-1893-E4F9-F856-8725BC71156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77006" y="9466410"/>
              <a:ext cx="1495425" cy="771524"/>
            </a:xfrm>
            <a:prstGeom prst="rect">
              <a:avLst/>
            </a:prstGeom>
          </p:spPr>
        </p:pic>
      </p:grp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4D7E689-E281-3887-4AAB-3870B88B2E5A}"/>
              </a:ext>
            </a:extLst>
          </p:cNvPr>
          <p:cNvSpPr txBox="1"/>
          <p:nvPr/>
        </p:nvSpPr>
        <p:spPr>
          <a:xfrm>
            <a:off x="427831" y="1195368"/>
            <a:ext cx="11764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i="0" u="none" strike="noStrike" baseline="0" dirty="0">
                <a:solidFill>
                  <a:schemeClr val="accent1"/>
                </a:solidFill>
                <a:latin typeface="+mj-lt"/>
              </a:rPr>
              <a:t>Le aggressioni in Italia per PROFESSIONE</a:t>
            </a:r>
          </a:p>
          <a:p>
            <a:r>
              <a:rPr lang="it-IT" sz="2000" b="0" i="0" u="none" strike="noStrike" baseline="0" dirty="0">
                <a:solidFill>
                  <a:schemeClr val="accent1"/>
                </a:solidFill>
                <a:latin typeface="+mj-lt"/>
              </a:rPr>
              <a:t>(ISTAT CP2011) </a:t>
            </a:r>
            <a:r>
              <a:rPr lang="it-IT" sz="1400" i="1" dirty="0">
                <a:solidFill>
                  <a:schemeClr val="accent1"/>
                </a:solidFill>
                <a:latin typeface="+mj-lt"/>
              </a:rPr>
              <a:t>Fonte: Flussi Informativi Inail-Regioni 2017-2021</a:t>
            </a:r>
            <a:endParaRPr lang="it-IT" sz="1400" b="0" i="1" u="none" strike="noStrike" baseline="0" dirty="0">
              <a:solidFill>
                <a:schemeClr val="accent1"/>
              </a:solidFill>
              <a:latin typeface="+mj-lt"/>
            </a:endParaRPr>
          </a:p>
        </p:txBody>
      </p:sp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36902CA6-122E-420C-95B9-5A9C9CE681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6892511"/>
              </p:ext>
            </p:extLst>
          </p:nvPr>
        </p:nvGraphicFramePr>
        <p:xfrm>
          <a:off x="580231" y="2293190"/>
          <a:ext cx="9141910" cy="7095285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7868353">
                  <a:extLst>
                    <a:ext uri="{9D8B030D-6E8A-4147-A177-3AD203B41FA5}">
                      <a16:colId xmlns:a16="http://schemas.microsoft.com/office/drawing/2014/main" val="588241186"/>
                    </a:ext>
                  </a:extLst>
                </a:gridCol>
                <a:gridCol w="458458">
                  <a:extLst>
                    <a:ext uri="{9D8B030D-6E8A-4147-A177-3AD203B41FA5}">
                      <a16:colId xmlns:a16="http://schemas.microsoft.com/office/drawing/2014/main" val="28491511"/>
                    </a:ext>
                  </a:extLst>
                </a:gridCol>
                <a:gridCol w="815099">
                  <a:extLst>
                    <a:ext uri="{9D8B030D-6E8A-4147-A177-3AD203B41FA5}">
                      <a16:colId xmlns:a16="http://schemas.microsoft.com/office/drawing/2014/main" val="4258954260"/>
                    </a:ext>
                  </a:extLst>
                </a:gridCol>
              </a:tblGrid>
              <a:tr h="39223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it-IT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Qualifica professionale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%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% </a:t>
                      </a:r>
                      <a:r>
                        <a:rPr lang="it-IT" sz="18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Cum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517521456"/>
                  </a:ext>
                </a:extLst>
              </a:tr>
              <a:tr h="320461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5.3.1.1.0 Professioni qualificate nei servizi sanitari e sociali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accent4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11%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accent4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11%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accent4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438270"/>
                  </a:ext>
                </a:extLst>
              </a:tr>
              <a:tr h="320461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3.2.1.1.1 Professioni sanitarie infermieristiche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11%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22%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424039404"/>
                  </a:ext>
                </a:extLst>
              </a:tr>
              <a:tr h="320461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5.4.8.2.0 Vigili urbani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accent4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8%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accent4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29%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accent4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2831755"/>
                  </a:ext>
                </a:extLst>
              </a:tr>
              <a:tr h="320461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5.4.8.6.0 Guardie private di sicurezza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6%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36%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542696869"/>
                  </a:ext>
                </a:extLst>
              </a:tr>
              <a:tr h="320461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5.4.4.3.0 Addetti all'assistenza personale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accent4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6%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accent4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42%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accent4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911151"/>
                  </a:ext>
                </a:extLst>
              </a:tr>
              <a:tr h="320461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 Non determinata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5%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46%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879186011"/>
                  </a:ext>
                </a:extLst>
              </a:tr>
              <a:tr h="320461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2.6.5.1.0 Specialisti nell'educazione e nella formazione di soggetti diversamente abili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accent4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4%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accent4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51%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accent4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901469"/>
                  </a:ext>
                </a:extLst>
              </a:tr>
              <a:tr h="320461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7.4.2.2.0 Conduttori di autobus, di tram e di filobus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4%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54%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917943033"/>
                  </a:ext>
                </a:extLst>
              </a:tr>
              <a:tr h="320461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3.2.1.2.7 Educatori professionali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accent4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4%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accent4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58%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accent4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454135"/>
                  </a:ext>
                </a:extLst>
              </a:tr>
              <a:tr h="345926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5.1.2.2.0 Commessi delle vendite al minuto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3%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60%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157980249"/>
                  </a:ext>
                </a:extLst>
              </a:tr>
              <a:tr h="320461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2.6.4.1.0 Professori di scuola primaria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accent4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2%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accent4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63%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accent4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216961"/>
                  </a:ext>
                </a:extLst>
              </a:tr>
              <a:tr h="320461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8.1.5.2.0 Portantini e professioni assimilate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2%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65%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542180125"/>
                  </a:ext>
                </a:extLst>
              </a:tr>
              <a:tr h="320461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8.1.6.1.1 Personale non qualificato addetto ai servizi di custodia di edifici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accent4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2%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accent4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66%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accent4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248976"/>
                  </a:ext>
                </a:extLst>
              </a:tr>
              <a:tr h="320461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4.1.1.2.0 Addetti agli affari generali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2%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68%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213346062"/>
                  </a:ext>
                </a:extLst>
              </a:tr>
              <a:tr h="320461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7.4.2.1.0 Autisti di taxi, conduttori di automobili, furgoni e altri veicoli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accent4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2%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accent4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70%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accent4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430014"/>
                  </a:ext>
                </a:extLst>
              </a:tr>
              <a:tr h="320461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4.4.1.2.0 Addetti al controllo della documentazione di viaggio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1%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71%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571347158"/>
                  </a:ext>
                </a:extLst>
              </a:tr>
              <a:tr h="588823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8.1.4.3.0 Personale non qualificato addetto ai servizi di pulizia di uffici ed esercizi commerciali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accent4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1%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accent4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72%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accent4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5114702"/>
                  </a:ext>
                </a:extLst>
              </a:tr>
              <a:tr h="320461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3.1.6.4.0 Tecnici dell'organizzazione del traffico ferroviario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1%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73%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612703786"/>
                  </a:ext>
                </a:extLst>
              </a:tr>
              <a:tr h="320461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4.2.1.2.0 Addetti agli sportelli dei servizi postali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accent4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1%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accent4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74%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accent4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7938562"/>
                  </a:ext>
                </a:extLst>
              </a:tr>
              <a:tr h="320461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7.4.2.3.0 Conduttori di mezzi pesanti e camion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1%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75%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564084980"/>
                  </a:ext>
                </a:extLst>
              </a:tr>
            </a:tbl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9E14CE5-DB75-5AB3-7718-0071F5ADD822}"/>
              </a:ext>
            </a:extLst>
          </p:cNvPr>
          <p:cNvSpPr txBox="1"/>
          <p:nvPr/>
        </p:nvSpPr>
        <p:spPr>
          <a:xfrm>
            <a:off x="10029031" y="3511669"/>
            <a:ext cx="365760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Le prime 21 professioni subiscono il 75% di tutte le aggressioni </a:t>
            </a:r>
          </a:p>
          <a:p>
            <a:pPr algn="ctr">
              <a:spcBef>
                <a:spcPts val="600"/>
              </a:spcBef>
            </a:pPr>
            <a:endParaRPr lang="it-IT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ctr">
              <a:spcBef>
                <a:spcPts val="600"/>
              </a:spcBef>
            </a:pPr>
            <a:r>
              <a:rPr lang="it-IT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Un obiettivo di prevenzione è la diminuzione misurabile delle aggressione in queste professioni 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A7F5561-5A61-E56B-B7F0-14F21D569C7E}"/>
              </a:ext>
            </a:extLst>
          </p:cNvPr>
          <p:cNvSpPr txBox="1"/>
          <p:nvPr/>
        </p:nvSpPr>
        <p:spPr>
          <a:xfrm>
            <a:off x="10029032" y="2530475"/>
            <a:ext cx="3657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Infortuni riconosciuti</a:t>
            </a:r>
          </a:p>
        </p:txBody>
      </p:sp>
    </p:spTree>
    <p:extLst>
      <p:ext uri="{BB962C8B-B14F-4D97-AF65-F5344CB8AC3E}">
        <p14:creationId xmlns:p14="http://schemas.microsoft.com/office/powerpoint/2010/main" val="2597458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EB997A-451B-4935-8D93-7BA43E2C4B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4">
            <a:extLst>
              <a:ext uri="{FF2B5EF4-FFF2-40B4-BE49-F238E27FC236}">
                <a16:creationId xmlns:a16="http://schemas.microsoft.com/office/drawing/2014/main" id="{F213A63E-5308-3EDC-01B8-211323E48EC0}"/>
              </a:ext>
            </a:extLst>
          </p:cNvPr>
          <p:cNvGrpSpPr/>
          <p:nvPr/>
        </p:nvGrpSpPr>
        <p:grpSpPr>
          <a:xfrm>
            <a:off x="3355181" y="9037519"/>
            <a:ext cx="7556500" cy="1659255"/>
            <a:chOff x="0" y="9037518"/>
            <a:chExt cx="7556500" cy="1659255"/>
          </a:xfrm>
        </p:grpSpPr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DC815BAD-C53C-7F7E-7F4C-37DDD98926C6}"/>
                </a:ext>
              </a:extLst>
            </p:cNvPr>
            <p:cNvSpPr/>
            <p:nvPr/>
          </p:nvSpPr>
          <p:spPr>
            <a:xfrm>
              <a:off x="0" y="10417836"/>
              <a:ext cx="7556500" cy="278765"/>
            </a:xfrm>
            <a:custGeom>
              <a:avLst/>
              <a:gdLst/>
              <a:ahLst/>
              <a:cxnLst/>
              <a:rect l="l" t="t" r="r" b="b"/>
              <a:pathLst>
                <a:path w="7556500" h="278765">
                  <a:moveTo>
                    <a:pt x="7555991" y="278738"/>
                  </a:moveTo>
                  <a:lnTo>
                    <a:pt x="0" y="278738"/>
                  </a:lnTo>
                  <a:lnTo>
                    <a:pt x="0" y="0"/>
                  </a:lnTo>
                  <a:lnTo>
                    <a:pt x="7555991" y="0"/>
                  </a:lnTo>
                  <a:lnTo>
                    <a:pt x="7555991" y="278738"/>
                  </a:lnTo>
                  <a:close/>
                </a:path>
              </a:pathLst>
            </a:custGeom>
            <a:solidFill>
              <a:srgbClr val="292F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>
              <a:extLst>
                <a:ext uri="{FF2B5EF4-FFF2-40B4-BE49-F238E27FC236}">
                  <a16:creationId xmlns:a16="http://schemas.microsoft.com/office/drawing/2014/main" id="{B6F5E26E-706A-4FA8-4EEB-3B290DAC7F11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86192" y="9037518"/>
              <a:ext cx="2905124" cy="1628774"/>
            </a:xfrm>
            <a:prstGeom prst="rect">
              <a:avLst/>
            </a:prstGeom>
          </p:spPr>
        </p:pic>
        <p:pic>
          <p:nvPicPr>
            <p:cNvPr id="7" name="object 7">
              <a:extLst>
                <a:ext uri="{FF2B5EF4-FFF2-40B4-BE49-F238E27FC236}">
                  <a16:creationId xmlns:a16="http://schemas.microsoft.com/office/drawing/2014/main" id="{39ABD855-EC54-9617-ED5F-0CC23081601C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77006" y="9466410"/>
              <a:ext cx="1495425" cy="771524"/>
            </a:xfrm>
            <a:prstGeom prst="rect">
              <a:avLst/>
            </a:prstGeom>
          </p:spPr>
        </p:pic>
      </p:grpSp>
      <p:pic>
        <p:nvPicPr>
          <p:cNvPr id="8" name="Immagine 7">
            <a:extLst>
              <a:ext uri="{FF2B5EF4-FFF2-40B4-BE49-F238E27FC236}">
                <a16:creationId xmlns:a16="http://schemas.microsoft.com/office/drawing/2014/main" id="{F949C854-8E5F-6A2F-D363-44396FEE128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4030" y="2530475"/>
            <a:ext cx="13258801" cy="647700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08BEF3A7-CB61-9137-28ED-8EFD3B4983C7}"/>
              </a:ext>
            </a:extLst>
          </p:cNvPr>
          <p:cNvSpPr txBox="1"/>
          <p:nvPr/>
        </p:nvSpPr>
        <p:spPr>
          <a:xfrm>
            <a:off x="427831" y="1158875"/>
            <a:ext cx="9601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i="0" u="none" strike="noStrike" baseline="0" dirty="0">
                <a:solidFill>
                  <a:schemeClr val="accent1"/>
                </a:solidFill>
                <a:latin typeface="+mj-lt"/>
              </a:rPr>
              <a:t>Le aggressioni in Italia</a:t>
            </a:r>
          </a:p>
          <a:p>
            <a:r>
              <a:rPr lang="it-IT" sz="1400" i="1" dirty="0">
                <a:solidFill>
                  <a:schemeClr val="accent1"/>
                </a:solidFill>
                <a:latin typeface="+mj-lt"/>
              </a:rPr>
              <a:t>Fonte: “</a:t>
            </a:r>
            <a:r>
              <a:rPr lang="it-IT" sz="1400" i="1" dirty="0" err="1">
                <a:solidFill>
                  <a:schemeClr val="accent1"/>
                </a:solidFill>
                <a:latin typeface="+mj-lt"/>
              </a:rPr>
              <a:t>DatiInail</a:t>
            </a:r>
            <a:r>
              <a:rPr lang="it-IT" sz="1400" i="1" dirty="0">
                <a:solidFill>
                  <a:schemeClr val="accent1"/>
                </a:solidFill>
                <a:latin typeface="+mj-lt"/>
              </a:rPr>
              <a:t>” n.11 Novembre 2023</a:t>
            </a:r>
            <a:endParaRPr lang="it-IT" sz="1400" b="0" i="1" u="none" strike="noStrike" baseline="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52319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710722-BECF-314F-39B1-DD0088B527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4">
            <a:extLst>
              <a:ext uri="{FF2B5EF4-FFF2-40B4-BE49-F238E27FC236}">
                <a16:creationId xmlns:a16="http://schemas.microsoft.com/office/drawing/2014/main" id="{5EEFFBC5-1512-048A-E8B4-ACFD0DE584A0}"/>
              </a:ext>
            </a:extLst>
          </p:cNvPr>
          <p:cNvGrpSpPr/>
          <p:nvPr/>
        </p:nvGrpSpPr>
        <p:grpSpPr>
          <a:xfrm>
            <a:off x="3355181" y="9037519"/>
            <a:ext cx="7556500" cy="1659255"/>
            <a:chOff x="0" y="9037518"/>
            <a:chExt cx="7556500" cy="1659255"/>
          </a:xfrm>
        </p:grpSpPr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68D19D9F-F4E4-D00A-2ADA-5B7F3A61A42F}"/>
                </a:ext>
              </a:extLst>
            </p:cNvPr>
            <p:cNvSpPr/>
            <p:nvPr/>
          </p:nvSpPr>
          <p:spPr>
            <a:xfrm>
              <a:off x="0" y="10417836"/>
              <a:ext cx="7556500" cy="278765"/>
            </a:xfrm>
            <a:custGeom>
              <a:avLst/>
              <a:gdLst/>
              <a:ahLst/>
              <a:cxnLst/>
              <a:rect l="l" t="t" r="r" b="b"/>
              <a:pathLst>
                <a:path w="7556500" h="278765">
                  <a:moveTo>
                    <a:pt x="7555991" y="278738"/>
                  </a:moveTo>
                  <a:lnTo>
                    <a:pt x="0" y="278738"/>
                  </a:lnTo>
                  <a:lnTo>
                    <a:pt x="0" y="0"/>
                  </a:lnTo>
                  <a:lnTo>
                    <a:pt x="7555991" y="0"/>
                  </a:lnTo>
                  <a:lnTo>
                    <a:pt x="7555991" y="278738"/>
                  </a:lnTo>
                  <a:close/>
                </a:path>
              </a:pathLst>
            </a:custGeom>
            <a:solidFill>
              <a:srgbClr val="292F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>
              <a:extLst>
                <a:ext uri="{FF2B5EF4-FFF2-40B4-BE49-F238E27FC236}">
                  <a16:creationId xmlns:a16="http://schemas.microsoft.com/office/drawing/2014/main" id="{D26786B5-15A9-4CAE-0349-822494E8308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86192" y="9037518"/>
              <a:ext cx="2905124" cy="1628774"/>
            </a:xfrm>
            <a:prstGeom prst="rect">
              <a:avLst/>
            </a:prstGeom>
          </p:spPr>
        </p:pic>
        <p:pic>
          <p:nvPicPr>
            <p:cNvPr id="7" name="object 7">
              <a:extLst>
                <a:ext uri="{FF2B5EF4-FFF2-40B4-BE49-F238E27FC236}">
                  <a16:creationId xmlns:a16="http://schemas.microsoft.com/office/drawing/2014/main" id="{20DD8BAC-EFCE-5664-0AEB-A8BCC7508668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77006" y="9466410"/>
              <a:ext cx="1495425" cy="771524"/>
            </a:xfrm>
            <a:prstGeom prst="rect">
              <a:avLst/>
            </a:prstGeom>
          </p:spPr>
        </p:pic>
      </p:grp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3E3DE96-196B-B545-BBE7-BAE0079B1D60}"/>
              </a:ext>
            </a:extLst>
          </p:cNvPr>
          <p:cNvSpPr txBox="1"/>
          <p:nvPr/>
        </p:nvSpPr>
        <p:spPr>
          <a:xfrm>
            <a:off x="384148" y="1249143"/>
            <a:ext cx="110926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i="0" u="none" strike="noStrike" baseline="0" dirty="0">
                <a:solidFill>
                  <a:schemeClr val="accent1"/>
                </a:solidFill>
                <a:latin typeface="+mj-lt"/>
              </a:rPr>
              <a:t>Le aggressioni in Italia per PROFESSIONI SANITARIE </a:t>
            </a:r>
          </a:p>
          <a:p>
            <a:r>
              <a:rPr lang="it-IT" b="0" i="0" u="none" strike="noStrike" baseline="0" dirty="0">
                <a:solidFill>
                  <a:schemeClr val="accent1"/>
                </a:solidFill>
                <a:latin typeface="+mj-lt"/>
              </a:rPr>
              <a:t>(ISTAT CP2011) </a:t>
            </a:r>
            <a:r>
              <a:rPr lang="it-IT" sz="1400" i="1" dirty="0">
                <a:solidFill>
                  <a:schemeClr val="accent1"/>
                </a:solidFill>
                <a:latin typeface="+mj-lt"/>
              </a:rPr>
              <a:t>Fonte: Flussi Informativi Inail-Regioni 2017-2021</a:t>
            </a:r>
            <a:endParaRPr lang="it-IT" sz="1400" b="0" i="1" u="none" strike="noStrike" baseline="0" dirty="0">
              <a:solidFill>
                <a:schemeClr val="accent1"/>
              </a:solidFill>
              <a:latin typeface="+mj-lt"/>
            </a:endParaRPr>
          </a:p>
        </p:txBody>
      </p:sp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A6939B19-211C-53C7-FB52-52F887A7BA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0581882"/>
              </p:ext>
            </p:extLst>
          </p:nvPr>
        </p:nvGraphicFramePr>
        <p:xfrm>
          <a:off x="504031" y="2352375"/>
          <a:ext cx="9992894" cy="6962271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8157842">
                  <a:extLst>
                    <a:ext uri="{9D8B030D-6E8A-4147-A177-3AD203B41FA5}">
                      <a16:colId xmlns:a16="http://schemas.microsoft.com/office/drawing/2014/main" val="588241186"/>
                    </a:ext>
                  </a:extLst>
                </a:gridCol>
                <a:gridCol w="944078">
                  <a:extLst>
                    <a:ext uri="{9D8B030D-6E8A-4147-A177-3AD203B41FA5}">
                      <a16:colId xmlns:a16="http://schemas.microsoft.com/office/drawing/2014/main" val="28491511"/>
                    </a:ext>
                  </a:extLst>
                </a:gridCol>
                <a:gridCol w="890974">
                  <a:extLst>
                    <a:ext uri="{9D8B030D-6E8A-4147-A177-3AD203B41FA5}">
                      <a16:colId xmlns:a16="http://schemas.microsoft.com/office/drawing/2014/main" val="4258954260"/>
                    </a:ext>
                  </a:extLst>
                </a:gridCol>
              </a:tblGrid>
              <a:tr h="46760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it-IT" sz="180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Qualifica professionale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80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80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</a:t>
                      </a:r>
                      <a:r>
                        <a:rPr lang="it-IT" sz="1800" b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Cum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517521456"/>
                  </a:ext>
                </a:extLst>
              </a:tr>
              <a:tr h="382039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5.3.1.1.0 Professioni qualificate nei servizi sanitari e sociali</a:t>
                      </a:r>
                    </a:p>
                  </a:txBody>
                  <a:tcPr marL="4763" marR="4763" marT="4763" marB="0" anchor="b">
                    <a:solidFill>
                      <a:schemeClr val="accent4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30%</a:t>
                      </a:r>
                    </a:p>
                  </a:txBody>
                  <a:tcPr marL="4763" marR="4763" marT="4763" marB="0" anchor="b">
                    <a:solidFill>
                      <a:schemeClr val="accent4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30%</a:t>
                      </a:r>
                    </a:p>
                  </a:txBody>
                  <a:tcPr marL="4763" marR="4763" marT="4763" marB="0" anchor="b">
                    <a:solidFill>
                      <a:schemeClr val="accent4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438270"/>
                  </a:ext>
                </a:extLst>
              </a:tr>
              <a:tr h="382039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3.2.1.1.1 Professioni sanitarie infermieristiche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19%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49%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424039404"/>
                  </a:ext>
                </a:extLst>
              </a:tr>
              <a:tr h="382039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5.4.4.3.0 Addetti all'assistenza personale</a:t>
                      </a:r>
                    </a:p>
                  </a:txBody>
                  <a:tcPr marL="4763" marR="4763" marT="4763" marB="0" anchor="b">
                    <a:solidFill>
                      <a:schemeClr val="accent4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18%</a:t>
                      </a:r>
                    </a:p>
                  </a:txBody>
                  <a:tcPr marL="4763" marR="4763" marT="4763" marB="0" anchor="b">
                    <a:solidFill>
                      <a:schemeClr val="accent4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66%</a:t>
                      </a:r>
                    </a:p>
                  </a:txBody>
                  <a:tcPr marL="4763" marR="4763" marT="4763" marB="0" anchor="b">
                    <a:solidFill>
                      <a:schemeClr val="accent4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2831755"/>
                  </a:ext>
                </a:extLst>
              </a:tr>
              <a:tr h="382039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3.2.1.2.7 Educatori professionali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77%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542696869"/>
                  </a:ext>
                </a:extLst>
              </a:tr>
              <a:tr h="382039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8.1.5.2.0 Portantini e professioni assimilate</a:t>
                      </a:r>
                    </a:p>
                  </a:txBody>
                  <a:tcPr marL="4763" marR="4763" marT="4763" marB="0" anchor="b">
                    <a:solidFill>
                      <a:schemeClr val="accent4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4763" marR="4763" marT="4763" marB="0" anchor="b">
                    <a:solidFill>
                      <a:schemeClr val="accent4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81%</a:t>
                      </a:r>
                    </a:p>
                  </a:txBody>
                  <a:tcPr marL="4763" marR="4763" marT="4763" marB="0" anchor="b">
                    <a:solidFill>
                      <a:schemeClr val="accent4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911151"/>
                  </a:ext>
                </a:extLst>
              </a:tr>
              <a:tr h="382039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2.6.5.1.0 Specialisti nell'educazione e nella formazione di soggetti diversamente abili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85%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879186011"/>
                  </a:ext>
                </a:extLst>
              </a:tr>
              <a:tr h="382039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3.2.1.5.2 Assistenti sanitari</a:t>
                      </a:r>
                    </a:p>
                  </a:txBody>
                  <a:tcPr marL="4763" marR="4763" marT="4763" marB="0" anchor="b">
                    <a:solidFill>
                      <a:schemeClr val="accent4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4763" marR="4763" marT="4763" marB="0" anchor="b">
                    <a:solidFill>
                      <a:schemeClr val="accent4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87%</a:t>
                      </a:r>
                    </a:p>
                  </a:txBody>
                  <a:tcPr marL="4763" marR="4763" marT="4763" marB="0" anchor="b">
                    <a:solidFill>
                      <a:schemeClr val="accent4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901469"/>
                  </a:ext>
                </a:extLst>
              </a:tr>
              <a:tr h="382039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7.4.2.1.0 Autisti di taxi, conduttori di automobili, furgoni e altri veicoli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89%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917943033"/>
                  </a:ext>
                </a:extLst>
              </a:tr>
              <a:tr h="382039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3.4.5.2.0 Tecnici del reinserimento e dell'integrazione sociale</a:t>
                      </a:r>
                    </a:p>
                  </a:txBody>
                  <a:tcPr marL="4763" marR="4763" marT="4763" marB="0" anchor="b">
                    <a:solidFill>
                      <a:schemeClr val="accent4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4763" marR="4763" marT="4763" marB="0" anchor="b">
                    <a:solidFill>
                      <a:schemeClr val="accent4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91%</a:t>
                      </a:r>
                    </a:p>
                  </a:txBody>
                  <a:tcPr marL="4763" marR="4763" marT="4763" marB="0" anchor="b">
                    <a:solidFill>
                      <a:schemeClr val="accent4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454135"/>
                  </a:ext>
                </a:extLst>
              </a:tr>
              <a:tr h="382039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2.4.1.2.0 Specialisti in terapie mediche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92%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157980249"/>
                  </a:ext>
                </a:extLst>
              </a:tr>
              <a:tr h="382039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3.4.5.1.0 Assistenti sociali</a:t>
                      </a:r>
                    </a:p>
                  </a:txBody>
                  <a:tcPr marL="4763" marR="4763" marT="4763" marB="0" anchor="b">
                    <a:solidFill>
                      <a:schemeClr val="accent4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4763" marR="4763" marT="4763" marB="0" anchor="b">
                    <a:solidFill>
                      <a:schemeClr val="accent4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93%</a:t>
                      </a:r>
                    </a:p>
                  </a:txBody>
                  <a:tcPr marL="4763" marR="4763" marT="4763" marB="0" anchor="b">
                    <a:solidFill>
                      <a:schemeClr val="accent4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216961"/>
                  </a:ext>
                </a:extLst>
              </a:tr>
              <a:tr h="382039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3.2.1.2.6 Tecnici riabilitazione psichiatrica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93%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542180125"/>
                  </a:ext>
                </a:extLst>
              </a:tr>
              <a:tr h="382039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8.1.4.3.0 Personale non qualificato addetto ai servizi di</a:t>
                      </a:r>
                    </a:p>
                  </a:txBody>
                  <a:tcPr marL="4763" marR="4763" marT="4763" marB="0" anchor="b">
                    <a:solidFill>
                      <a:schemeClr val="accent4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4763" marR="4763" marT="4763" marB="0" anchor="b">
                    <a:solidFill>
                      <a:schemeClr val="accent4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94%</a:t>
                      </a:r>
                    </a:p>
                  </a:txBody>
                  <a:tcPr marL="4763" marR="4763" marT="4763" marB="0" anchor="b">
                    <a:solidFill>
                      <a:schemeClr val="accent4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248976"/>
                  </a:ext>
                </a:extLst>
              </a:tr>
              <a:tr h="382039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2.4.1.1.0 Medici di medicina generale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94%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213346062"/>
                  </a:ext>
                </a:extLst>
              </a:tr>
              <a:tr h="382039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4.2.2.1.0 Addetti all'accoglienza e all'informazione nelle imprese e negli enti pubblici</a:t>
                      </a:r>
                    </a:p>
                  </a:txBody>
                  <a:tcPr marL="4763" marR="4763" marT="4763" marB="0" anchor="b">
                    <a:solidFill>
                      <a:schemeClr val="accent4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4763" marR="4763" marT="4763" marB="0" anchor="b">
                    <a:solidFill>
                      <a:schemeClr val="accent4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95%</a:t>
                      </a:r>
                    </a:p>
                  </a:txBody>
                  <a:tcPr marL="4763" marR="4763" marT="4763" marB="0" anchor="b">
                    <a:solidFill>
                      <a:schemeClr val="accent4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430014"/>
                  </a:ext>
                </a:extLst>
              </a:tr>
              <a:tr h="382039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8.1.6.1.1 Personale non qualificato addetto ai servizi di custodia di edifici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95%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571347158"/>
                  </a:ext>
                </a:extLst>
              </a:tr>
              <a:tr h="382039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3.2.1.2.2 Fisioterapisti</a:t>
                      </a:r>
                    </a:p>
                  </a:txBody>
                  <a:tcPr marL="4763" marR="4763" marT="4763" marB="0" anchor="b">
                    <a:solidFill>
                      <a:schemeClr val="accent4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4763" marR="4763" marT="4763" marB="0" anchor="b">
                    <a:solidFill>
                      <a:schemeClr val="accent4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95%</a:t>
                      </a:r>
                    </a:p>
                  </a:txBody>
                  <a:tcPr marL="4763" marR="4763" marT="4763" marB="0" anchor="b">
                    <a:solidFill>
                      <a:schemeClr val="accent4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5114702"/>
                  </a:ext>
                </a:extLst>
              </a:tr>
            </a:tbl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D097F4A-E66E-7277-B58B-D8E20E807530}"/>
              </a:ext>
            </a:extLst>
          </p:cNvPr>
          <p:cNvSpPr txBox="1"/>
          <p:nvPr/>
        </p:nvSpPr>
        <p:spPr>
          <a:xfrm>
            <a:off x="10638631" y="3521075"/>
            <a:ext cx="35052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Le prime 4 professioni in sanità subiscono il 77% delle aggressioni.</a:t>
            </a:r>
          </a:p>
          <a:p>
            <a:pPr algn="ctr"/>
            <a:endParaRPr lang="it-IT" sz="2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ctr"/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Le altre professioni elencate comprendono figure meno sensibilizzate: educatori, autisti, portantini,  assistenti sociali, addetti alla pulizia e all’accoglienza.</a:t>
            </a:r>
            <a:endParaRPr lang="it-IT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CD46DF6-B76B-2E88-A088-ABF5E858DDA2}"/>
              </a:ext>
            </a:extLst>
          </p:cNvPr>
          <p:cNvSpPr txBox="1"/>
          <p:nvPr/>
        </p:nvSpPr>
        <p:spPr>
          <a:xfrm>
            <a:off x="10725526" y="2530475"/>
            <a:ext cx="34183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Infortuni riconosciuti</a:t>
            </a:r>
          </a:p>
        </p:txBody>
      </p:sp>
    </p:spTree>
    <p:extLst>
      <p:ext uri="{BB962C8B-B14F-4D97-AF65-F5344CB8AC3E}">
        <p14:creationId xmlns:p14="http://schemas.microsoft.com/office/powerpoint/2010/main" val="1503951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magine 26">
            <a:extLst>
              <a:ext uri="{FF2B5EF4-FFF2-40B4-BE49-F238E27FC236}">
                <a16:creationId xmlns:a16="http://schemas.microsoft.com/office/drawing/2014/main" id="{6F098AF3-B033-10C4-0131-1149F9992E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368" y="2888679"/>
            <a:ext cx="5839263" cy="7414196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DEC1740C-B9DD-4BF2-71B8-BC5310595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8368" y="2454275"/>
            <a:ext cx="5839263" cy="430887"/>
          </a:xfrm>
        </p:spPr>
        <p:txBody>
          <a:bodyPr wrap="square" lIns="0" tIns="0" rIns="0" bIns="0">
            <a:spAutoFit/>
          </a:bodyPr>
          <a:lstStyle/>
          <a:p>
            <a:pPr algn="l" rtl="0"/>
            <a:r>
              <a:rPr lang="it-IT" sz="2800" dirty="0">
                <a:latin typeface="+mj-lt"/>
              </a:rPr>
              <a:t>LA PIRAMIDE DELLA VIOLENZA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CFC993E1-865F-8C87-BF8F-E835B668CAEB}"/>
              </a:ext>
            </a:extLst>
          </p:cNvPr>
          <p:cNvSpPr txBox="1">
            <a:spLocks/>
          </p:cNvSpPr>
          <p:nvPr/>
        </p:nvSpPr>
        <p:spPr>
          <a:xfrm>
            <a:off x="489965" y="1158875"/>
            <a:ext cx="723899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1" i="0">
                <a:solidFill>
                  <a:srgbClr val="292F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it-IT" sz="2800" kern="0" dirty="0">
                <a:latin typeface="+mj-lt"/>
              </a:rPr>
              <a:t>LA PIRAMIDE DEGLI INFORTUNI - </a:t>
            </a:r>
            <a:r>
              <a:rPr lang="it-IT" altLang="it-IT" sz="2800" kern="0" dirty="0">
                <a:solidFill>
                  <a:schemeClr val="tx1"/>
                </a:solidFill>
                <a:latin typeface="+mj-lt"/>
                <a:ea typeface="MS PGothic" panose="020B0600070205080204" pitchFamily="34" charset="-128"/>
              </a:rPr>
              <a:t>Heinrich (1931)</a:t>
            </a:r>
            <a:endParaRPr lang="it-IT" sz="2800" kern="0" dirty="0">
              <a:latin typeface="+mj-lt"/>
            </a:endParaRPr>
          </a:p>
        </p:txBody>
      </p:sp>
      <p:sp>
        <p:nvSpPr>
          <p:cNvPr id="7" name="CasellaDiTesto 1">
            <a:extLst>
              <a:ext uri="{FF2B5EF4-FFF2-40B4-BE49-F238E27FC236}">
                <a16:creationId xmlns:a16="http://schemas.microsoft.com/office/drawing/2014/main" id="{FB004C8D-8852-2E18-5E63-6BF8BAE40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965" y="1692275"/>
            <a:ext cx="3505200" cy="116955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altLang="it-IT" sz="1400" b="1" dirty="0">
                <a:solidFill>
                  <a:schemeClr val="tx1"/>
                </a:solidFill>
                <a:latin typeface="+mj-lt"/>
              </a:rPr>
              <a:t>Regione Emilia-Romagna </a:t>
            </a:r>
          </a:p>
          <a:p>
            <a:pPr>
              <a:defRPr/>
            </a:pPr>
            <a:r>
              <a:rPr lang="it-IT" altLang="it-IT" sz="1400" b="1" dirty="0">
                <a:solidFill>
                  <a:schemeClr val="tx1"/>
                </a:solidFill>
                <a:latin typeface="+mj-lt"/>
              </a:rPr>
              <a:t>Periodo: 2010-2021</a:t>
            </a:r>
          </a:p>
          <a:p>
            <a:pPr>
              <a:defRPr/>
            </a:pPr>
            <a:r>
              <a:rPr lang="it-IT" altLang="it-IT" sz="1400" b="1" dirty="0">
                <a:solidFill>
                  <a:schemeClr val="tx1"/>
                </a:solidFill>
                <a:latin typeface="+mj-lt"/>
              </a:rPr>
              <a:t>ATECO: «</a:t>
            </a:r>
            <a:r>
              <a:rPr lang="it-IT" altLang="it-IT" sz="1400" b="1" dirty="0">
                <a:latin typeface="+mj-lt"/>
              </a:rPr>
              <a:t>Q – sanità e assistenza sociale</a:t>
            </a:r>
            <a:r>
              <a:rPr lang="it-IT" altLang="it-IT" sz="1400" b="1" dirty="0">
                <a:solidFill>
                  <a:schemeClr val="tx1"/>
                </a:solidFill>
                <a:latin typeface="+mj-lt"/>
              </a:rPr>
              <a:t>»</a:t>
            </a:r>
          </a:p>
          <a:p>
            <a:pPr>
              <a:defRPr/>
            </a:pPr>
            <a:r>
              <a:rPr lang="it-IT" altLang="it-IT" sz="1400" b="1" dirty="0">
                <a:solidFill>
                  <a:schemeClr val="tx1"/>
                </a:solidFill>
                <a:latin typeface="+mj-lt"/>
              </a:rPr>
              <a:t>Infortunio «Grave»:  mortale o postumi &gt; 6%</a:t>
            </a:r>
          </a:p>
          <a:p>
            <a:pPr>
              <a:defRPr/>
            </a:pPr>
            <a:r>
              <a:rPr lang="it-IT" altLang="it-IT" sz="1400" b="1" dirty="0">
                <a:solidFill>
                  <a:schemeClr val="tx1"/>
                </a:solidFill>
                <a:latin typeface="+mj-lt"/>
              </a:rPr>
              <a:t>Fonte: www.oreil.it</a:t>
            </a:r>
          </a:p>
        </p:txBody>
      </p:sp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4346A067-2246-57F7-87AC-FE8B17F1CA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083872"/>
              </p:ext>
            </p:extLst>
          </p:nvPr>
        </p:nvGraphicFramePr>
        <p:xfrm>
          <a:off x="3995165" y="1692275"/>
          <a:ext cx="3733798" cy="11699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231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10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5713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Grave</a:t>
                      </a:r>
                      <a:endParaRPr lang="it-IT" sz="18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0" marR="9520" marT="953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371 </a:t>
                      </a:r>
                    </a:p>
                  </a:txBody>
                  <a:tcPr marL="9520" marR="9520" marT="953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it-IT" sz="18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0" marR="9520" marT="953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4273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riconosciuti non gravi</a:t>
                      </a:r>
                      <a:endParaRPr lang="it-IT" sz="18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0" marR="9520" marT="953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2.253 </a:t>
                      </a:r>
                    </a:p>
                  </a:txBody>
                  <a:tcPr marL="9520" marR="9520" marT="953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30</a:t>
                      </a:r>
                      <a:endParaRPr lang="it-IT" sz="18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0" marR="9520" marT="953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Triangolo isoscele 10">
            <a:extLst>
              <a:ext uri="{FF2B5EF4-FFF2-40B4-BE49-F238E27FC236}">
                <a16:creationId xmlns:a16="http://schemas.microsoft.com/office/drawing/2014/main" id="{09A686CE-58E9-D011-7C0F-A836382F1E82}"/>
              </a:ext>
            </a:extLst>
          </p:cNvPr>
          <p:cNvSpPr/>
          <p:nvPr/>
        </p:nvSpPr>
        <p:spPr>
          <a:xfrm>
            <a:off x="580231" y="3081460"/>
            <a:ext cx="7148732" cy="5632345"/>
          </a:xfrm>
          <a:prstGeom prst="triangle">
            <a:avLst>
              <a:gd name="adj" fmla="val 48405"/>
            </a:avLst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0">
                <a:schemeClr val="accent4">
                  <a:lumMod val="60000"/>
                  <a:lumOff val="40000"/>
                </a:schemeClr>
              </a:gs>
              <a:gs pos="0">
                <a:schemeClr val="accent4">
                  <a:lumMod val="75000"/>
                </a:schemeClr>
              </a:gs>
              <a:gs pos="0">
                <a:schemeClr val="accent1">
                  <a:lumMod val="75000"/>
                </a:schemeClr>
              </a:gs>
              <a:gs pos="0">
                <a:schemeClr val="accent1">
                  <a:lumMod val="75000"/>
                </a:schemeClr>
              </a:gs>
              <a:gs pos="0">
                <a:schemeClr val="accent1">
                  <a:lumMod val="75000"/>
                </a:schemeClr>
              </a:gs>
              <a:gs pos="0">
                <a:schemeClr val="accent4">
                  <a:lumMod val="20000"/>
                  <a:lumOff val="80000"/>
                </a:schemeClr>
              </a:gs>
              <a:gs pos="0">
                <a:schemeClr val="accent4">
                  <a:lumMod val="75000"/>
                </a:schemeClr>
              </a:gs>
              <a:gs pos="0">
                <a:schemeClr val="accent4">
                  <a:lumMod val="20000"/>
                  <a:lumOff val="80000"/>
                </a:schemeClr>
              </a:gs>
              <a:gs pos="87000">
                <a:schemeClr val="accent4">
                  <a:lumMod val="75000"/>
                </a:schemeClr>
              </a:gs>
            </a:gsLst>
            <a:lin ang="16200000" scaled="1"/>
          </a:gra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7DD9FBB4-9D47-CFE1-E482-14500B35E03B}"/>
              </a:ext>
            </a:extLst>
          </p:cNvPr>
          <p:cNvCxnSpPr>
            <a:cxnSpLocks/>
          </p:cNvCxnSpPr>
          <p:nvPr/>
        </p:nvCxnSpPr>
        <p:spPr>
          <a:xfrm>
            <a:off x="1488771" y="7196260"/>
            <a:ext cx="524373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4F5C5F60-47BC-0726-7A7D-1F0F2B8BE711}"/>
              </a:ext>
            </a:extLst>
          </p:cNvPr>
          <p:cNvCxnSpPr>
            <a:cxnSpLocks/>
          </p:cNvCxnSpPr>
          <p:nvPr/>
        </p:nvCxnSpPr>
        <p:spPr>
          <a:xfrm>
            <a:off x="2360967" y="5748460"/>
            <a:ext cx="341493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CD3372F8-8782-6279-DC02-004BC80F41A5}"/>
              </a:ext>
            </a:extLst>
          </p:cNvPr>
          <p:cNvCxnSpPr>
            <a:cxnSpLocks/>
          </p:cNvCxnSpPr>
          <p:nvPr/>
        </p:nvCxnSpPr>
        <p:spPr>
          <a:xfrm>
            <a:off x="3323431" y="4224460"/>
            <a:ext cx="14478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C245E0CC-2732-3AA2-6074-F830AD81D4B0}"/>
              </a:ext>
            </a:extLst>
          </p:cNvPr>
          <p:cNvSpPr txBox="1"/>
          <p:nvPr/>
        </p:nvSpPr>
        <p:spPr>
          <a:xfrm>
            <a:off x="2471165" y="3386260"/>
            <a:ext cx="3125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1 </a:t>
            </a:r>
          </a:p>
          <a:p>
            <a:pPr algn="ctr"/>
            <a:r>
              <a:rPr lang="it-IT" sz="2000" b="1" dirty="0"/>
              <a:t>infortunio grave/mortale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1B98EFD3-4977-892B-D17C-9A2337D5BC0C}"/>
              </a:ext>
            </a:extLst>
          </p:cNvPr>
          <p:cNvSpPr txBox="1"/>
          <p:nvPr/>
        </p:nvSpPr>
        <p:spPr>
          <a:xfrm>
            <a:off x="2852166" y="4888174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30</a:t>
            </a:r>
          </a:p>
          <a:p>
            <a:pPr algn="ctr"/>
            <a:r>
              <a:rPr lang="it-IT" sz="2000" b="1" dirty="0"/>
              <a:t> infortuni non gravi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C6D2F896-7983-AB78-E379-D979D5E01F14}"/>
              </a:ext>
            </a:extLst>
          </p:cNvPr>
          <p:cNvSpPr txBox="1"/>
          <p:nvPr/>
        </p:nvSpPr>
        <p:spPr>
          <a:xfrm>
            <a:off x="2470055" y="6335974"/>
            <a:ext cx="3277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300</a:t>
            </a:r>
          </a:p>
          <a:p>
            <a:pPr algn="ctr"/>
            <a:r>
              <a:rPr lang="it-IT" sz="2000" b="1" dirty="0"/>
              <a:t>Quasi incidenti/</a:t>
            </a:r>
            <a:r>
              <a:rPr lang="it-IT" sz="2000" b="1" dirty="0" err="1"/>
              <a:t>near</a:t>
            </a:r>
            <a:r>
              <a:rPr lang="it-IT" sz="2000" b="1" dirty="0"/>
              <a:t> miss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AF575A2C-14B7-D852-6CFC-81FE7B86363F}"/>
              </a:ext>
            </a:extLst>
          </p:cNvPr>
          <p:cNvSpPr txBox="1"/>
          <p:nvPr/>
        </p:nvSpPr>
        <p:spPr>
          <a:xfrm>
            <a:off x="1556765" y="7805860"/>
            <a:ext cx="5105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3000 </a:t>
            </a:r>
          </a:p>
          <a:p>
            <a:r>
              <a:rPr lang="it-IT" sz="2000" b="1" dirty="0"/>
              <a:t>comportamenti rischiosi/condizioni non sicure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160CC044-C73E-45D6-854A-7EB2BA178B64}"/>
              </a:ext>
            </a:extLst>
          </p:cNvPr>
          <p:cNvSpPr txBox="1"/>
          <p:nvPr/>
        </p:nvSpPr>
        <p:spPr>
          <a:xfrm>
            <a:off x="6385499" y="2923143"/>
            <a:ext cx="990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11.130</a:t>
            </a:r>
          </a:p>
        </p:txBody>
      </p:sp>
      <p:sp>
        <p:nvSpPr>
          <p:cNvPr id="41" name="Ovale 40">
            <a:extLst>
              <a:ext uri="{FF2B5EF4-FFF2-40B4-BE49-F238E27FC236}">
                <a16:creationId xmlns:a16="http://schemas.microsoft.com/office/drawing/2014/main" id="{1C5072D9-76CF-75DB-F7C2-369B0B325D25}"/>
              </a:ext>
            </a:extLst>
          </p:cNvPr>
          <p:cNvSpPr/>
          <p:nvPr/>
        </p:nvSpPr>
        <p:spPr>
          <a:xfrm>
            <a:off x="6004499" y="2759075"/>
            <a:ext cx="1509932" cy="7078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76746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1">
            <a:extLst>
              <a:ext uri="{FF2B5EF4-FFF2-40B4-BE49-F238E27FC236}">
                <a16:creationId xmlns:a16="http://schemas.microsoft.com/office/drawing/2014/main" id="{F9A875F2-24F6-E363-BD8F-43AB777825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44" y="2570289"/>
            <a:ext cx="4104047" cy="6048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3">
            <a:extLst>
              <a:ext uri="{FF2B5EF4-FFF2-40B4-BE49-F238E27FC236}">
                <a16:creationId xmlns:a16="http://schemas.microsoft.com/office/drawing/2014/main" id="{B263235B-74F6-4A2C-43FB-D9E68ADE740E}"/>
              </a:ext>
            </a:extLst>
          </p:cNvPr>
          <p:cNvSpPr txBox="1">
            <a:spLocks/>
          </p:cNvSpPr>
          <p:nvPr/>
        </p:nvSpPr>
        <p:spPr>
          <a:xfrm>
            <a:off x="280144" y="4702808"/>
            <a:ext cx="13706578" cy="3016210"/>
          </a:xfrm>
          <a:prstGeom prst="rect">
            <a:avLst/>
          </a:prstGeom>
          <a:solidFill>
            <a:srgbClr val="FAF6F5"/>
          </a:solidFill>
        </p:spPr>
        <p:txBody>
          <a:bodyPr wrap="square" lIns="0" tIns="0" rIns="0" bIns="0">
            <a:spAutoFit/>
          </a:bodyPr>
          <a:lstStyle>
            <a:lvl1pPr marL="0">
              <a:defRPr sz="3100" b="1" i="0">
                <a:solidFill>
                  <a:srgbClr val="292F40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just">
              <a:tabLst>
                <a:tab pos="713323" algn="l"/>
              </a:tabLst>
              <a:defRPr/>
            </a:pPr>
            <a:r>
              <a:rPr lang="it-IT" altLang="it-IT" sz="2800" kern="1200" dirty="0">
                <a:solidFill>
                  <a:schemeClr val="tx1"/>
                </a:solidFill>
                <a:latin typeface="+mj-lt"/>
              </a:rPr>
              <a:t>Incidenti in cui il personale è abusato, minacciato o aggredito in circostanze relative al lavoro, incluso il pendolarismo da e verso il lavoro, con esplicite o implicite conseguenze su salute, sicurezza e benessere.</a:t>
            </a:r>
          </a:p>
          <a:p>
            <a:pPr algn="just">
              <a:tabLst>
                <a:tab pos="713323" algn="l"/>
              </a:tabLst>
              <a:defRPr/>
            </a:pPr>
            <a:endParaRPr lang="it-IT" altLang="it-IT" sz="2800" kern="1200" dirty="0">
              <a:solidFill>
                <a:schemeClr val="tx1"/>
              </a:solidFill>
              <a:latin typeface="+mj-lt"/>
            </a:endParaRPr>
          </a:p>
          <a:p>
            <a:pPr algn="just">
              <a:tabLst>
                <a:tab pos="713323" algn="l"/>
              </a:tabLst>
              <a:defRPr/>
            </a:pPr>
            <a:r>
              <a:rPr lang="it-IT" altLang="it-IT" sz="2800" kern="1200" dirty="0">
                <a:solidFill>
                  <a:schemeClr val="tx1"/>
                </a:solidFill>
                <a:latin typeface="+mj-lt"/>
              </a:rPr>
              <a:t>Definizione di salute (OMS, 1948): </a:t>
            </a:r>
          </a:p>
          <a:p>
            <a:pPr algn="just">
              <a:tabLst>
                <a:tab pos="713323" algn="l"/>
              </a:tabLst>
              <a:defRPr/>
            </a:pPr>
            <a:r>
              <a:rPr lang="it-IT" altLang="it-IT" sz="2800" kern="1200" dirty="0">
                <a:solidFill>
                  <a:schemeClr val="tx1"/>
                </a:solidFill>
                <a:latin typeface="+mj-lt"/>
              </a:rPr>
              <a:t>uno stato di completo benessere fisico, psichico e sociale, e non soltanto l’assenza di malattia o di infermità.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2126211-8318-4F09-476F-BA6731443B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0144" y="1344090"/>
            <a:ext cx="9139287" cy="646331"/>
          </a:xfrm>
        </p:spPr>
        <p:txBody>
          <a:bodyPr/>
          <a:lstStyle/>
          <a:p>
            <a:pPr>
              <a:tabLst>
                <a:tab pos="713323" algn="l"/>
              </a:tabLst>
              <a:defRPr/>
            </a:pPr>
            <a:r>
              <a:rPr lang="it-IT" altLang="it-IT" sz="42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Violenza sul lavoro: definizione OMS</a:t>
            </a: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35B1BC80-74AF-AD3D-555E-7400228DA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4190" y="2570289"/>
            <a:ext cx="9349898" cy="941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40417" tIns="103347" rIns="140417" bIns="70208" anchor="ctr"/>
          <a:lstStyle>
            <a:lvl1pPr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it-IT" altLang="it-IT" sz="2184">
                <a:latin typeface="+mj-lt"/>
                <a:ea typeface="Arial Unicode MS" pitchFamily="34" charset="-128"/>
              </a:rPr>
              <a:t>https://www.who.int/violence_injury_prevention/injury/work9/en/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C0CA6CB-839A-DB79-9BF8-1B3809657AC7}"/>
              </a:ext>
            </a:extLst>
          </p:cNvPr>
          <p:cNvSpPr txBox="1"/>
          <p:nvPr/>
        </p:nvSpPr>
        <p:spPr>
          <a:xfrm>
            <a:off x="6828631" y="8855075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4033A7F-1062-8F67-BAF0-C4731F26D82C}"/>
              </a:ext>
            </a:extLst>
          </p:cNvPr>
          <p:cNvSpPr txBox="1"/>
          <p:nvPr/>
        </p:nvSpPr>
        <p:spPr>
          <a:xfrm>
            <a:off x="8657431" y="9531945"/>
            <a:ext cx="53292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1400" dirty="0"/>
              <a:t>Federico Ricci, psicologo del lavoro e delle organizzazioni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1400" dirty="0"/>
              <a:t>Università di Modena e Reggio Emilia</a:t>
            </a:r>
          </a:p>
          <a:p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29103962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3">
            <a:extLst>
              <a:ext uri="{FF2B5EF4-FFF2-40B4-BE49-F238E27FC236}">
                <a16:creationId xmlns:a16="http://schemas.microsoft.com/office/drawing/2014/main" id="{B5F34E35-3C4B-5FFD-EC00-CB8B58A805C4}"/>
              </a:ext>
            </a:extLst>
          </p:cNvPr>
          <p:cNvSpPr txBox="1">
            <a:spLocks/>
          </p:cNvSpPr>
          <p:nvPr/>
        </p:nvSpPr>
        <p:spPr>
          <a:xfrm>
            <a:off x="504031" y="2228413"/>
            <a:ext cx="13106400" cy="86177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>
              <a:defRPr sz="3100" b="1" i="0">
                <a:solidFill>
                  <a:srgbClr val="292F40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just">
              <a:tabLst>
                <a:tab pos="713323" algn="l"/>
              </a:tabLst>
              <a:defRPr/>
            </a:pPr>
            <a:r>
              <a:rPr lang="it-IT" altLang="it-IT" sz="2800" dirty="0">
                <a:solidFill>
                  <a:schemeClr val="tx1"/>
                </a:solidFill>
                <a:latin typeface="+mj-lt"/>
              </a:rPr>
              <a:t>I</a:t>
            </a:r>
            <a:r>
              <a:rPr lang="it-IT" altLang="it-IT" sz="2800" kern="1200" dirty="0">
                <a:solidFill>
                  <a:schemeClr val="tx1"/>
                </a:solidFill>
                <a:latin typeface="+mj-lt"/>
              </a:rPr>
              <a:t>nsulti-comportamenti incivili; minacce; forme di aggressione fisica o psicologica tali da mettere a repentaglio la salute, la sicurezza o il benessere dell'individuo.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A525B40-9FF7-D971-984E-DBD4506B16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4032" y="1198344"/>
            <a:ext cx="10286999" cy="646331"/>
          </a:xfrm>
        </p:spPr>
        <p:txBody>
          <a:bodyPr/>
          <a:lstStyle/>
          <a:p>
            <a:pPr>
              <a:tabLst>
                <a:tab pos="713323" algn="l"/>
              </a:tabLst>
              <a:defRPr/>
            </a:pPr>
            <a:r>
              <a:rPr lang="it-IT" altLang="it-IT" sz="42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Violenza sul lavoro: definizione EU-OSHA</a:t>
            </a: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EAA718EC-44EC-20D3-E822-C2D742BE7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031" y="8702675"/>
            <a:ext cx="11571581" cy="797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40417" tIns="103347" rIns="140417" bIns="70208" anchor="ctr"/>
          <a:lstStyle>
            <a:lvl1pPr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it-IT" altLang="it-IT" sz="2184" dirty="0">
                <a:latin typeface="+mj-lt"/>
                <a:ea typeface="Arial Unicode MS" pitchFamily="34" charset="-128"/>
              </a:rPr>
              <a:t>https://osha.europa.eu/en/tools-and-publications/infographics/third-party-violence-workplace</a:t>
            </a:r>
          </a:p>
        </p:txBody>
      </p:sp>
      <p:pic>
        <p:nvPicPr>
          <p:cNvPr id="7" name="Immagine 1">
            <a:extLst>
              <a:ext uri="{FF2B5EF4-FFF2-40B4-BE49-F238E27FC236}">
                <a16:creationId xmlns:a16="http://schemas.microsoft.com/office/drawing/2014/main" id="{B2251899-8296-07A9-7593-2866DA82A6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" y="3292475"/>
            <a:ext cx="13106400" cy="5384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820F05F1-D8A7-12F2-05C4-6C53A4B516A8}"/>
              </a:ext>
            </a:extLst>
          </p:cNvPr>
          <p:cNvSpPr txBox="1"/>
          <p:nvPr/>
        </p:nvSpPr>
        <p:spPr>
          <a:xfrm>
            <a:off x="8657431" y="9531945"/>
            <a:ext cx="53292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1400" dirty="0"/>
              <a:t>Federico Ricci, psicologo del lavoro e delle organizzazioni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1400" dirty="0"/>
              <a:t>Università di Modena e Reggio Emilia</a:t>
            </a:r>
          </a:p>
          <a:p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202214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9683AE-17D4-EB88-DE08-3E874D998E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4">
            <a:extLst>
              <a:ext uri="{FF2B5EF4-FFF2-40B4-BE49-F238E27FC236}">
                <a16:creationId xmlns:a16="http://schemas.microsoft.com/office/drawing/2014/main" id="{BA696D7B-AC49-FB04-D6D5-ECD9B21467BF}"/>
              </a:ext>
            </a:extLst>
          </p:cNvPr>
          <p:cNvGrpSpPr/>
          <p:nvPr/>
        </p:nvGrpSpPr>
        <p:grpSpPr>
          <a:xfrm>
            <a:off x="3355181" y="9037519"/>
            <a:ext cx="7556500" cy="1659255"/>
            <a:chOff x="0" y="9037518"/>
            <a:chExt cx="7556500" cy="1659255"/>
          </a:xfrm>
        </p:grpSpPr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B6B8F964-D8CD-4703-4D4E-E3980E51A923}"/>
                </a:ext>
              </a:extLst>
            </p:cNvPr>
            <p:cNvSpPr/>
            <p:nvPr/>
          </p:nvSpPr>
          <p:spPr>
            <a:xfrm>
              <a:off x="0" y="10417836"/>
              <a:ext cx="7556500" cy="278765"/>
            </a:xfrm>
            <a:custGeom>
              <a:avLst/>
              <a:gdLst/>
              <a:ahLst/>
              <a:cxnLst/>
              <a:rect l="l" t="t" r="r" b="b"/>
              <a:pathLst>
                <a:path w="7556500" h="278765">
                  <a:moveTo>
                    <a:pt x="7555991" y="278738"/>
                  </a:moveTo>
                  <a:lnTo>
                    <a:pt x="0" y="278738"/>
                  </a:lnTo>
                  <a:lnTo>
                    <a:pt x="0" y="0"/>
                  </a:lnTo>
                  <a:lnTo>
                    <a:pt x="7555991" y="0"/>
                  </a:lnTo>
                  <a:lnTo>
                    <a:pt x="7555991" y="278738"/>
                  </a:lnTo>
                  <a:close/>
                </a:path>
              </a:pathLst>
            </a:custGeom>
            <a:solidFill>
              <a:srgbClr val="292F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>
              <a:extLst>
                <a:ext uri="{FF2B5EF4-FFF2-40B4-BE49-F238E27FC236}">
                  <a16:creationId xmlns:a16="http://schemas.microsoft.com/office/drawing/2014/main" id="{5D0AD541-4B72-E261-4F3A-E3AA08F30661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86192" y="9037518"/>
              <a:ext cx="2905124" cy="1628774"/>
            </a:xfrm>
            <a:prstGeom prst="rect">
              <a:avLst/>
            </a:prstGeom>
          </p:spPr>
        </p:pic>
        <p:pic>
          <p:nvPicPr>
            <p:cNvPr id="7" name="object 7">
              <a:extLst>
                <a:ext uri="{FF2B5EF4-FFF2-40B4-BE49-F238E27FC236}">
                  <a16:creationId xmlns:a16="http://schemas.microsoft.com/office/drawing/2014/main" id="{6739152E-0BBC-8281-6AC0-80207EC1419D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77006" y="9466410"/>
              <a:ext cx="1495425" cy="771524"/>
            </a:xfrm>
            <a:prstGeom prst="rect">
              <a:avLst/>
            </a:prstGeom>
          </p:spPr>
        </p:pic>
      </p:grpSp>
      <p:sp>
        <p:nvSpPr>
          <p:cNvPr id="8" name="Titolo 1">
            <a:extLst>
              <a:ext uri="{FF2B5EF4-FFF2-40B4-BE49-F238E27FC236}">
                <a16:creationId xmlns:a16="http://schemas.microsoft.com/office/drawing/2014/main" id="{1EA078DD-68D8-183E-F6F0-3D457FDB8762}"/>
              </a:ext>
            </a:extLst>
          </p:cNvPr>
          <p:cNvSpPr txBox="1">
            <a:spLocks/>
          </p:cNvSpPr>
          <p:nvPr/>
        </p:nvSpPr>
        <p:spPr>
          <a:xfrm>
            <a:off x="427831" y="1235075"/>
            <a:ext cx="10318666" cy="15480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800" b="1" spc="210" dirty="0">
                <a:solidFill>
                  <a:srgbClr val="292F40"/>
                </a:solidFill>
                <a:ea typeface="+mn-ea"/>
                <a:cs typeface="Arial"/>
              </a:rPr>
              <a:t>Piano nazionale e regionale di prevenzione</a:t>
            </a:r>
          </a:p>
        </p:txBody>
      </p:sp>
      <p:sp>
        <p:nvSpPr>
          <p:cNvPr id="10" name="PlaceHolder 2">
            <a:extLst>
              <a:ext uri="{FF2B5EF4-FFF2-40B4-BE49-F238E27FC236}">
                <a16:creationId xmlns:a16="http://schemas.microsoft.com/office/drawing/2014/main" id="{1B0CCA66-7BAC-3E6B-F465-0F90222A8988}"/>
              </a:ext>
            </a:extLst>
          </p:cNvPr>
          <p:cNvSpPr txBox="1">
            <a:spLocks/>
          </p:cNvSpPr>
          <p:nvPr/>
        </p:nvSpPr>
        <p:spPr>
          <a:xfrm>
            <a:off x="427831" y="3242041"/>
            <a:ext cx="13335000" cy="5765434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spcBef>
                <a:spcPts val="1001"/>
              </a:spcBef>
              <a:spcAft>
                <a:spcPts val="601"/>
              </a:spcAft>
              <a:buClr>
                <a:srgbClr val="000000"/>
              </a:buClr>
              <a:buFont typeface="Calibri" panose="020F0502020204030204" pitchFamily="34" charset="0"/>
              <a:buChar char="̶"/>
            </a:pPr>
            <a:r>
              <a:rPr lang="it-IT" sz="2400" kern="0" spc="-1" dirty="0">
                <a:solidFill>
                  <a:srgbClr val="000000"/>
                </a:solidFill>
                <a:latin typeface="Calibri"/>
              </a:rPr>
              <a:t>“</a:t>
            </a:r>
            <a:r>
              <a:rPr lang="it-IT" sz="2400" b="1" kern="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Piano Nazionale della Prevenzione (PNP) 2020-2025</a:t>
            </a:r>
            <a:r>
              <a:rPr lang="it-IT" sz="2400" kern="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(Intesa Stato-Regioni del 06.08.2020)</a:t>
            </a:r>
          </a:p>
          <a:p>
            <a:pPr marL="342900" indent="-342900" algn="just">
              <a:lnSpc>
                <a:spcPct val="150000"/>
              </a:lnSpc>
              <a:spcBef>
                <a:spcPts val="1001"/>
              </a:spcBef>
              <a:spcAft>
                <a:spcPts val="601"/>
              </a:spcAft>
              <a:buClr>
                <a:srgbClr val="000000"/>
              </a:buClr>
              <a:buFont typeface="Calibri" panose="020F0502020204030204" pitchFamily="34" charset="0"/>
              <a:buChar char="̶"/>
            </a:pPr>
            <a:r>
              <a:rPr lang="it-IT" sz="2400" kern="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Recepimento Intesa Stato-Regioni concernente il “Piano Nazionale della Prevenzione (PNP) 2020-2025” (DGR 1855/2020)</a:t>
            </a:r>
          </a:p>
          <a:p>
            <a:pPr marL="342900" indent="-342900" algn="just">
              <a:lnSpc>
                <a:spcPct val="150000"/>
              </a:lnSpc>
              <a:spcBef>
                <a:spcPts val="1001"/>
              </a:spcBef>
              <a:spcAft>
                <a:spcPts val="601"/>
              </a:spcAft>
              <a:buClr>
                <a:srgbClr val="000000"/>
              </a:buClr>
              <a:buFont typeface="Calibri" panose="020F0502020204030204" pitchFamily="34" charset="0"/>
              <a:buChar char="̶"/>
            </a:pPr>
            <a:r>
              <a:rPr lang="it-IT" sz="2400" kern="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Approvazione del </a:t>
            </a:r>
            <a:r>
              <a:rPr lang="it-IT" sz="2400" b="1" kern="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Piano Regionale della Prevenzione 2021- 2025</a:t>
            </a:r>
            <a:r>
              <a:rPr lang="it-IT" sz="2400" kern="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(DGR 2144/2021)</a:t>
            </a:r>
          </a:p>
          <a:p>
            <a:pPr marL="342900" indent="-342900" algn="just">
              <a:lnSpc>
                <a:spcPct val="150000"/>
              </a:lnSpc>
              <a:spcBef>
                <a:spcPts val="1001"/>
              </a:spcBef>
              <a:spcAft>
                <a:spcPts val="601"/>
              </a:spcAft>
              <a:buClr>
                <a:srgbClr val="000000"/>
              </a:buClr>
              <a:buFont typeface="Calibri" panose="020F0502020204030204" pitchFamily="34" charset="0"/>
              <a:buChar char="̶"/>
            </a:pPr>
            <a:r>
              <a:rPr lang="it-IT" sz="2400" kern="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Approvazione documento di </a:t>
            </a:r>
            <a:r>
              <a:rPr lang="it-IT" sz="2400" b="1" kern="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governance</a:t>
            </a:r>
            <a:r>
              <a:rPr lang="it-IT" sz="2400" kern="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del Piano Regionale della Prevenzione 2021-2025 (DGR 58/2022)</a:t>
            </a:r>
          </a:p>
          <a:p>
            <a:pPr algn="just">
              <a:lnSpc>
                <a:spcPct val="150000"/>
              </a:lnSpc>
            </a:pPr>
            <a:endParaRPr lang="it-IT" sz="2400" kern="0" dirty="0">
              <a:solidFill>
                <a:sysClr val="windowText" lastClr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it-IT" sz="2400" kern="0" dirty="0">
                <a:solidFill>
                  <a:sysClr val="windowText" lastClr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Informazioni complete, relativamente al Piano Regionale della Prevenzione 2021-2025, sono disponibili al seguente indirizzo: </a:t>
            </a:r>
            <a:r>
              <a:rPr lang="it-IT" sz="2400" u="sng" kern="0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4"/>
              </a:rPr>
              <a:t>https://salute.regione.emilia-romagna.it/prp</a:t>
            </a:r>
            <a:endParaRPr lang="it-IT" sz="2400" kern="0" dirty="0">
              <a:solidFill>
                <a:sysClr val="windowText" lastClr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it-IT" sz="2400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0236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3">
            <a:extLst>
              <a:ext uri="{FF2B5EF4-FFF2-40B4-BE49-F238E27FC236}">
                <a16:creationId xmlns:a16="http://schemas.microsoft.com/office/drawing/2014/main" id="{1418557A-C5FA-CB76-051E-83E19DF89005}"/>
              </a:ext>
            </a:extLst>
          </p:cNvPr>
          <p:cNvSpPr txBox="1">
            <a:spLocks/>
          </p:cNvSpPr>
          <p:nvPr/>
        </p:nvSpPr>
        <p:spPr>
          <a:xfrm>
            <a:off x="307390" y="6492875"/>
            <a:ext cx="13679332" cy="86177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>
              <a:defRPr sz="3100" b="1" i="0">
                <a:solidFill>
                  <a:srgbClr val="292F40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just">
              <a:tabLst>
                <a:tab pos="713323" algn="l"/>
              </a:tabLst>
              <a:defRPr/>
            </a:pPr>
            <a:r>
              <a:rPr lang="it-IT" altLang="it-IT" sz="2800" kern="1200" dirty="0">
                <a:solidFill>
                  <a:schemeClr val="tx1"/>
                </a:solidFill>
                <a:latin typeface="+mj-lt"/>
              </a:rPr>
              <a:t>Ogni aggressione fisica, comportamento minaccioso o abuso verbale che si verifica nel posto di lavoro (National Institute of </a:t>
            </a:r>
            <a:r>
              <a:rPr lang="it-IT" altLang="it-IT" sz="2800" kern="1200" dirty="0" err="1">
                <a:solidFill>
                  <a:schemeClr val="tx1"/>
                </a:solidFill>
                <a:latin typeface="+mj-lt"/>
              </a:rPr>
              <a:t>Occupational</a:t>
            </a:r>
            <a:r>
              <a:rPr lang="it-IT" altLang="it-IT" sz="2800" kern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it-IT" altLang="it-IT" sz="2800" kern="1200" dirty="0" err="1">
                <a:solidFill>
                  <a:schemeClr val="tx1"/>
                </a:solidFill>
                <a:latin typeface="+mj-lt"/>
              </a:rPr>
              <a:t>Safety</a:t>
            </a:r>
            <a:r>
              <a:rPr lang="it-IT" altLang="it-IT" sz="2800" kern="1200" dirty="0">
                <a:solidFill>
                  <a:schemeClr val="tx1"/>
                </a:solidFill>
                <a:latin typeface="+mj-lt"/>
              </a:rPr>
              <a:t> and Health)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A817EDE-2361-548E-7351-211AA01550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4031" y="1463675"/>
            <a:ext cx="9601200" cy="831051"/>
          </a:xfrm>
        </p:spPr>
        <p:txBody>
          <a:bodyPr/>
          <a:lstStyle/>
          <a:p>
            <a:pPr>
              <a:tabLst>
                <a:tab pos="713323" algn="l"/>
              </a:tabLst>
              <a:defRPr/>
            </a:pPr>
            <a:r>
              <a:rPr lang="it-IT" altLang="it-IT" sz="4681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Violenza sul lavoro: definizione NIOSH</a:t>
            </a:r>
          </a:p>
        </p:txBody>
      </p:sp>
      <p:pic>
        <p:nvPicPr>
          <p:cNvPr id="6" name="Immagine 1">
            <a:extLst>
              <a:ext uri="{FF2B5EF4-FFF2-40B4-BE49-F238E27FC236}">
                <a16:creationId xmlns:a16="http://schemas.microsoft.com/office/drawing/2014/main" id="{9B0DBEA8-4D48-FB16-5A57-FAD4355BC7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43" y="2530475"/>
            <a:ext cx="13679332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9">
            <a:extLst>
              <a:ext uri="{FF2B5EF4-FFF2-40B4-BE49-F238E27FC236}">
                <a16:creationId xmlns:a16="http://schemas.microsoft.com/office/drawing/2014/main" id="{05041213-11B0-47A1-F947-E6968C27A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811" y="7407275"/>
            <a:ext cx="6909020" cy="941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40417" tIns="103347" rIns="140417" bIns="70208" anchor="ctr"/>
          <a:lstStyle>
            <a:lvl1pPr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it-IT" altLang="it-IT" sz="2184" dirty="0">
                <a:latin typeface="+mj-lt"/>
                <a:ea typeface="Arial Unicode MS" pitchFamily="34" charset="-128"/>
              </a:rPr>
              <a:t>https://www.cdc.gov/niosh/docs/96-100/default.html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197E27A-9B95-ED44-7BE4-8DB95547C7B1}"/>
              </a:ext>
            </a:extLst>
          </p:cNvPr>
          <p:cNvSpPr txBox="1"/>
          <p:nvPr/>
        </p:nvSpPr>
        <p:spPr>
          <a:xfrm>
            <a:off x="8657431" y="9531945"/>
            <a:ext cx="53292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1400" dirty="0"/>
              <a:t>Federico Ricci, psicologo del lavoro e delle organizzazioni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1400" dirty="0"/>
              <a:t>Università di Modena e Reggio Emilia</a:t>
            </a:r>
          </a:p>
          <a:p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19808089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9AF91483-7B34-30E5-10C3-5F6C9239A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4031" y="1235075"/>
            <a:ext cx="8762897" cy="646331"/>
          </a:xfrm>
        </p:spPr>
        <p:txBody>
          <a:bodyPr/>
          <a:lstStyle/>
          <a:p>
            <a:pPr>
              <a:tabLst>
                <a:tab pos="713323" algn="l"/>
              </a:tabLst>
              <a:defRPr/>
            </a:pPr>
            <a:r>
              <a:rPr lang="it-IT" altLang="it-IT" sz="42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LEGGE 15 gennaio 2021, n. 4</a:t>
            </a:r>
          </a:p>
        </p:txBody>
      </p:sp>
      <p:pic>
        <p:nvPicPr>
          <p:cNvPr id="5" name="Immagine 1">
            <a:extLst>
              <a:ext uri="{FF2B5EF4-FFF2-40B4-BE49-F238E27FC236}">
                <a16:creationId xmlns:a16="http://schemas.microsoft.com/office/drawing/2014/main" id="{DD69C4A9-C3F3-A92F-05CD-2337C850CA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44" y="2378075"/>
            <a:ext cx="12359202" cy="581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1">
            <a:extLst>
              <a:ext uri="{FF2B5EF4-FFF2-40B4-BE49-F238E27FC236}">
                <a16:creationId xmlns:a16="http://schemas.microsoft.com/office/drawing/2014/main" id="{03957CF8-476C-A5B1-FBCE-06B30FD54C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6552" y="2378075"/>
            <a:ext cx="2610541" cy="3819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3">
            <a:extLst>
              <a:ext uri="{FF2B5EF4-FFF2-40B4-BE49-F238E27FC236}">
                <a16:creationId xmlns:a16="http://schemas.microsoft.com/office/drawing/2014/main" id="{A7417FA8-AA06-C422-E197-FCE0F552A167}"/>
              </a:ext>
            </a:extLst>
          </p:cNvPr>
          <p:cNvSpPr txBox="1">
            <a:spLocks/>
          </p:cNvSpPr>
          <p:nvPr/>
        </p:nvSpPr>
        <p:spPr>
          <a:xfrm>
            <a:off x="280144" y="6111875"/>
            <a:ext cx="13666949" cy="3313023"/>
          </a:xfrm>
          <a:prstGeom prst="rect">
            <a:avLst/>
          </a:prstGeom>
          <a:solidFill>
            <a:srgbClr val="FAF6F5"/>
          </a:solidFill>
        </p:spPr>
        <p:txBody>
          <a:bodyPr wrap="square" lIns="0" tIns="0" rIns="0" bIns="0">
            <a:spAutoFit/>
          </a:bodyPr>
          <a:lstStyle>
            <a:lvl1pPr marL="0">
              <a:defRPr sz="3100" b="1" i="0">
                <a:solidFill>
                  <a:srgbClr val="292F40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just">
              <a:tabLst>
                <a:tab pos="713323" algn="l"/>
              </a:tabLst>
              <a:defRPr/>
            </a:pPr>
            <a:r>
              <a:rPr lang="it-IT" altLang="it-IT" sz="3744" kern="1200" dirty="0">
                <a:solidFill>
                  <a:schemeClr val="tx1"/>
                </a:solidFill>
                <a:latin typeface="+mj-lt"/>
              </a:rPr>
              <a:t>Ratifica ed esecuzione della Convenzione dell'Organizzazione internazionale del lavoro n. 190 sull'eliminazione della violenza e delle molestie sul luogo di lavoro, adottata a Ginevra il 21 giugno 2019 nel corso della 108ª sessione della Conferenza generale della medesima Organizzazione. </a:t>
            </a:r>
          </a:p>
          <a:p>
            <a:pPr algn="just">
              <a:tabLst>
                <a:tab pos="713323" algn="l"/>
              </a:tabLst>
              <a:defRPr/>
            </a:pPr>
            <a:r>
              <a:rPr lang="it-IT" altLang="it-IT" sz="2808" kern="1200" dirty="0">
                <a:solidFill>
                  <a:schemeClr val="tx1"/>
                </a:solidFill>
                <a:latin typeface="+mj-lt"/>
              </a:rPr>
              <a:t>https://www.normattiva.it/uri-res/N2Ls?urn:nir:stato:legge:2021;4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7636F81-8BE1-B5EC-3AE7-BF2231224651}"/>
              </a:ext>
            </a:extLst>
          </p:cNvPr>
          <p:cNvSpPr txBox="1"/>
          <p:nvPr/>
        </p:nvSpPr>
        <p:spPr>
          <a:xfrm>
            <a:off x="8657431" y="9716611"/>
            <a:ext cx="53292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1400" dirty="0"/>
              <a:t>Federico Ricci, psicologo del lavoro e delle organizzazioni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1400" dirty="0"/>
              <a:t>Università di Modena e Reggio Emilia</a:t>
            </a:r>
          </a:p>
          <a:p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34334599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3">
            <a:extLst>
              <a:ext uri="{FF2B5EF4-FFF2-40B4-BE49-F238E27FC236}">
                <a16:creationId xmlns:a16="http://schemas.microsoft.com/office/drawing/2014/main" id="{20AA7D91-1B56-0403-ED31-9CB222B183F4}"/>
              </a:ext>
            </a:extLst>
          </p:cNvPr>
          <p:cNvSpPr txBox="1">
            <a:spLocks/>
          </p:cNvSpPr>
          <p:nvPr/>
        </p:nvSpPr>
        <p:spPr>
          <a:xfrm>
            <a:off x="504031" y="5578475"/>
            <a:ext cx="13258801" cy="3016210"/>
          </a:xfrm>
          <a:prstGeom prst="rect">
            <a:avLst/>
          </a:prstGeom>
          <a:solidFill>
            <a:schemeClr val="accent4">
              <a:lumMod val="40000"/>
              <a:lumOff val="60000"/>
              <a:alpha val="81961"/>
            </a:schemeClr>
          </a:solidFill>
        </p:spPr>
        <p:txBody>
          <a:bodyPr wrap="square" lIns="0" tIns="0" rIns="0" bIns="0">
            <a:spAutoFit/>
          </a:bodyPr>
          <a:lstStyle>
            <a:lvl1pPr marL="0">
              <a:defRPr sz="3100" b="1" i="0">
                <a:solidFill>
                  <a:srgbClr val="292F40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just">
              <a:tabLst>
                <a:tab pos="713323" algn="l"/>
              </a:tabLst>
              <a:defRPr/>
            </a:pPr>
            <a:r>
              <a:rPr lang="it-IT" altLang="it-IT" sz="2800" b="0" kern="1200" dirty="0">
                <a:solidFill>
                  <a:schemeClr val="tx1"/>
                </a:solidFill>
                <a:latin typeface="+mj-lt"/>
              </a:rPr>
              <a:t>I risultati ottenuti dall’analisi delle interviste evidenziavano lo stress lavorativo favorisce gli episodi di violenza in tutte e tre le direzioni indagate. </a:t>
            </a:r>
          </a:p>
          <a:p>
            <a:pPr algn="just">
              <a:tabLst>
                <a:tab pos="713323" algn="l"/>
              </a:tabLst>
              <a:defRPr/>
            </a:pPr>
            <a:endParaRPr lang="it-IT" altLang="it-IT" sz="2800" b="0" kern="1200" dirty="0">
              <a:solidFill>
                <a:schemeClr val="tx1"/>
              </a:solidFill>
              <a:latin typeface="+mj-lt"/>
            </a:endParaRPr>
          </a:p>
          <a:p>
            <a:pPr algn="just">
              <a:tabLst>
                <a:tab pos="713323" algn="l"/>
              </a:tabLst>
              <a:defRPr/>
            </a:pPr>
            <a:r>
              <a:rPr lang="it-IT" altLang="it-IT" sz="2800" b="0" kern="1200" dirty="0">
                <a:solidFill>
                  <a:schemeClr val="tx1"/>
                </a:solidFill>
                <a:latin typeface="+mj-lt"/>
              </a:rPr>
              <a:t>Il principale ostacolo per la stima del fenomeno e per l’attuazione di misure di prevenzione e miglioramento risulta essere la diversità tra gli strumenti utilizzati per la segnalazione. Il punto di partenza potrebbe essere quindi quello di produrre uno </a:t>
            </a:r>
            <a:r>
              <a:rPr lang="it-IT" altLang="it-IT" sz="2800" kern="1200" dirty="0">
                <a:solidFill>
                  <a:schemeClr val="tx1"/>
                </a:solidFill>
                <a:latin typeface="+mj-lt"/>
              </a:rPr>
              <a:t>strumento che possa essere accettato e condiviso dalle strutture. 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DE74F26E-B53E-AE51-1CBE-2E714A5CB3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4032" y="4740275"/>
            <a:ext cx="8381999" cy="553998"/>
          </a:xfrm>
        </p:spPr>
        <p:txBody>
          <a:bodyPr/>
          <a:lstStyle/>
          <a:p>
            <a:pPr>
              <a:tabLst>
                <a:tab pos="713323" algn="l"/>
              </a:tabLst>
              <a:defRPr/>
            </a:pPr>
            <a:r>
              <a:rPr lang="it-IT" altLang="it-IT" sz="36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In sintesi i risultati del progetto pilota</a:t>
            </a:r>
          </a:p>
        </p:txBody>
      </p:sp>
      <p:sp>
        <p:nvSpPr>
          <p:cNvPr id="13" name="Content Placeholder 23">
            <a:extLst>
              <a:ext uri="{FF2B5EF4-FFF2-40B4-BE49-F238E27FC236}">
                <a16:creationId xmlns:a16="http://schemas.microsoft.com/office/drawing/2014/main" id="{B38055A1-ADB6-C0AD-F103-9EF1A6C2809A}"/>
              </a:ext>
            </a:extLst>
          </p:cNvPr>
          <p:cNvSpPr txBox="1">
            <a:spLocks/>
          </p:cNvSpPr>
          <p:nvPr/>
        </p:nvSpPr>
        <p:spPr>
          <a:xfrm>
            <a:off x="504030" y="2682875"/>
            <a:ext cx="13106401" cy="221599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>
              <a:defRPr sz="3100" b="1" i="0">
                <a:solidFill>
                  <a:srgbClr val="292F40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2400" b="0" kern="1200" dirty="0">
                <a:solidFill>
                  <a:schemeClr val="tx1"/>
                </a:solidFill>
                <a:latin typeface="+mj-lt"/>
              </a:rPr>
              <a:t>Lo studio si è sviluppato all’interno di un progetto regionale che ha coinvolto i Servizi di Prevenzione e Sicurezza negli ambienti di lavoro (SPSAL) di ogni AUSL della Regione Emilia Romagna, tramite convenzione tra </a:t>
            </a:r>
            <a:r>
              <a:rPr lang="it-IT" altLang="it-IT" sz="2400" b="0" kern="1200" dirty="0" err="1">
                <a:solidFill>
                  <a:schemeClr val="tx1"/>
                </a:solidFill>
                <a:latin typeface="+mj-lt"/>
              </a:rPr>
              <a:t>Unimore</a:t>
            </a:r>
            <a:r>
              <a:rPr lang="it-IT" altLang="it-IT" sz="2400" b="0" kern="1200" dirty="0">
                <a:solidFill>
                  <a:schemeClr val="tx1"/>
                </a:solidFill>
                <a:latin typeface="+mj-lt"/>
              </a:rPr>
              <a:t> - Dipartimento di Scienze Biomediche, Metaboliche e Neuroscienze e l’AUSL della Romagna – Dipartimento di Sanità Pubblica. </a:t>
            </a:r>
            <a:r>
              <a:rPr lang="it-IT" altLang="it-IT" sz="2400" b="0" dirty="0">
                <a:solidFill>
                  <a:schemeClr val="tx1"/>
                </a:solidFill>
                <a:latin typeface="+mj-lt"/>
              </a:rPr>
              <a:t>Federico Ricci, psicologo del lavoro e delle organizzazioni.</a:t>
            </a:r>
          </a:p>
          <a:p>
            <a:pPr algn="just">
              <a:tabLst>
                <a:tab pos="457200" algn="l"/>
              </a:tabLst>
              <a:defRPr/>
            </a:pPr>
            <a:endParaRPr lang="it-IT" altLang="it-IT" sz="2400" b="0" kern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CAFE9525-F7CA-5A63-05B7-14D2B38EA221}"/>
              </a:ext>
            </a:extLst>
          </p:cNvPr>
          <p:cNvSpPr txBox="1">
            <a:spLocks noChangeArrowheads="1"/>
          </p:cNvSpPr>
          <p:nvPr/>
        </p:nvSpPr>
        <p:spPr>
          <a:xfrm>
            <a:off x="504030" y="1097082"/>
            <a:ext cx="8915401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1" i="0">
                <a:solidFill>
                  <a:srgbClr val="292F40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tabLst>
                <a:tab pos="457200" algn="l"/>
              </a:tabLst>
              <a:defRPr/>
            </a:pPr>
            <a:r>
              <a:rPr lang="it-IT" altLang="it-IT" sz="36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Studio pilota condotto nelle Case di Residenza per Anziani della Regione Emilia-Romagna</a:t>
            </a:r>
          </a:p>
        </p:txBody>
      </p:sp>
    </p:spTree>
    <p:extLst>
      <p:ext uri="{BB962C8B-B14F-4D97-AF65-F5344CB8AC3E}">
        <p14:creationId xmlns:p14="http://schemas.microsoft.com/office/powerpoint/2010/main" val="36129348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CA3EFA0C-0252-0D67-EB98-22F7705B148A}"/>
              </a:ext>
            </a:extLst>
          </p:cNvPr>
          <p:cNvSpPr txBox="1"/>
          <p:nvPr/>
        </p:nvSpPr>
        <p:spPr>
          <a:xfrm>
            <a:off x="504031" y="3090600"/>
            <a:ext cx="1280160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Calibri" panose="020F0502020204030204" pitchFamily="34" charset="0"/>
              <a:buChar char="̶"/>
            </a:pPr>
            <a:r>
              <a:rPr lang="it-IT" sz="2800" b="1" dirty="0"/>
              <a:t>“Promozione del benessere organizzativo e prevenzione del rischio psicosociale nelle strutture residenziali di assistenza per anziani anche per contrastare possibili violenze e aggressioni” </a:t>
            </a:r>
            <a:r>
              <a:rPr lang="it-IT" sz="2800" dirty="0"/>
              <a:t>promozione del benessere organizzativo, la riduzione dello stress lavoro correlato e il contrasto di violenze e aggressioni in strutture residenziali di assistenza per anziani del territorio.</a:t>
            </a:r>
          </a:p>
          <a:p>
            <a:pPr algn="just"/>
            <a:endParaRPr lang="it-IT" sz="2800" b="1" dirty="0"/>
          </a:p>
          <a:p>
            <a:pPr marL="285750" indent="-285750" algn="just">
              <a:buFont typeface="Calibri" panose="020F0502020204030204" pitchFamily="34" charset="0"/>
              <a:buChar char="̶"/>
            </a:pPr>
            <a:r>
              <a:rPr lang="it-IT" sz="2800" b="1" dirty="0"/>
              <a:t>Attivazione di interventi di gestione dei rischi psicosociali mediante supporto psicologico a operatori delle Aziende Sanitarie regionali</a:t>
            </a:r>
            <a:r>
              <a:rPr lang="it-IT" sz="2800" dirty="0"/>
              <a:t>. </a:t>
            </a:r>
          </a:p>
          <a:p>
            <a:pPr algn="just"/>
            <a:endParaRPr lang="it-IT" sz="2800" dirty="0"/>
          </a:p>
          <a:p>
            <a:pPr marL="285750" indent="-285750" algn="just">
              <a:buFont typeface="Calibri" panose="020F0502020204030204" pitchFamily="34" charset="0"/>
              <a:buChar char="̶"/>
            </a:pPr>
            <a:r>
              <a:rPr lang="it-IT" sz="2800" b="1" dirty="0"/>
              <a:t>Prevenzione del fenomeno delle aggressioni agli operatori delle Aziende Sanitarie regionali.</a:t>
            </a: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6F904438-DB87-9FCD-A4FE-75C615D0F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31" y="1235075"/>
            <a:ext cx="9982200" cy="1107996"/>
          </a:xfrm>
        </p:spPr>
        <p:txBody>
          <a:bodyPr/>
          <a:lstStyle/>
          <a:p>
            <a:r>
              <a:rPr lang="it-IT" sz="3600" dirty="0">
                <a:solidFill>
                  <a:srgbClr val="7030A0"/>
                </a:solidFill>
                <a:latin typeface="+mj-lt"/>
              </a:rPr>
              <a:t>PP08 – Piano Mirato di Prevenzione del rischio stress correlato al lavoro - Regione Emilia-Romagna</a:t>
            </a:r>
            <a:endParaRPr lang="en-GB" sz="3600" dirty="0">
              <a:solidFill>
                <a:srgbClr val="7030A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905900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6DC325-A40D-80BD-EB0D-9223513D4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32" y="1317730"/>
            <a:ext cx="9372600" cy="1107996"/>
          </a:xfrm>
        </p:spPr>
        <p:txBody>
          <a:bodyPr/>
          <a:lstStyle/>
          <a:p>
            <a:r>
              <a:rPr lang="it-IT" sz="3600" dirty="0">
                <a:solidFill>
                  <a:srgbClr val="7030A0"/>
                </a:solidFill>
                <a:latin typeface="+mj-lt"/>
              </a:rPr>
              <a:t>PP08 – Piano Mirato di Prevenzione del rischio stress correlato al lavoro - RER</a:t>
            </a:r>
            <a:endParaRPr lang="it-IT" sz="3600" dirty="0">
              <a:latin typeface="+mj-lt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E58AE5A-1A13-3033-EAA0-6484A0711E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031" y="3902075"/>
            <a:ext cx="13021931" cy="1292662"/>
          </a:xfrm>
        </p:spPr>
        <p:txBody>
          <a:bodyPr/>
          <a:lstStyle/>
          <a:p>
            <a:pPr algn="just"/>
            <a:r>
              <a:rPr lang="it-IT" sz="2800" b="1" dirty="0">
                <a:latin typeface="+mj-lt"/>
              </a:rPr>
              <a:t>“Promozione del benessere organizzativo e prevenzione del rischio psicosociale nelle strutture residenziali di assistenza per anziani anche per contrastare possibili violenze e aggressioni”</a:t>
            </a:r>
            <a:endParaRPr lang="it-IT" sz="2800" dirty="0">
              <a:latin typeface="+mj-lt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08F8D75-EB92-7356-BA00-8BFC397AED88}"/>
              </a:ext>
            </a:extLst>
          </p:cNvPr>
          <p:cNvSpPr txBox="1"/>
          <p:nvPr/>
        </p:nvSpPr>
        <p:spPr>
          <a:xfrm>
            <a:off x="504031" y="2874744"/>
            <a:ext cx="7162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600" b="1" dirty="0">
                <a:solidFill>
                  <a:srgbClr val="7030A0"/>
                </a:solidFill>
                <a:latin typeface="+mj-lt"/>
              </a:rPr>
              <a:t>Una buona pratica da sperimentare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55773DF-D848-F0BB-80C1-E2D1D10BA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763" y="5471077"/>
            <a:ext cx="13030199" cy="388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5545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7A942E7F-2422-3A54-7BEE-9F81C278CCEB}"/>
              </a:ext>
            </a:extLst>
          </p:cNvPr>
          <p:cNvSpPr txBox="1">
            <a:spLocks noChangeArrowheads="1"/>
          </p:cNvSpPr>
          <p:nvPr/>
        </p:nvSpPr>
        <p:spPr>
          <a:xfrm>
            <a:off x="427830" y="2814677"/>
            <a:ext cx="525780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1" i="0">
                <a:solidFill>
                  <a:srgbClr val="292F40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tabLst>
                <a:tab pos="713323" algn="l"/>
              </a:tabLst>
              <a:defRPr/>
            </a:pPr>
            <a:r>
              <a:rPr lang="it-IT" altLang="it-IT" sz="3600" kern="1200" dirty="0">
                <a:solidFill>
                  <a:srgbClr val="7030A0"/>
                </a:solidFill>
                <a:latin typeface="+mj-lt"/>
                <a:ea typeface="+mn-ea"/>
                <a:cs typeface="+mn-cs"/>
              </a:rPr>
              <a:t>Modello esplicativo</a:t>
            </a:r>
          </a:p>
        </p:txBody>
      </p:sp>
      <p:pic>
        <p:nvPicPr>
          <p:cNvPr id="5" name="Immagine 3">
            <a:extLst>
              <a:ext uri="{FF2B5EF4-FFF2-40B4-BE49-F238E27FC236}">
                <a16:creationId xmlns:a16="http://schemas.microsoft.com/office/drawing/2014/main" id="{C6974762-862E-8FEA-4872-B8A5D89342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0" y="3368675"/>
            <a:ext cx="13558891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testo 2">
            <a:extLst>
              <a:ext uri="{FF2B5EF4-FFF2-40B4-BE49-F238E27FC236}">
                <a16:creationId xmlns:a16="http://schemas.microsoft.com/office/drawing/2014/main" id="{4AB9071B-C870-4A7C-1378-9AD42737C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031" y="1082675"/>
            <a:ext cx="8839200" cy="1732002"/>
          </a:xfrm>
        </p:spPr>
        <p:txBody>
          <a:bodyPr/>
          <a:lstStyle/>
          <a:p>
            <a:pPr algn="just"/>
            <a:r>
              <a:rPr lang="it-IT" sz="2800" b="1" dirty="0">
                <a:latin typeface="+mj-lt"/>
              </a:rPr>
              <a:t>“Promozione del benessere organizzativo e prevenzione del rischio psicosociale nelle strutture residenziali di assistenza per anziani anche per contrastare possibili violenze e aggressioni”</a:t>
            </a:r>
            <a:endParaRPr lang="it-IT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188993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78144" y="2606675"/>
            <a:ext cx="6084087" cy="553998"/>
          </a:xfrm>
        </p:spPr>
        <p:txBody>
          <a:bodyPr/>
          <a:lstStyle/>
          <a:p>
            <a:pPr algn="l"/>
            <a:r>
              <a:rPr lang="it-IT" sz="3600" dirty="0">
                <a:solidFill>
                  <a:srgbClr val="7030A0"/>
                </a:solidFill>
                <a:latin typeface="+mj-lt"/>
              </a:rPr>
              <a:t>Approccio “bisogna farlo”</a:t>
            </a:r>
          </a:p>
        </p:txBody>
      </p:sp>
      <p:sp>
        <p:nvSpPr>
          <p:cNvPr id="3" name="Rettangolo 2"/>
          <p:cNvSpPr/>
          <p:nvPr/>
        </p:nvSpPr>
        <p:spPr>
          <a:xfrm>
            <a:off x="5574739" y="3496100"/>
            <a:ext cx="2948859" cy="16850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106" dirty="0"/>
              <a:t>OBIETTIVI</a:t>
            </a:r>
          </a:p>
          <a:p>
            <a:pPr algn="ctr"/>
            <a:r>
              <a:rPr lang="it-IT" sz="2106" dirty="0">
                <a:solidFill>
                  <a:srgbClr val="C00000"/>
                </a:solidFill>
              </a:rPr>
              <a:t>Avere documenti firmati e pochi fastidi</a:t>
            </a:r>
          </a:p>
        </p:txBody>
      </p:sp>
      <p:sp>
        <p:nvSpPr>
          <p:cNvPr id="5" name="Rettangolo 4"/>
          <p:cNvSpPr/>
          <p:nvPr/>
        </p:nvSpPr>
        <p:spPr>
          <a:xfrm>
            <a:off x="2161944" y="3496100"/>
            <a:ext cx="2948859" cy="16850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106" dirty="0"/>
              <a:t>CARATTERISTICHE DELL’OPERATORE</a:t>
            </a:r>
          </a:p>
          <a:p>
            <a:pPr algn="ctr"/>
            <a:r>
              <a:rPr lang="it-IT" sz="2106" dirty="0">
                <a:solidFill>
                  <a:srgbClr val="7030A0"/>
                </a:solidFill>
              </a:rPr>
              <a:t>Orientato al tema</a:t>
            </a:r>
          </a:p>
          <a:p>
            <a:pPr algn="ctr"/>
            <a:r>
              <a:rPr lang="it-IT" sz="2106" dirty="0">
                <a:solidFill>
                  <a:srgbClr val="C00000"/>
                </a:solidFill>
              </a:rPr>
              <a:t>Orientato alla prestazione</a:t>
            </a:r>
          </a:p>
        </p:txBody>
      </p:sp>
      <p:sp>
        <p:nvSpPr>
          <p:cNvPr id="6" name="Rettangolo 5"/>
          <p:cNvSpPr/>
          <p:nvPr/>
        </p:nvSpPr>
        <p:spPr>
          <a:xfrm>
            <a:off x="5574739" y="5665859"/>
            <a:ext cx="2948859" cy="12637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106" dirty="0"/>
              <a:t>ATTIVITA’</a:t>
            </a:r>
          </a:p>
          <a:p>
            <a:pPr algn="ctr"/>
            <a:r>
              <a:rPr lang="it-IT" sz="2106" dirty="0">
                <a:solidFill>
                  <a:srgbClr val="7030A0"/>
                </a:solidFill>
              </a:rPr>
              <a:t>Stimolo / Abbandono</a:t>
            </a:r>
          </a:p>
          <a:p>
            <a:pPr algn="ctr"/>
            <a:r>
              <a:rPr lang="it-IT" sz="2106" dirty="0">
                <a:solidFill>
                  <a:srgbClr val="C00000"/>
                </a:solidFill>
              </a:rPr>
              <a:t>Esecuzione richieste </a:t>
            </a:r>
            <a:r>
              <a:rPr lang="it-IT" sz="2106" dirty="0" err="1">
                <a:solidFill>
                  <a:srgbClr val="C00000"/>
                </a:solidFill>
              </a:rPr>
              <a:t>DdL</a:t>
            </a:r>
            <a:endParaRPr lang="it-IT" sz="2106" dirty="0">
              <a:solidFill>
                <a:srgbClr val="C00000"/>
              </a:solidFill>
            </a:endParaRPr>
          </a:p>
          <a:p>
            <a:pPr algn="ctr"/>
            <a:endParaRPr lang="it-IT" sz="2106" dirty="0"/>
          </a:p>
        </p:txBody>
      </p:sp>
      <p:sp>
        <p:nvSpPr>
          <p:cNvPr id="7" name="Rettangolo 6"/>
          <p:cNvSpPr/>
          <p:nvPr/>
        </p:nvSpPr>
        <p:spPr>
          <a:xfrm>
            <a:off x="8987534" y="7540700"/>
            <a:ext cx="2948859" cy="12637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106" dirty="0"/>
              <a:t>PRESTAZIONE</a:t>
            </a:r>
          </a:p>
          <a:p>
            <a:pPr algn="ctr"/>
            <a:r>
              <a:rPr lang="it-IT" sz="2106" dirty="0">
                <a:solidFill>
                  <a:srgbClr val="7030A0"/>
                </a:solidFill>
              </a:rPr>
              <a:t>Contributi facilitanti</a:t>
            </a:r>
          </a:p>
          <a:p>
            <a:pPr algn="ctr"/>
            <a:r>
              <a:rPr lang="it-IT" sz="2106" dirty="0">
                <a:solidFill>
                  <a:srgbClr val="C00000"/>
                </a:solidFill>
              </a:rPr>
              <a:t>Firme e schermo</a:t>
            </a:r>
          </a:p>
        </p:txBody>
      </p:sp>
      <p:cxnSp>
        <p:nvCxnSpPr>
          <p:cNvPr id="41" name="Connettore 2 40"/>
          <p:cNvCxnSpPr/>
          <p:nvPr/>
        </p:nvCxnSpPr>
        <p:spPr>
          <a:xfrm>
            <a:off x="11515080" y="5012825"/>
            <a:ext cx="0" cy="2527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Rettangolo 7"/>
          <p:cNvSpPr/>
          <p:nvPr/>
        </p:nvSpPr>
        <p:spPr>
          <a:xfrm>
            <a:off x="2161944" y="6866600"/>
            <a:ext cx="2948859" cy="2106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106" dirty="0"/>
              <a:t>CONSEGUENZE PER L’OPERATORE</a:t>
            </a:r>
          </a:p>
          <a:p>
            <a:pPr algn="ctr"/>
            <a:r>
              <a:rPr lang="it-IT" sz="2106" dirty="0">
                <a:solidFill>
                  <a:srgbClr val="7030A0"/>
                </a:solidFill>
              </a:rPr>
              <a:t>Soddisfazione / delusione / crescita </a:t>
            </a:r>
          </a:p>
          <a:p>
            <a:pPr algn="ctr"/>
            <a:r>
              <a:rPr lang="it-IT" sz="2106" dirty="0">
                <a:solidFill>
                  <a:srgbClr val="C00000"/>
                </a:solidFill>
              </a:rPr>
              <a:t>Burocratizzazione dell’approccio</a:t>
            </a:r>
          </a:p>
        </p:txBody>
      </p:sp>
      <p:cxnSp>
        <p:nvCxnSpPr>
          <p:cNvPr id="50" name="Connettore 4 49"/>
          <p:cNvCxnSpPr>
            <a:stCxn id="4" idx="2"/>
            <a:endCxn id="6" idx="3"/>
          </p:cNvCxnSpPr>
          <p:nvPr/>
        </p:nvCxnSpPr>
        <p:spPr>
          <a:xfrm rot="5400000">
            <a:off x="8934483" y="4770278"/>
            <a:ext cx="1116595" cy="1938365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Rettangolo 3"/>
          <p:cNvSpPr/>
          <p:nvPr/>
        </p:nvSpPr>
        <p:spPr>
          <a:xfrm>
            <a:off x="8987534" y="3496100"/>
            <a:ext cx="2948859" cy="16850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106" dirty="0"/>
              <a:t>CONDIZIONI </a:t>
            </a:r>
            <a:r>
              <a:rPr lang="it-IT" sz="2106" dirty="0" err="1"/>
              <a:t>DI</a:t>
            </a:r>
            <a:r>
              <a:rPr lang="it-IT" sz="2106" dirty="0"/>
              <a:t> ESECUZIONE</a:t>
            </a:r>
          </a:p>
          <a:p>
            <a:pPr algn="ctr"/>
            <a:r>
              <a:rPr lang="it-IT" sz="2106" dirty="0">
                <a:solidFill>
                  <a:srgbClr val="C00000"/>
                </a:solidFill>
              </a:rPr>
              <a:t>Negazione del tema</a:t>
            </a:r>
          </a:p>
        </p:txBody>
      </p:sp>
      <p:cxnSp>
        <p:nvCxnSpPr>
          <p:cNvPr id="61" name="Connettore 4 60"/>
          <p:cNvCxnSpPr>
            <a:stCxn id="6" idx="2"/>
            <a:endCxn id="8" idx="3"/>
          </p:cNvCxnSpPr>
          <p:nvPr/>
        </p:nvCxnSpPr>
        <p:spPr>
          <a:xfrm rot="5400000">
            <a:off x="5584932" y="6455528"/>
            <a:ext cx="990108" cy="1938365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Connettore 2 63"/>
          <p:cNvCxnSpPr>
            <a:stCxn id="3" idx="2"/>
            <a:endCxn id="6" idx="0"/>
          </p:cNvCxnSpPr>
          <p:nvPr/>
        </p:nvCxnSpPr>
        <p:spPr>
          <a:xfrm>
            <a:off x="7049169" y="5181163"/>
            <a:ext cx="0" cy="4846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Connettore 4 66"/>
          <p:cNvCxnSpPr>
            <a:stCxn id="5" idx="2"/>
            <a:endCxn id="6" idx="1"/>
          </p:cNvCxnSpPr>
          <p:nvPr/>
        </p:nvCxnSpPr>
        <p:spPr>
          <a:xfrm rot="16200000" flipH="1">
            <a:off x="4047259" y="4770278"/>
            <a:ext cx="1116595" cy="1938365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Connettore 4 69"/>
          <p:cNvCxnSpPr>
            <a:stCxn id="8" idx="1"/>
            <a:endCxn id="5" idx="1"/>
          </p:cNvCxnSpPr>
          <p:nvPr/>
        </p:nvCxnSpPr>
        <p:spPr>
          <a:xfrm rot="10800000">
            <a:off x="2161944" y="4338632"/>
            <a:ext cx="14861" cy="3581132"/>
          </a:xfrm>
          <a:prstGeom prst="bentConnector3">
            <a:avLst>
              <a:gd name="adj1" fmla="val 180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Connettore 4 72"/>
          <p:cNvCxnSpPr>
            <a:stCxn id="6" idx="2"/>
            <a:endCxn id="7" idx="1"/>
          </p:cNvCxnSpPr>
          <p:nvPr/>
        </p:nvCxnSpPr>
        <p:spPr>
          <a:xfrm rot="16200000" flipH="1">
            <a:off x="7396880" y="6581945"/>
            <a:ext cx="1242942" cy="1938365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3" name="Connettore 4 82"/>
          <p:cNvCxnSpPr>
            <a:stCxn id="7" idx="0"/>
            <a:endCxn id="6" idx="2"/>
          </p:cNvCxnSpPr>
          <p:nvPr/>
        </p:nvCxnSpPr>
        <p:spPr>
          <a:xfrm rot="16200000" flipV="1">
            <a:off x="8450044" y="5528780"/>
            <a:ext cx="611043" cy="341279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Segnaposto testo 2">
            <a:extLst>
              <a:ext uri="{FF2B5EF4-FFF2-40B4-BE49-F238E27FC236}">
                <a16:creationId xmlns:a16="http://schemas.microsoft.com/office/drawing/2014/main" id="{469C5A96-E0C1-3D8C-4D55-5432EAA370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7831" y="1053750"/>
            <a:ext cx="8839200" cy="1781525"/>
          </a:xfrm>
        </p:spPr>
        <p:txBody>
          <a:bodyPr/>
          <a:lstStyle/>
          <a:p>
            <a:pPr algn="just"/>
            <a:r>
              <a:rPr lang="it-IT" sz="2800" b="1" dirty="0">
                <a:latin typeface="+mj-lt"/>
              </a:rPr>
              <a:t>“Promozione del benessere organizzativo e prevenzione del rischio psicosociale nelle strutture residenziali di assistenza per anziani anche per contrastare possibili violenze e aggressioni”</a:t>
            </a:r>
            <a:endParaRPr lang="it-IT" sz="2800" dirty="0">
              <a:latin typeface="+mj-l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032" y="1539875"/>
            <a:ext cx="6084086" cy="553998"/>
          </a:xfrm>
        </p:spPr>
        <p:txBody>
          <a:bodyPr/>
          <a:lstStyle/>
          <a:p>
            <a:r>
              <a:rPr lang="it-IT" sz="3600" dirty="0">
                <a:solidFill>
                  <a:srgbClr val="7030A0"/>
                </a:solidFill>
                <a:latin typeface="+mj-lt"/>
              </a:rPr>
              <a:t>Approccio “ho convenienza”</a:t>
            </a:r>
          </a:p>
        </p:txBody>
      </p:sp>
      <p:sp>
        <p:nvSpPr>
          <p:cNvPr id="3" name="Rettangolo 2"/>
          <p:cNvSpPr/>
          <p:nvPr/>
        </p:nvSpPr>
        <p:spPr>
          <a:xfrm>
            <a:off x="5574739" y="3496100"/>
            <a:ext cx="2948859" cy="16850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106" dirty="0"/>
              <a:t>OBIETTIVI</a:t>
            </a:r>
          </a:p>
          <a:p>
            <a:pPr algn="ctr"/>
            <a:r>
              <a:rPr lang="it-IT" sz="2106" dirty="0">
                <a:solidFill>
                  <a:srgbClr val="7030A0"/>
                </a:solidFill>
              </a:rPr>
              <a:t>Benessere organizzativo</a:t>
            </a:r>
          </a:p>
        </p:txBody>
      </p:sp>
      <p:sp>
        <p:nvSpPr>
          <p:cNvPr id="5" name="Rettangolo 4"/>
          <p:cNvSpPr/>
          <p:nvPr/>
        </p:nvSpPr>
        <p:spPr>
          <a:xfrm>
            <a:off x="2161944" y="3496100"/>
            <a:ext cx="2948859" cy="16850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106" dirty="0"/>
              <a:t>CARATTERISTICHE DELL’OPERATORE</a:t>
            </a:r>
          </a:p>
          <a:p>
            <a:pPr algn="ctr"/>
            <a:r>
              <a:rPr lang="it-IT" sz="2106" dirty="0">
                <a:solidFill>
                  <a:srgbClr val="7030A0"/>
                </a:solidFill>
              </a:rPr>
              <a:t>Orientato al tema</a:t>
            </a:r>
          </a:p>
          <a:p>
            <a:pPr algn="ctr"/>
            <a:r>
              <a:rPr lang="it-IT" sz="2106" dirty="0">
                <a:solidFill>
                  <a:srgbClr val="7030A0"/>
                </a:solidFill>
              </a:rPr>
              <a:t>Orientato alla prestazione</a:t>
            </a:r>
          </a:p>
        </p:txBody>
      </p:sp>
      <p:sp>
        <p:nvSpPr>
          <p:cNvPr id="6" name="Rettangolo 5"/>
          <p:cNvSpPr/>
          <p:nvPr/>
        </p:nvSpPr>
        <p:spPr>
          <a:xfrm>
            <a:off x="5574739" y="5665859"/>
            <a:ext cx="2948859" cy="12637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106" dirty="0"/>
              <a:t>ATTIVITA’</a:t>
            </a:r>
          </a:p>
          <a:p>
            <a:pPr algn="ctr"/>
            <a:r>
              <a:rPr lang="it-IT" sz="2106" dirty="0">
                <a:solidFill>
                  <a:srgbClr val="7030A0"/>
                </a:solidFill>
              </a:rPr>
              <a:t>Stimolo </a:t>
            </a:r>
          </a:p>
          <a:p>
            <a:pPr algn="ctr"/>
            <a:r>
              <a:rPr lang="it-IT" sz="2106" dirty="0">
                <a:solidFill>
                  <a:srgbClr val="7030A0"/>
                </a:solidFill>
              </a:rPr>
              <a:t>Esecuzione richieste </a:t>
            </a:r>
            <a:r>
              <a:rPr lang="it-IT" sz="2106" dirty="0" err="1">
                <a:solidFill>
                  <a:srgbClr val="7030A0"/>
                </a:solidFill>
              </a:rPr>
              <a:t>DdL</a:t>
            </a:r>
            <a:endParaRPr lang="it-IT" sz="2106" dirty="0">
              <a:solidFill>
                <a:srgbClr val="7030A0"/>
              </a:solidFill>
            </a:endParaRPr>
          </a:p>
          <a:p>
            <a:pPr algn="ctr"/>
            <a:endParaRPr lang="it-IT" sz="2106" dirty="0"/>
          </a:p>
        </p:txBody>
      </p:sp>
      <p:sp>
        <p:nvSpPr>
          <p:cNvPr id="7" name="Rettangolo 6"/>
          <p:cNvSpPr/>
          <p:nvPr/>
        </p:nvSpPr>
        <p:spPr>
          <a:xfrm>
            <a:off x="8987534" y="7540700"/>
            <a:ext cx="2948859" cy="12637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106" dirty="0"/>
              <a:t>PRESTAZIONE</a:t>
            </a:r>
          </a:p>
          <a:p>
            <a:pPr algn="ctr"/>
            <a:r>
              <a:rPr lang="it-IT" sz="2106" dirty="0">
                <a:solidFill>
                  <a:srgbClr val="7030A0"/>
                </a:solidFill>
              </a:rPr>
              <a:t>Contributi facilitanti</a:t>
            </a:r>
          </a:p>
          <a:p>
            <a:pPr algn="ctr"/>
            <a:r>
              <a:rPr lang="it-IT" sz="2106" dirty="0">
                <a:solidFill>
                  <a:srgbClr val="7030A0"/>
                </a:solidFill>
              </a:rPr>
              <a:t>Adempimenti normativi</a:t>
            </a:r>
          </a:p>
        </p:txBody>
      </p:sp>
      <p:cxnSp>
        <p:nvCxnSpPr>
          <p:cNvPr id="41" name="Connettore 2 40"/>
          <p:cNvCxnSpPr/>
          <p:nvPr/>
        </p:nvCxnSpPr>
        <p:spPr>
          <a:xfrm>
            <a:off x="11515080" y="5012825"/>
            <a:ext cx="0" cy="2527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Rettangolo 7"/>
          <p:cNvSpPr/>
          <p:nvPr/>
        </p:nvSpPr>
        <p:spPr>
          <a:xfrm>
            <a:off x="2161944" y="6866600"/>
            <a:ext cx="2948859" cy="2106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106" dirty="0"/>
              <a:t>CONSEGUENZE PER L’OPERATORE</a:t>
            </a:r>
          </a:p>
          <a:p>
            <a:pPr algn="ctr"/>
            <a:r>
              <a:rPr lang="it-IT" sz="2106" dirty="0">
                <a:solidFill>
                  <a:srgbClr val="7030A0"/>
                </a:solidFill>
              </a:rPr>
              <a:t>Soddisfazione / impegno / crescita </a:t>
            </a:r>
          </a:p>
        </p:txBody>
      </p:sp>
      <p:cxnSp>
        <p:nvCxnSpPr>
          <p:cNvPr id="50" name="Connettore 4 49"/>
          <p:cNvCxnSpPr>
            <a:stCxn id="4" idx="2"/>
            <a:endCxn id="6" idx="3"/>
          </p:cNvCxnSpPr>
          <p:nvPr/>
        </p:nvCxnSpPr>
        <p:spPr>
          <a:xfrm rot="5400000">
            <a:off x="8934483" y="4770278"/>
            <a:ext cx="1116595" cy="1938365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Rettangolo 3"/>
          <p:cNvSpPr/>
          <p:nvPr/>
        </p:nvSpPr>
        <p:spPr>
          <a:xfrm>
            <a:off x="8987534" y="3496100"/>
            <a:ext cx="2948859" cy="16850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106" dirty="0"/>
              <a:t>CONDIZIONI </a:t>
            </a:r>
            <a:r>
              <a:rPr lang="it-IT" sz="2106" dirty="0" err="1"/>
              <a:t>DI</a:t>
            </a:r>
            <a:r>
              <a:rPr lang="it-IT" sz="2106" dirty="0"/>
              <a:t> ESECUZIONE</a:t>
            </a:r>
          </a:p>
          <a:p>
            <a:pPr algn="ctr"/>
            <a:r>
              <a:rPr lang="it-IT" sz="2106" dirty="0">
                <a:solidFill>
                  <a:srgbClr val="7030A0"/>
                </a:solidFill>
              </a:rPr>
              <a:t>Orientati alla promozione della persona</a:t>
            </a:r>
          </a:p>
        </p:txBody>
      </p:sp>
      <p:cxnSp>
        <p:nvCxnSpPr>
          <p:cNvPr id="61" name="Connettore 4 60"/>
          <p:cNvCxnSpPr>
            <a:stCxn id="6" idx="2"/>
            <a:endCxn id="8" idx="3"/>
          </p:cNvCxnSpPr>
          <p:nvPr/>
        </p:nvCxnSpPr>
        <p:spPr>
          <a:xfrm rot="5400000">
            <a:off x="5584932" y="6455528"/>
            <a:ext cx="990108" cy="1938365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Connettore 2 63"/>
          <p:cNvCxnSpPr>
            <a:stCxn id="3" idx="2"/>
            <a:endCxn id="6" idx="0"/>
          </p:cNvCxnSpPr>
          <p:nvPr/>
        </p:nvCxnSpPr>
        <p:spPr>
          <a:xfrm>
            <a:off x="7049169" y="5181163"/>
            <a:ext cx="0" cy="4846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Connettore 4 66"/>
          <p:cNvCxnSpPr>
            <a:stCxn id="5" idx="2"/>
            <a:endCxn id="6" idx="1"/>
          </p:cNvCxnSpPr>
          <p:nvPr/>
        </p:nvCxnSpPr>
        <p:spPr>
          <a:xfrm rot="16200000" flipH="1">
            <a:off x="4047259" y="4770278"/>
            <a:ext cx="1116595" cy="1938365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Connettore 4 69"/>
          <p:cNvCxnSpPr>
            <a:stCxn id="8" idx="1"/>
            <a:endCxn id="5" idx="1"/>
          </p:cNvCxnSpPr>
          <p:nvPr/>
        </p:nvCxnSpPr>
        <p:spPr>
          <a:xfrm rot="10800000">
            <a:off x="2161944" y="4338632"/>
            <a:ext cx="14861" cy="3581132"/>
          </a:xfrm>
          <a:prstGeom prst="bentConnector3">
            <a:avLst>
              <a:gd name="adj1" fmla="val 180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Connettore 4 72"/>
          <p:cNvCxnSpPr>
            <a:stCxn id="6" idx="2"/>
            <a:endCxn id="7" idx="1"/>
          </p:cNvCxnSpPr>
          <p:nvPr/>
        </p:nvCxnSpPr>
        <p:spPr>
          <a:xfrm rot="16200000" flipH="1">
            <a:off x="7396880" y="6581945"/>
            <a:ext cx="1242942" cy="1938365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3" name="Connettore 4 82"/>
          <p:cNvCxnSpPr>
            <a:stCxn id="7" idx="0"/>
            <a:endCxn id="6" idx="2"/>
          </p:cNvCxnSpPr>
          <p:nvPr/>
        </p:nvCxnSpPr>
        <p:spPr>
          <a:xfrm rot="16200000" flipV="1">
            <a:off x="8450044" y="5528780"/>
            <a:ext cx="611043" cy="341279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C6BD491-CFCC-40B8-35AA-A87CAA8A8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31" y="3687167"/>
            <a:ext cx="13239421" cy="6463308"/>
          </a:xfrm>
        </p:spPr>
        <p:txBody>
          <a:bodyPr/>
          <a:lstStyle/>
          <a:p>
            <a:pPr marL="601892" indent="-601892" algn="just">
              <a:buFont typeface="+mj-lt"/>
              <a:buAutoNum type="arabicPeriod"/>
            </a:pPr>
            <a:r>
              <a:rPr lang="it-IT" sz="2800" b="0" dirty="0">
                <a:latin typeface="+mj-lt"/>
              </a:rPr>
              <a:t>Valutazione del rischio stress lavoro correlato per ogni struttura, con partecipazione documentata dei lavoratori e del loro rappresentati, con un percorso che garantisca la completezza del processo di valutazione. </a:t>
            </a:r>
            <a:r>
              <a:rPr lang="it-IT" sz="2800" dirty="0">
                <a:latin typeface="+mj-lt"/>
              </a:rPr>
              <a:t>Autovalutazione del processo di valutazione del rischio stress lavoro correlato.</a:t>
            </a:r>
            <a:endParaRPr lang="it-IT" sz="2800" b="0" dirty="0">
              <a:latin typeface="+mj-lt"/>
            </a:endParaRPr>
          </a:p>
          <a:p>
            <a:pPr algn="just"/>
            <a:endParaRPr lang="en-GB" sz="2800" b="0" dirty="0">
              <a:latin typeface="+mj-lt"/>
            </a:endParaRPr>
          </a:p>
          <a:p>
            <a:pPr marL="601892" indent="-601892" algn="just">
              <a:buFont typeface="+mj-lt"/>
              <a:buAutoNum type="arabicPeriod" startAt="2"/>
            </a:pPr>
            <a:r>
              <a:rPr lang="it-IT" sz="2800" b="0" dirty="0">
                <a:latin typeface="+mj-lt"/>
              </a:rPr>
              <a:t>Valutazione del rischio di violenza e aggressione in ogni struttura, testimoniata della attivazione di un sistema strutturato e condiviso di comunicazione e analisi di episodi agiti di violenza. </a:t>
            </a:r>
            <a:r>
              <a:rPr lang="it-IT" sz="2800" dirty="0">
                <a:latin typeface="+mj-lt"/>
              </a:rPr>
              <a:t>Autovalutazione del sistema di comunicazione e analisi di episodi di violenza agiti o potenziali.</a:t>
            </a:r>
            <a:endParaRPr lang="it-IT" sz="2800" b="0" dirty="0">
              <a:latin typeface="+mj-lt"/>
            </a:endParaRPr>
          </a:p>
          <a:p>
            <a:pPr algn="just"/>
            <a:endParaRPr lang="en-GB" sz="2800" b="0" dirty="0">
              <a:latin typeface="+mj-lt"/>
            </a:endParaRPr>
          </a:p>
          <a:p>
            <a:pPr marL="601892" indent="-601892" algn="just">
              <a:buFont typeface="+mj-lt"/>
              <a:buAutoNum type="arabicPeriod" startAt="3"/>
            </a:pPr>
            <a:r>
              <a:rPr lang="it-IT" sz="2800" b="0" dirty="0">
                <a:latin typeface="+mj-lt"/>
              </a:rPr>
              <a:t>Promozione di una cultura proattiva e non punitiva o burocratica, mediante percorsi di formazione dei preposti e informazione ai lavoratori e promozione della capacità dei lavoratori di autovalutare situazioni di violenza potenziale o agita. </a:t>
            </a:r>
            <a:r>
              <a:rPr lang="it-IT" sz="2800" dirty="0">
                <a:latin typeface="+mj-lt"/>
              </a:rPr>
              <a:t>Autovalutazione da parte dell’operatore del proprio vissuto in episodi di violenza</a:t>
            </a:r>
            <a:endParaRPr lang="en-GB" sz="2800" b="0" dirty="0">
              <a:latin typeface="+mj-lt"/>
            </a:endParaRPr>
          </a:p>
          <a:p>
            <a:pPr marL="601892" indent="-601892" algn="just">
              <a:buFont typeface="+mj-lt"/>
              <a:buAutoNum type="arabicPeriod" startAt="3"/>
            </a:pPr>
            <a:endParaRPr lang="en-GB" sz="2800" b="0" dirty="0">
              <a:latin typeface="+mj-lt"/>
            </a:endParaRP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1887122B-7C29-189C-A5E3-BE8F4AFE1966}"/>
              </a:ext>
            </a:extLst>
          </p:cNvPr>
          <p:cNvSpPr txBox="1">
            <a:spLocks/>
          </p:cNvSpPr>
          <p:nvPr/>
        </p:nvSpPr>
        <p:spPr>
          <a:xfrm>
            <a:off x="656432" y="777875"/>
            <a:ext cx="8305799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1" i="0">
                <a:solidFill>
                  <a:srgbClr val="292F40"/>
                </a:solidFill>
                <a:latin typeface="Arial"/>
                <a:ea typeface="+mj-ea"/>
                <a:cs typeface="Arial"/>
              </a:defRPr>
            </a:lvl1pPr>
          </a:lstStyle>
          <a:p>
            <a:pPr algn="just"/>
            <a:r>
              <a:rPr lang="it-IT" sz="3600" kern="0" dirty="0">
                <a:solidFill>
                  <a:srgbClr val="7030A0"/>
                </a:solidFill>
                <a:latin typeface="+mj-lt"/>
              </a:rPr>
              <a:t>PP08 – Piano Mirato di Prevenzione del rischio stress correlato al lavoro – RER </a:t>
            </a:r>
            <a:endParaRPr lang="it-IT" sz="3600" kern="0" dirty="0">
              <a:latin typeface="+mj-lt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B5CB59A-320D-24A6-7A64-B1AF27EDD6C8}"/>
              </a:ext>
            </a:extLst>
          </p:cNvPr>
          <p:cNvSpPr txBox="1"/>
          <p:nvPr/>
        </p:nvSpPr>
        <p:spPr>
          <a:xfrm>
            <a:off x="580231" y="2059880"/>
            <a:ext cx="128778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800" b="1" kern="0" dirty="0">
                <a:latin typeface="+mj-lt"/>
              </a:rPr>
              <a:t>“Promozione del benessere organizzativo e prevenzione del rischio psicosociale nelle strutture residenziali di assistenza per anziani anche per contrastare possibili violenze e aggressioni</a:t>
            </a:r>
            <a:r>
              <a:rPr lang="it-IT" sz="2800" kern="0" dirty="0">
                <a:latin typeface="+mj-lt"/>
              </a:rPr>
              <a:t>”</a:t>
            </a:r>
            <a:r>
              <a:rPr lang="it-IT" sz="2800" b="1" dirty="0">
                <a:solidFill>
                  <a:srgbClr val="7030A0"/>
                </a:solidFill>
                <a:latin typeface="+mj-lt"/>
              </a:rPr>
              <a:t>  Una buona pratica da sperimentare </a:t>
            </a:r>
            <a:r>
              <a:rPr lang="it-IT" sz="2800" dirty="0">
                <a:solidFill>
                  <a:srgbClr val="7030A0"/>
                </a:solidFill>
                <a:latin typeface="+mj-lt"/>
              </a:rPr>
              <a:t>- la proposta</a:t>
            </a:r>
          </a:p>
        </p:txBody>
      </p:sp>
    </p:spTree>
    <p:extLst>
      <p:ext uri="{BB962C8B-B14F-4D97-AF65-F5344CB8AC3E}">
        <p14:creationId xmlns:p14="http://schemas.microsoft.com/office/powerpoint/2010/main" val="15866010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89EB39-4D9F-28AD-2387-4AC8C6DE3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31" y="1545352"/>
            <a:ext cx="9905999" cy="2585323"/>
          </a:xfrm>
        </p:spPr>
        <p:txBody>
          <a:bodyPr/>
          <a:lstStyle/>
          <a:p>
            <a:pPr algn="just"/>
            <a:r>
              <a:rPr lang="it-IT" sz="2800" dirty="0">
                <a:solidFill>
                  <a:srgbClr val="7030A0"/>
                </a:solidFill>
                <a:latin typeface="+mj-lt"/>
              </a:rPr>
              <a:t> </a:t>
            </a:r>
            <a:r>
              <a:rPr lang="it-IT" sz="2800" kern="0" dirty="0">
                <a:latin typeface="+mj-lt"/>
              </a:rPr>
              <a:t>“Promozione del benessere organizzativo e prevenzione del rischio psicosociale nelle strutture residenziali di assistenza per anziani anche per contrastare possibili violenze e aggressioni”</a:t>
            </a:r>
            <a:br>
              <a:rPr lang="it-IT" sz="2800" kern="0" dirty="0">
                <a:latin typeface="+mj-lt"/>
              </a:rPr>
            </a:br>
            <a:r>
              <a:rPr lang="it-IT" sz="2800" dirty="0">
                <a:solidFill>
                  <a:srgbClr val="7030A0"/>
                </a:solidFill>
                <a:latin typeface="+mj-lt"/>
              </a:rPr>
              <a:t> </a:t>
            </a:r>
            <a:br>
              <a:rPr lang="it-IT" sz="2800" dirty="0">
                <a:solidFill>
                  <a:srgbClr val="7030A0"/>
                </a:solidFill>
                <a:latin typeface="+mj-lt"/>
              </a:rPr>
            </a:br>
            <a:r>
              <a:rPr lang="it-IT" sz="2800" dirty="0">
                <a:solidFill>
                  <a:srgbClr val="7030A0"/>
                </a:solidFill>
                <a:latin typeface="+mj-lt"/>
              </a:rPr>
              <a:t>Autovalutazione del processo di valutazione del rischio stress lavoro correlato</a:t>
            </a:r>
            <a:endParaRPr lang="en-GB" sz="28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C6BD491-CFCC-40B8-35AA-A87CAA8A8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32" y="4824690"/>
            <a:ext cx="11710505" cy="3877985"/>
          </a:xfrm>
        </p:spPr>
        <p:txBody>
          <a:bodyPr/>
          <a:lstStyle/>
          <a:p>
            <a:pPr marL="457200" indent="-457200" algn="just">
              <a:buFont typeface="Calibri" panose="020F0502020204030204" pitchFamily="34" charset="0"/>
              <a:buChar char="-"/>
            </a:pPr>
            <a:r>
              <a:rPr lang="it-IT" sz="2800" b="0" dirty="0">
                <a:latin typeface="+mj-lt"/>
              </a:rPr>
              <a:t>Valutare la </a:t>
            </a:r>
            <a:r>
              <a:rPr lang="it-IT" sz="2800" dirty="0">
                <a:latin typeface="+mj-lt"/>
              </a:rPr>
              <a:t>correttezza del processo</a:t>
            </a:r>
            <a:r>
              <a:rPr lang="it-IT" sz="2800" b="0" dirty="0">
                <a:latin typeface="+mj-lt"/>
              </a:rPr>
              <a:t>, indipendentemente dagli specifici strumenti adottati. </a:t>
            </a:r>
          </a:p>
          <a:p>
            <a:pPr marL="457200" indent="-457200" algn="just">
              <a:buFont typeface="Calibri" panose="020F0502020204030204" pitchFamily="34" charset="0"/>
              <a:buChar char="-"/>
            </a:pPr>
            <a:r>
              <a:rPr lang="it-IT" sz="2800" b="0" dirty="0">
                <a:latin typeface="+mj-lt"/>
              </a:rPr>
              <a:t>Un adeguato livello di </a:t>
            </a:r>
            <a:r>
              <a:rPr lang="it-IT" sz="2800" dirty="0">
                <a:latin typeface="+mj-lt"/>
              </a:rPr>
              <a:t>formazione e coinvolgimento </a:t>
            </a:r>
            <a:r>
              <a:rPr lang="it-IT" sz="2800" b="0" dirty="0">
                <a:latin typeface="+mj-lt"/>
              </a:rPr>
              <a:t>e di </a:t>
            </a:r>
            <a:r>
              <a:rPr lang="it-IT" sz="2800" dirty="0">
                <a:latin typeface="+mj-lt"/>
              </a:rPr>
              <a:t>analisi del lavoro reale</a:t>
            </a:r>
            <a:r>
              <a:rPr lang="it-IT" sz="2800" b="0" dirty="0">
                <a:latin typeface="+mj-lt"/>
              </a:rPr>
              <a:t> siano gli elementi che garantiscono l’efficacia del processo di valutazione e l’individuazione e adozione di adeguate </a:t>
            </a:r>
            <a:r>
              <a:rPr lang="it-IT" sz="2800" dirty="0">
                <a:latin typeface="+mj-lt"/>
              </a:rPr>
              <a:t>misure di miglioramento o di correzione. </a:t>
            </a:r>
          </a:p>
          <a:p>
            <a:pPr marL="457200" indent="-457200" algn="just">
              <a:buFont typeface="Calibri" panose="020F0502020204030204" pitchFamily="34" charset="0"/>
              <a:buChar char="-"/>
            </a:pPr>
            <a:r>
              <a:rPr lang="it-IT" sz="2800" b="0" dirty="0">
                <a:latin typeface="+mj-lt"/>
              </a:rPr>
              <a:t>la scheda è proposta sia al datore di lavoro ed </a:t>
            </a:r>
            <a:r>
              <a:rPr lang="it-IT" sz="2800" b="0" dirty="0" err="1">
                <a:latin typeface="+mj-lt"/>
              </a:rPr>
              <a:t>Rspp</a:t>
            </a:r>
            <a:r>
              <a:rPr lang="it-IT" sz="2800" b="0" dirty="0">
                <a:latin typeface="+mj-lt"/>
              </a:rPr>
              <a:t>, sia ai lavoratori e loro rappresentanti</a:t>
            </a:r>
            <a:endParaRPr lang="en-GB" sz="2800" b="0" dirty="0">
              <a:latin typeface="+mj-lt"/>
            </a:endParaRPr>
          </a:p>
          <a:p>
            <a:pPr algn="just"/>
            <a:endParaRPr lang="en-GB" sz="2800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0949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1" y="1337320"/>
            <a:ext cx="14266863" cy="8025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35015">
              <a:defRPr/>
            </a:pPr>
            <a:endParaRPr lang="en-US" sz="2106">
              <a:solidFill>
                <a:prstClr val="white"/>
              </a:solidFill>
            </a:endParaRPr>
          </a:p>
        </p:txBody>
      </p:sp>
      <p:grpSp>
        <p:nvGrpSpPr>
          <p:cNvPr id="66563" name="Group 10"/>
          <p:cNvGrpSpPr>
            <a:grpSpLocks noGrp="1" noUngrp="1" noRot="1" noChangeAspect="1" noMove="1" noResize="1"/>
          </p:cNvGrpSpPr>
          <p:nvPr/>
        </p:nvGrpSpPr>
        <p:grpSpPr bwMode="auto">
          <a:xfrm>
            <a:off x="-488566" y="1337320"/>
            <a:ext cx="14725706" cy="8019538"/>
            <a:chOff x="-417513" y="0"/>
            <a:chExt cx="12584114" cy="6853238"/>
          </a:xfrm>
        </p:grpSpPr>
        <p:sp>
          <p:nvSpPr>
            <p:cNvPr id="66569" name="Freeform 5"/>
            <p:cNvSpPr>
              <a:spLocks/>
            </p:cNvSpPr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2147483647 w 813"/>
                <a:gd name="T1" fmla="*/ 0 h 1440"/>
                <a:gd name="T2" fmla="*/ 2147483647 w 813"/>
                <a:gd name="T3" fmla="*/ 2147483647 h 1440"/>
                <a:gd name="T4" fmla="*/ 0 60000 65536"/>
                <a:gd name="T5" fmla="*/ 0 60000 65536"/>
                <a:gd name="T6" fmla="*/ 0 w 813"/>
                <a:gd name="T7" fmla="*/ 0 h 1440"/>
                <a:gd name="T8" fmla="*/ 813 w 813"/>
                <a:gd name="T9" fmla="*/ 1440 h 144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it-IT" sz="2106"/>
            </a:p>
          </p:txBody>
        </p:sp>
        <p:sp>
          <p:nvSpPr>
            <p:cNvPr id="66570" name="Freeform 6"/>
            <p:cNvSpPr>
              <a:spLocks/>
            </p:cNvSpPr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2147483647 w 324"/>
                <a:gd name="T1" fmla="*/ 2147483647 h 117"/>
                <a:gd name="T2" fmla="*/ 0 w 324"/>
                <a:gd name="T3" fmla="*/ 0 h 117"/>
                <a:gd name="T4" fmla="*/ 0 60000 65536"/>
                <a:gd name="T5" fmla="*/ 0 60000 65536"/>
                <a:gd name="T6" fmla="*/ 0 w 324"/>
                <a:gd name="T7" fmla="*/ 0 h 117"/>
                <a:gd name="T8" fmla="*/ 324 w 324"/>
                <a:gd name="T9" fmla="*/ 117 h 11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it-IT" sz="2106"/>
            </a:p>
          </p:txBody>
        </p:sp>
        <p:sp>
          <p:nvSpPr>
            <p:cNvPr id="66571" name="Freeform 7"/>
            <p:cNvSpPr>
              <a:spLocks/>
            </p:cNvSpPr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2147483647 h 385"/>
                <a:gd name="T2" fmla="*/ 2147483647 w 404"/>
                <a:gd name="T3" fmla="*/ 0 h 385"/>
                <a:gd name="T4" fmla="*/ 0 60000 65536"/>
                <a:gd name="T5" fmla="*/ 0 60000 65536"/>
                <a:gd name="T6" fmla="*/ 0 w 404"/>
                <a:gd name="T7" fmla="*/ 0 h 385"/>
                <a:gd name="T8" fmla="*/ 404 w 404"/>
                <a:gd name="T9" fmla="*/ 385 h 38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it-IT" sz="2106"/>
            </a:p>
          </p:txBody>
        </p:sp>
        <p:sp>
          <p:nvSpPr>
            <p:cNvPr id="66572" name="Freeform 8"/>
            <p:cNvSpPr>
              <a:spLocks/>
            </p:cNvSpPr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2147483647 w 774"/>
                <a:gd name="T1" fmla="*/ 0 h 1440"/>
                <a:gd name="T2" fmla="*/ 2147483647 w 774"/>
                <a:gd name="T3" fmla="*/ 2147483647 h 1440"/>
                <a:gd name="T4" fmla="*/ 0 60000 65536"/>
                <a:gd name="T5" fmla="*/ 0 60000 65536"/>
                <a:gd name="T6" fmla="*/ 0 w 774"/>
                <a:gd name="T7" fmla="*/ 0 h 1440"/>
                <a:gd name="T8" fmla="*/ 774 w 774"/>
                <a:gd name="T9" fmla="*/ 1440 h 144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noFill/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it-IT" sz="2106"/>
            </a:p>
          </p:txBody>
        </p:sp>
        <p:sp>
          <p:nvSpPr>
            <p:cNvPr id="66573" name="Freeform 9"/>
            <p:cNvSpPr>
              <a:spLocks/>
            </p:cNvSpPr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147483647 w 203"/>
                <a:gd name="T1" fmla="*/ 2147483647 h 77"/>
                <a:gd name="T2" fmla="*/ 0 w 203"/>
                <a:gd name="T3" fmla="*/ 0 h 77"/>
                <a:gd name="T4" fmla="*/ 0 60000 65536"/>
                <a:gd name="T5" fmla="*/ 0 60000 65536"/>
                <a:gd name="T6" fmla="*/ 0 w 203"/>
                <a:gd name="T7" fmla="*/ 0 h 77"/>
                <a:gd name="T8" fmla="*/ 203 w 203"/>
                <a:gd name="T9" fmla="*/ 77 h 7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noFill/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it-IT" sz="2106"/>
            </a:p>
          </p:txBody>
        </p:sp>
        <p:sp>
          <p:nvSpPr>
            <p:cNvPr id="66574" name="Freeform 10"/>
            <p:cNvSpPr>
              <a:spLocks/>
            </p:cNvSpPr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2147483647 h 332"/>
                <a:gd name="T2" fmla="*/ 2147483647 w 351"/>
                <a:gd name="T3" fmla="*/ 0 h 332"/>
                <a:gd name="T4" fmla="*/ 0 60000 65536"/>
                <a:gd name="T5" fmla="*/ 0 60000 65536"/>
                <a:gd name="T6" fmla="*/ 0 w 351"/>
                <a:gd name="T7" fmla="*/ 0 h 332"/>
                <a:gd name="T8" fmla="*/ 351 w 351"/>
                <a:gd name="T9" fmla="*/ 332 h 33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noFill/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it-IT" sz="2106"/>
            </a:p>
          </p:txBody>
        </p:sp>
        <p:sp>
          <p:nvSpPr>
            <p:cNvPr id="66575" name="Freeform 11"/>
            <p:cNvSpPr>
              <a:spLocks/>
            </p:cNvSpPr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2147483647 w 762"/>
                <a:gd name="T1" fmla="*/ 0 h 1440"/>
                <a:gd name="T2" fmla="*/ 2147483647 w 762"/>
                <a:gd name="T3" fmla="*/ 2147483647 h 1440"/>
                <a:gd name="T4" fmla="*/ 0 60000 65536"/>
                <a:gd name="T5" fmla="*/ 0 60000 65536"/>
                <a:gd name="T6" fmla="*/ 0 w 762"/>
                <a:gd name="T7" fmla="*/ 0 h 1440"/>
                <a:gd name="T8" fmla="*/ 762 w 762"/>
                <a:gd name="T9" fmla="*/ 1440 h 144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it-IT" sz="2106"/>
            </a:p>
          </p:txBody>
        </p:sp>
        <p:sp>
          <p:nvSpPr>
            <p:cNvPr id="66576" name="Freeform 12"/>
            <p:cNvSpPr>
              <a:spLocks/>
            </p:cNvSpPr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2147483647 w 140"/>
                <a:gd name="T1" fmla="*/ 2147483647 h 54"/>
                <a:gd name="T2" fmla="*/ 0 w 140"/>
                <a:gd name="T3" fmla="*/ 0 h 54"/>
                <a:gd name="T4" fmla="*/ 0 60000 65536"/>
                <a:gd name="T5" fmla="*/ 0 60000 65536"/>
                <a:gd name="T6" fmla="*/ 0 w 140"/>
                <a:gd name="T7" fmla="*/ 0 h 54"/>
                <a:gd name="T8" fmla="*/ 140 w 140"/>
                <a:gd name="T9" fmla="*/ 54 h 5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it-IT" sz="2106"/>
            </a:p>
          </p:txBody>
        </p:sp>
        <p:sp>
          <p:nvSpPr>
            <p:cNvPr id="66577" name="Freeform 13"/>
            <p:cNvSpPr>
              <a:spLocks/>
            </p:cNvSpPr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2147483647 h 302"/>
                <a:gd name="T2" fmla="*/ 2147483647 w 321"/>
                <a:gd name="T3" fmla="*/ 0 h 302"/>
                <a:gd name="T4" fmla="*/ 0 60000 65536"/>
                <a:gd name="T5" fmla="*/ 0 60000 65536"/>
                <a:gd name="T6" fmla="*/ 0 w 321"/>
                <a:gd name="T7" fmla="*/ 0 h 302"/>
                <a:gd name="T8" fmla="*/ 321 w 321"/>
                <a:gd name="T9" fmla="*/ 302 h 30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it-IT" sz="2106"/>
            </a:p>
          </p:txBody>
        </p:sp>
        <p:sp>
          <p:nvSpPr>
            <p:cNvPr id="66578" name="Freeform 14"/>
            <p:cNvSpPr>
              <a:spLocks/>
            </p:cNvSpPr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2147483647 w 683"/>
                <a:gd name="T1" fmla="*/ 0 h 1440"/>
                <a:gd name="T2" fmla="*/ 2147483647 w 683"/>
                <a:gd name="T3" fmla="*/ 2147483647 h 1440"/>
                <a:gd name="T4" fmla="*/ 0 60000 65536"/>
                <a:gd name="T5" fmla="*/ 0 60000 65536"/>
                <a:gd name="T6" fmla="*/ 0 w 683"/>
                <a:gd name="T7" fmla="*/ 0 h 1440"/>
                <a:gd name="T8" fmla="*/ 683 w 683"/>
                <a:gd name="T9" fmla="*/ 1440 h 144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it-IT" sz="2106"/>
            </a:p>
          </p:txBody>
        </p:sp>
        <p:sp>
          <p:nvSpPr>
            <p:cNvPr id="66579" name="Freeform 15"/>
            <p:cNvSpPr>
              <a:spLocks/>
            </p:cNvSpPr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147483647 h 279"/>
                <a:gd name="T2" fmla="*/ 2147483647 w 287"/>
                <a:gd name="T3" fmla="*/ 0 h 279"/>
                <a:gd name="T4" fmla="*/ 0 60000 65536"/>
                <a:gd name="T5" fmla="*/ 0 60000 65536"/>
                <a:gd name="T6" fmla="*/ 0 w 287"/>
                <a:gd name="T7" fmla="*/ 0 h 279"/>
                <a:gd name="T8" fmla="*/ 287 w 287"/>
                <a:gd name="T9" fmla="*/ 279 h 27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it-IT" sz="2106"/>
            </a:p>
          </p:txBody>
        </p:sp>
        <p:sp>
          <p:nvSpPr>
            <p:cNvPr id="66580" name="Freeform 16"/>
            <p:cNvSpPr>
              <a:spLocks/>
            </p:cNvSpPr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2147483647 w 680"/>
                <a:gd name="T1" fmla="*/ 0 h 1440"/>
                <a:gd name="T2" fmla="*/ 2147483647 w 680"/>
                <a:gd name="T3" fmla="*/ 2147483647 h 1440"/>
                <a:gd name="T4" fmla="*/ 0 60000 65536"/>
                <a:gd name="T5" fmla="*/ 0 60000 65536"/>
                <a:gd name="T6" fmla="*/ 0 w 680"/>
                <a:gd name="T7" fmla="*/ 0 h 1440"/>
                <a:gd name="T8" fmla="*/ 680 w 680"/>
                <a:gd name="T9" fmla="*/ 1440 h 144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it-IT" sz="2106"/>
            </a:p>
          </p:txBody>
        </p:sp>
        <p:sp>
          <p:nvSpPr>
            <p:cNvPr id="66581" name="Freeform 17"/>
            <p:cNvSpPr>
              <a:spLocks/>
            </p:cNvSpPr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147483647 h 242"/>
                <a:gd name="T2" fmla="*/ 2147483647 w 250"/>
                <a:gd name="T3" fmla="*/ 0 h 242"/>
                <a:gd name="T4" fmla="*/ 0 60000 65536"/>
                <a:gd name="T5" fmla="*/ 0 60000 65536"/>
                <a:gd name="T6" fmla="*/ 0 w 250"/>
                <a:gd name="T7" fmla="*/ 0 h 242"/>
                <a:gd name="T8" fmla="*/ 250 w 250"/>
                <a:gd name="T9" fmla="*/ 242 h 2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it-IT" sz="2106"/>
            </a:p>
          </p:txBody>
        </p:sp>
        <p:sp>
          <p:nvSpPr>
            <p:cNvPr id="66582" name="Freeform 18"/>
            <p:cNvSpPr>
              <a:spLocks/>
            </p:cNvSpPr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2147483647 w 720"/>
                <a:gd name="T1" fmla="*/ 0 h 1440"/>
                <a:gd name="T2" fmla="*/ 2147483647 w 720"/>
                <a:gd name="T3" fmla="*/ 2147483647 h 1440"/>
                <a:gd name="T4" fmla="*/ 0 60000 65536"/>
                <a:gd name="T5" fmla="*/ 0 60000 65536"/>
                <a:gd name="T6" fmla="*/ 0 w 720"/>
                <a:gd name="T7" fmla="*/ 0 h 1440"/>
                <a:gd name="T8" fmla="*/ 720 w 720"/>
                <a:gd name="T9" fmla="*/ 1440 h 144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it-IT" sz="2106"/>
            </a:p>
          </p:txBody>
        </p:sp>
        <p:sp>
          <p:nvSpPr>
            <p:cNvPr id="66583" name="Freeform 19"/>
            <p:cNvSpPr>
              <a:spLocks/>
            </p:cNvSpPr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2147483647 h 167"/>
                <a:gd name="T2" fmla="*/ 2147483647 w 185"/>
                <a:gd name="T3" fmla="*/ 0 h 167"/>
                <a:gd name="T4" fmla="*/ 0 60000 65536"/>
                <a:gd name="T5" fmla="*/ 0 60000 65536"/>
                <a:gd name="T6" fmla="*/ 0 w 185"/>
                <a:gd name="T7" fmla="*/ 0 h 167"/>
                <a:gd name="T8" fmla="*/ 185 w 185"/>
                <a:gd name="T9" fmla="*/ 167 h 1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it-IT" sz="2106"/>
            </a:p>
          </p:txBody>
        </p:sp>
        <p:sp>
          <p:nvSpPr>
            <p:cNvPr id="66584" name="Freeform 20"/>
            <p:cNvSpPr>
              <a:spLocks/>
            </p:cNvSpPr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2147483647 w 572"/>
                <a:gd name="T1" fmla="*/ 0 h 1440"/>
                <a:gd name="T2" fmla="*/ 2147483647 w 572"/>
                <a:gd name="T3" fmla="*/ 2147483647 h 1440"/>
                <a:gd name="T4" fmla="*/ 0 60000 65536"/>
                <a:gd name="T5" fmla="*/ 0 60000 65536"/>
                <a:gd name="T6" fmla="*/ 0 w 572"/>
                <a:gd name="T7" fmla="*/ 0 h 1440"/>
                <a:gd name="T8" fmla="*/ 572 w 572"/>
                <a:gd name="T9" fmla="*/ 1440 h 144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noFill/>
              <a:prstDash val="dashDot"/>
              <a:miter lim="800000"/>
              <a:headEnd/>
              <a:tailEnd/>
            </a:ln>
          </p:spPr>
          <p:txBody>
            <a:bodyPr/>
            <a:lstStyle/>
            <a:p>
              <a:endParaRPr lang="it-IT" sz="2106"/>
            </a:p>
          </p:txBody>
        </p:sp>
        <p:sp>
          <p:nvSpPr>
            <p:cNvPr id="66585" name="Freeform 21"/>
            <p:cNvSpPr>
              <a:spLocks/>
            </p:cNvSpPr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2147483647 w 620"/>
                <a:gd name="T1" fmla="*/ 0 h 1440"/>
                <a:gd name="T2" fmla="*/ 2147483647 w 620"/>
                <a:gd name="T3" fmla="*/ 2147483647 h 1440"/>
                <a:gd name="T4" fmla="*/ 0 60000 65536"/>
                <a:gd name="T5" fmla="*/ 0 60000 65536"/>
                <a:gd name="T6" fmla="*/ 0 w 620"/>
                <a:gd name="T7" fmla="*/ 0 h 1440"/>
                <a:gd name="T8" fmla="*/ 620 w 620"/>
                <a:gd name="T9" fmla="*/ 1440 h 144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noFill/>
              <a:prstDash val="lgDash"/>
              <a:miter lim="800000"/>
              <a:headEnd/>
              <a:tailEnd/>
            </a:ln>
          </p:spPr>
          <p:txBody>
            <a:bodyPr/>
            <a:lstStyle/>
            <a:p>
              <a:endParaRPr lang="it-IT" sz="2106"/>
            </a:p>
          </p:txBody>
        </p:sp>
        <p:sp>
          <p:nvSpPr>
            <p:cNvPr id="66586" name="Freeform 22"/>
            <p:cNvSpPr>
              <a:spLocks/>
            </p:cNvSpPr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2147483647 w 506"/>
                <a:gd name="T1" fmla="*/ 0 h 1440"/>
                <a:gd name="T2" fmla="*/ 2147483647 w 506"/>
                <a:gd name="T3" fmla="*/ 2147483647 h 1440"/>
                <a:gd name="T4" fmla="*/ 0 60000 65536"/>
                <a:gd name="T5" fmla="*/ 0 60000 65536"/>
                <a:gd name="T6" fmla="*/ 0 w 506"/>
                <a:gd name="T7" fmla="*/ 0 h 1440"/>
                <a:gd name="T8" fmla="*/ 506 w 506"/>
                <a:gd name="T9" fmla="*/ 1440 h 144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it-IT" sz="2106"/>
            </a:p>
          </p:txBody>
        </p:sp>
        <p:sp>
          <p:nvSpPr>
            <p:cNvPr id="66587" name="Freeform 23"/>
            <p:cNvSpPr>
              <a:spLocks/>
            </p:cNvSpPr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2147483647 w 373"/>
                <a:gd name="T1" fmla="*/ 0 h 673"/>
                <a:gd name="T2" fmla="*/ 0 w 373"/>
                <a:gd name="T3" fmla="*/ 2147483647 h 673"/>
                <a:gd name="T4" fmla="*/ 0 60000 65536"/>
                <a:gd name="T5" fmla="*/ 0 60000 65536"/>
                <a:gd name="T6" fmla="*/ 0 w 373"/>
                <a:gd name="T7" fmla="*/ 0 h 673"/>
                <a:gd name="T8" fmla="*/ 373 w 373"/>
                <a:gd name="T9" fmla="*/ 673 h 67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it-IT" sz="2106"/>
            </a:p>
          </p:txBody>
        </p:sp>
        <p:sp>
          <p:nvSpPr>
            <p:cNvPr id="66588" name="Freeform 24"/>
            <p:cNvSpPr>
              <a:spLocks/>
            </p:cNvSpPr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2147483647 w 45"/>
                <a:gd name="T3" fmla="*/ 2147483647 h 174"/>
                <a:gd name="T4" fmla="*/ 0 60000 65536"/>
                <a:gd name="T5" fmla="*/ 0 60000 65536"/>
                <a:gd name="T6" fmla="*/ 0 w 45"/>
                <a:gd name="T7" fmla="*/ 0 h 174"/>
                <a:gd name="T8" fmla="*/ 45 w 45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it-IT" sz="2106"/>
            </a:p>
          </p:txBody>
        </p:sp>
        <p:sp>
          <p:nvSpPr>
            <p:cNvPr id="66589" name="Freeform 25"/>
            <p:cNvSpPr>
              <a:spLocks/>
            </p:cNvSpPr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2147483647 w 329"/>
                <a:gd name="T1" fmla="*/ 0 h 469"/>
                <a:gd name="T2" fmla="*/ 0 w 329"/>
                <a:gd name="T3" fmla="*/ 2147483647 h 469"/>
                <a:gd name="T4" fmla="*/ 0 60000 65536"/>
                <a:gd name="T5" fmla="*/ 0 60000 65536"/>
                <a:gd name="T6" fmla="*/ 0 w 329"/>
                <a:gd name="T7" fmla="*/ 0 h 469"/>
                <a:gd name="T8" fmla="*/ 329 w 329"/>
                <a:gd name="T9" fmla="*/ 469 h 46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it-IT" sz="2106"/>
            </a:p>
          </p:txBody>
        </p: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66588" y="1623401"/>
            <a:ext cx="10986443" cy="553998"/>
          </a:xfrm>
        </p:spPr>
        <p:txBody>
          <a:bodyPr/>
          <a:lstStyle/>
          <a:p>
            <a:pPr algn="l">
              <a:defRPr/>
            </a:pPr>
            <a:r>
              <a:rPr lang="it-IT" sz="3600" dirty="0">
                <a:solidFill>
                  <a:srgbClr val="00B050"/>
                </a:solidFill>
                <a:latin typeface="+mn-lt"/>
              </a:rPr>
              <a:t>MACRO OBIETTIVI</a:t>
            </a:r>
          </a:p>
        </p:txBody>
      </p:sp>
      <p:sp>
        <p:nvSpPr>
          <p:cNvPr id="66566" name="Segnaposto contenuto 2"/>
          <p:cNvSpPr>
            <a:spLocks noGrp="1"/>
          </p:cNvSpPr>
          <p:nvPr>
            <p:ph idx="1"/>
          </p:nvPr>
        </p:nvSpPr>
        <p:spPr bwMode="auto">
          <a:xfrm>
            <a:off x="8593591" y="3427193"/>
            <a:ext cx="4940640" cy="315471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it-IT" sz="2800" u="sng" dirty="0">
                <a:solidFill>
                  <a:srgbClr val="00B050"/>
                </a:solidFill>
                <a:latin typeface="+mj-lt"/>
              </a:rPr>
              <a:t>6 MACRO OBIETTIVI </a:t>
            </a:r>
            <a:r>
              <a:rPr lang="it-IT" sz="2800" dirty="0">
                <a:solidFill>
                  <a:srgbClr val="00B050"/>
                </a:solidFill>
                <a:latin typeface="+mj-lt"/>
              </a:rPr>
              <a:t>che rispondono alle priorità strategiche per il quinquennio 2020-25</a:t>
            </a:r>
          </a:p>
          <a:p>
            <a:endParaRPr lang="it-IT" dirty="0">
              <a:latin typeface="+mj-lt"/>
            </a:endParaRPr>
          </a:p>
          <a:p>
            <a:endParaRPr lang="it-IT" dirty="0"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35" name="CasellaDiTesto 34"/>
          <p:cNvSpPr txBox="1"/>
          <p:nvPr/>
        </p:nvSpPr>
        <p:spPr>
          <a:xfrm>
            <a:off x="566588" y="3292475"/>
            <a:ext cx="7610851" cy="42934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1262" indent="-401262">
              <a:spcAft>
                <a:spcPts val="2106"/>
              </a:spcAft>
              <a:buFont typeface="+mj-lt"/>
              <a:buAutoNum type="arabicPeriod"/>
              <a:defRPr/>
            </a:pPr>
            <a:r>
              <a:rPr lang="it-IT" sz="2400" dirty="0">
                <a:solidFill>
                  <a:prstClr val="black"/>
                </a:solidFill>
                <a:latin typeface="+mj-lt"/>
              </a:rPr>
              <a:t>- </a:t>
            </a:r>
            <a:r>
              <a:rPr lang="it-IT" sz="2400" b="1" dirty="0">
                <a:solidFill>
                  <a:prstClr val="black"/>
                </a:solidFill>
                <a:latin typeface="+mj-lt"/>
              </a:rPr>
              <a:t>Malattie croniche non trasmissibili</a:t>
            </a:r>
          </a:p>
          <a:p>
            <a:pPr marL="401262" indent="-401262">
              <a:spcAft>
                <a:spcPts val="2106"/>
              </a:spcAft>
              <a:buFont typeface="+mj-lt"/>
              <a:buAutoNum type="arabicPeriod"/>
              <a:defRPr/>
            </a:pPr>
            <a:r>
              <a:rPr lang="it-IT" sz="2400" dirty="0">
                <a:solidFill>
                  <a:prstClr val="black"/>
                </a:solidFill>
                <a:latin typeface="+mj-lt"/>
              </a:rPr>
              <a:t>- </a:t>
            </a:r>
            <a:r>
              <a:rPr lang="it-IT" sz="2400" b="1" dirty="0">
                <a:solidFill>
                  <a:prstClr val="black"/>
                </a:solidFill>
                <a:latin typeface="+mj-lt"/>
              </a:rPr>
              <a:t>Dipendenze e problemi correlati</a:t>
            </a:r>
          </a:p>
          <a:p>
            <a:pPr marL="401262" indent="-401262">
              <a:spcAft>
                <a:spcPts val="2106"/>
              </a:spcAft>
              <a:buFont typeface="+mj-lt"/>
              <a:buAutoNum type="arabicPeriod"/>
              <a:defRPr/>
            </a:pPr>
            <a:r>
              <a:rPr lang="it-IT" sz="2400" dirty="0">
                <a:solidFill>
                  <a:prstClr val="black"/>
                </a:solidFill>
                <a:latin typeface="+mj-lt"/>
              </a:rPr>
              <a:t>- </a:t>
            </a:r>
            <a:r>
              <a:rPr lang="it-IT" sz="2400" b="1" dirty="0">
                <a:solidFill>
                  <a:prstClr val="black"/>
                </a:solidFill>
                <a:latin typeface="+mj-lt"/>
              </a:rPr>
              <a:t>Incidenti domestici e stradali</a:t>
            </a:r>
          </a:p>
          <a:p>
            <a:pPr marL="401262" indent="-401262">
              <a:spcAft>
                <a:spcPts val="2106"/>
              </a:spcAft>
              <a:buFont typeface="+mj-lt"/>
              <a:buAutoNum type="arabicPeriod"/>
              <a:defRPr/>
            </a:pPr>
            <a:r>
              <a:rPr lang="it-IT" sz="2400" dirty="0">
                <a:solidFill>
                  <a:prstClr val="black"/>
                </a:solidFill>
                <a:latin typeface="+mj-lt"/>
              </a:rPr>
              <a:t>- </a:t>
            </a:r>
            <a:r>
              <a:rPr lang="it-IT" sz="2400" b="1" dirty="0">
                <a:solidFill>
                  <a:prstClr val="black"/>
                </a:solidFill>
                <a:latin typeface="+mj-lt"/>
              </a:rPr>
              <a:t>Infortuni e incidenti sul lavoro, malattie professionali</a:t>
            </a:r>
          </a:p>
          <a:p>
            <a:pPr marL="401262" indent="-401262">
              <a:spcAft>
                <a:spcPts val="2106"/>
              </a:spcAft>
              <a:buFont typeface="+mj-lt"/>
              <a:buAutoNum type="arabicPeriod"/>
              <a:defRPr/>
            </a:pPr>
            <a:r>
              <a:rPr lang="it-IT" sz="2400" dirty="0">
                <a:solidFill>
                  <a:prstClr val="black"/>
                </a:solidFill>
                <a:latin typeface="+mj-lt"/>
              </a:rPr>
              <a:t>- </a:t>
            </a:r>
            <a:r>
              <a:rPr lang="it-IT" sz="2400" b="1" dirty="0">
                <a:solidFill>
                  <a:prstClr val="black"/>
                </a:solidFill>
                <a:latin typeface="+mj-lt"/>
              </a:rPr>
              <a:t>Ambiente, clima e salute</a:t>
            </a:r>
          </a:p>
          <a:p>
            <a:pPr marL="401262" indent="-401262">
              <a:spcAft>
                <a:spcPts val="2106"/>
              </a:spcAft>
              <a:buFont typeface="+mj-lt"/>
              <a:buAutoNum type="arabicPeriod"/>
              <a:defRPr/>
            </a:pPr>
            <a:r>
              <a:rPr lang="it-IT" sz="2400" dirty="0">
                <a:solidFill>
                  <a:prstClr val="black"/>
                </a:solidFill>
                <a:latin typeface="+mj-lt"/>
              </a:rPr>
              <a:t>- </a:t>
            </a:r>
            <a:r>
              <a:rPr lang="it-IT" sz="2400" b="1" dirty="0">
                <a:solidFill>
                  <a:prstClr val="black"/>
                </a:solidFill>
                <a:latin typeface="+mj-lt"/>
              </a:rPr>
              <a:t>Malattie infettive prioritarie</a:t>
            </a:r>
          </a:p>
          <a:p>
            <a:pPr>
              <a:spcAft>
                <a:spcPts val="702"/>
              </a:spcAft>
              <a:defRPr/>
            </a:pPr>
            <a:endParaRPr lang="it-IT" sz="2400" dirty="0">
              <a:solidFill>
                <a:prstClr val="black"/>
              </a:solidFill>
              <a:latin typeface="+mj-lt"/>
            </a:endParaRPr>
          </a:p>
        </p:txBody>
      </p:sp>
      <p:grpSp>
        <p:nvGrpSpPr>
          <p:cNvPr id="3" name="object 4">
            <a:extLst>
              <a:ext uri="{FF2B5EF4-FFF2-40B4-BE49-F238E27FC236}">
                <a16:creationId xmlns:a16="http://schemas.microsoft.com/office/drawing/2014/main" id="{1BFB7E3D-FE40-8D70-F19B-3564684AC897}"/>
              </a:ext>
            </a:extLst>
          </p:cNvPr>
          <p:cNvGrpSpPr/>
          <p:nvPr/>
        </p:nvGrpSpPr>
        <p:grpSpPr>
          <a:xfrm>
            <a:off x="3355181" y="9037519"/>
            <a:ext cx="7556500" cy="1659255"/>
            <a:chOff x="0" y="9037518"/>
            <a:chExt cx="7556500" cy="1659255"/>
          </a:xfrm>
        </p:grpSpPr>
        <p:sp>
          <p:nvSpPr>
            <p:cNvPr id="4" name="object 5">
              <a:extLst>
                <a:ext uri="{FF2B5EF4-FFF2-40B4-BE49-F238E27FC236}">
                  <a16:creationId xmlns:a16="http://schemas.microsoft.com/office/drawing/2014/main" id="{114B6EBA-567F-93F1-03B8-ABF301DA74A8}"/>
                </a:ext>
              </a:extLst>
            </p:cNvPr>
            <p:cNvSpPr/>
            <p:nvPr/>
          </p:nvSpPr>
          <p:spPr>
            <a:xfrm>
              <a:off x="0" y="10417836"/>
              <a:ext cx="7556500" cy="278765"/>
            </a:xfrm>
            <a:custGeom>
              <a:avLst/>
              <a:gdLst/>
              <a:ahLst/>
              <a:cxnLst/>
              <a:rect l="l" t="t" r="r" b="b"/>
              <a:pathLst>
                <a:path w="7556500" h="278765">
                  <a:moveTo>
                    <a:pt x="7555991" y="278738"/>
                  </a:moveTo>
                  <a:lnTo>
                    <a:pt x="0" y="278738"/>
                  </a:lnTo>
                  <a:lnTo>
                    <a:pt x="0" y="0"/>
                  </a:lnTo>
                  <a:lnTo>
                    <a:pt x="7555991" y="0"/>
                  </a:lnTo>
                  <a:lnTo>
                    <a:pt x="7555991" y="278738"/>
                  </a:lnTo>
                  <a:close/>
                </a:path>
              </a:pathLst>
            </a:custGeom>
            <a:solidFill>
              <a:srgbClr val="292F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6">
              <a:extLst>
                <a:ext uri="{FF2B5EF4-FFF2-40B4-BE49-F238E27FC236}">
                  <a16:creationId xmlns:a16="http://schemas.microsoft.com/office/drawing/2014/main" id="{B8BB6068-3EE0-E9A1-A34E-DD8A88B1054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86192" y="9037518"/>
              <a:ext cx="2905124" cy="1628774"/>
            </a:xfrm>
            <a:prstGeom prst="rect">
              <a:avLst/>
            </a:prstGeom>
          </p:spPr>
        </p:pic>
        <p:pic>
          <p:nvPicPr>
            <p:cNvPr id="6" name="object 7">
              <a:extLst>
                <a:ext uri="{FF2B5EF4-FFF2-40B4-BE49-F238E27FC236}">
                  <a16:creationId xmlns:a16="http://schemas.microsoft.com/office/drawing/2014/main" id="{72E4FD3D-8A35-499E-3E1B-925F55B0EC28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77006" y="9466410"/>
              <a:ext cx="1495425" cy="7715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89EB39-4D9F-28AD-2387-4AC8C6DE3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32" y="1747639"/>
            <a:ext cx="10058399" cy="2154436"/>
          </a:xfrm>
        </p:spPr>
        <p:txBody>
          <a:bodyPr/>
          <a:lstStyle/>
          <a:p>
            <a:pPr algn="just"/>
            <a:r>
              <a:rPr lang="it-IT" sz="2800" dirty="0">
                <a:solidFill>
                  <a:srgbClr val="7030A0"/>
                </a:solidFill>
                <a:latin typeface="+mj-lt"/>
              </a:rPr>
              <a:t> </a:t>
            </a:r>
            <a:r>
              <a:rPr lang="it-IT" sz="2800" kern="0" dirty="0">
                <a:latin typeface="+mj-lt"/>
              </a:rPr>
              <a:t>“Promozione del benessere organizzativo e prevenzione del rischio psicosociale nelle strutture residenziali di assistenza per anziani anche per contrastare possibili violenze e aggressioni”</a:t>
            </a:r>
            <a:br>
              <a:rPr lang="it-IT" sz="2800" kern="0" dirty="0">
                <a:latin typeface="+mj-lt"/>
              </a:rPr>
            </a:br>
            <a:r>
              <a:rPr lang="it-IT" sz="2800" dirty="0">
                <a:solidFill>
                  <a:srgbClr val="7030A0"/>
                </a:solidFill>
                <a:latin typeface="+mj-lt"/>
              </a:rPr>
              <a:t> Autovalutazione del sistema di comunicazione e analisi di episodi di violenza agiti o potenziali</a:t>
            </a:r>
            <a:endParaRPr lang="en-GB" sz="28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C6BD491-CFCC-40B8-35AA-A87CAA8A8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31" y="4409936"/>
            <a:ext cx="12801600" cy="3016210"/>
          </a:xfrm>
        </p:spPr>
        <p:txBody>
          <a:bodyPr/>
          <a:lstStyle/>
          <a:p>
            <a:pPr marL="266700" indent="-266700">
              <a:buFont typeface="Calibri" panose="020F0502020204030204" pitchFamily="34" charset="0"/>
              <a:buChar char="-"/>
            </a:pPr>
            <a:r>
              <a:rPr lang="it-IT" sz="2800" b="0" dirty="0">
                <a:latin typeface="+mj-lt"/>
              </a:rPr>
              <a:t>Un sistema di </a:t>
            </a:r>
            <a:r>
              <a:rPr lang="it-IT" sz="2800" dirty="0">
                <a:latin typeface="+mj-lt"/>
              </a:rPr>
              <a:t>comunicazione e analisi di episodi di violenza agiti o potenziali </a:t>
            </a:r>
            <a:r>
              <a:rPr lang="it-IT" sz="2800" b="0" dirty="0">
                <a:latin typeface="+mj-lt"/>
              </a:rPr>
              <a:t>è da attivare per ogni struttura di assistenza residenziale di anziani non autosufficienti. </a:t>
            </a:r>
          </a:p>
          <a:p>
            <a:pPr marL="266700" indent="-266700">
              <a:buFont typeface="Calibri" panose="020F0502020204030204" pitchFamily="34" charset="0"/>
              <a:buChar char="-"/>
            </a:pPr>
            <a:r>
              <a:rPr lang="it-IT" sz="2800" b="0" dirty="0">
                <a:latin typeface="+mj-lt"/>
              </a:rPr>
              <a:t>Situazioni di aggressività </a:t>
            </a:r>
            <a:r>
              <a:rPr lang="it-IT" sz="2800" dirty="0">
                <a:latin typeface="+mj-lt"/>
              </a:rPr>
              <a:t>sono prevedibili ma si manifestano in situazioni variabili per contesto, assistiti, operatori. </a:t>
            </a:r>
          </a:p>
          <a:p>
            <a:pPr marL="266700" indent="-266700">
              <a:buFont typeface="Calibri" panose="020F0502020204030204" pitchFamily="34" charset="0"/>
              <a:buChar char="-"/>
            </a:pPr>
            <a:r>
              <a:rPr lang="it-IT" sz="2800" b="0" dirty="0">
                <a:latin typeface="+mj-lt"/>
              </a:rPr>
              <a:t>Un </a:t>
            </a:r>
            <a:r>
              <a:rPr lang="it-IT" sz="2800" dirty="0">
                <a:latin typeface="+mj-lt"/>
              </a:rPr>
              <a:t>contesto non punitivo e non burocratico </a:t>
            </a:r>
            <a:r>
              <a:rPr lang="it-IT" sz="2800" b="0" dirty="0">
                <a:latin typeface="+mj-lt"/>
              </a:rPr>
              <a:t>può promuovere affinché il singolo lavoratore sia nella </a:t>
            </a:r>
            <a:r>
              <a:rPr lang="it-IT" sz="2800" dirty="0">
                <a:latin typeface="+mj-lt"/>
              </a:rPr>
              <a:t>condizione di comunicare </a:t>
            </a:r>
            <a:r>
              <a:rPr lang="it-IT" sz="2800" b="0" dirty="0">
                <a:latin typeface="+mj-lt"/>
              </a:rPr>
              <a:t>in modo competente elementi utili per la </a:t>
            </a:r>
            <a:r>
              <a:rPr lang="it-IT" sz="2800" dirty="0">
                <a:latin typeface="+mj-lt"/>
              </a:rPr>
              <a:t>messa in atto di misure di prevenzione e di miglioramento</a:t>
            </a:r>
            <a:r>
              <a:rPr lang="it-IT" sz="2800" b="0" dirty="0">
                <a:latin typeface="+mj-lt"/>
              </a:rPr>
              <a:t>. </a:t>
            </a:r>
            <a:endParaRPr lang="en-GB" sz="2800" b="0" dirty="0">
              <a:latin typeface="+mj-lt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E12447D-16F5-5A29-8B61-5D35F6184BBA}"/>
              </a:ext>
            </a:extLst>
          </p:cNvPr>
          <p:cNvSpPr txBox="1"/>
          <p:nvPr/>
        </p:nvSpPr>
        <p:spPr>
          <a:xfrm>
            <a:off x="656431" y="8111946"/>
            <a:ext cx="12573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 eaLnBrk="1" hangingPunct="1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457200" algn="l"/>
              </a:tabLst>
              <a:defRPr/>
            </a:pPr>
            <a:r>
              <a:rPr lang="it-IT" altLang="it-IT" sz="2400" b="1" kern="1200" dirty="0">
                <a:solidFill>
                  <a:srgbClr val="7030A0"/>
                </a:solidFill>
              </a:rPr>
              <a:t>Misura 1</a:t>
            </a:r>
            <a:r>
              <a:rPr lang="it-IT" altLang="it-IT" sz="2400" kern="1200" dirty="0">
                <a:solidFill>
                  <a:srgbClr val="7030A0"/>
                </a:solidFill>
              </a:rPr>
              <a:t>: Come viene valutato il rischio violenza?</a:t>
            </a:r>
          </a:p>
          <a:p>
            <a:pPr marL="0" indent="0" algn="just" eaLnBrk="1" hangingPunct="1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457200" algn="l"/>
              </a:tabLst>
              <a:defRPr/>
            </a:pPr>
            <a:r>
              <a:rPr lang="it-IT" altLang="it-IT" sz="2400" b="1" kern="1200" dirty="0">
                <a:solidFill>
                  <a:srgbClr val="7030A0"/>
                </a:solidFill>
              </a:rPr>
              <a:t>Misura 2</a:t>
            </a:r>
            <a:r>
              <a:rPr lang="it-IT" altLang="it-IT" sz="2400" kern="1200" dirty="0">
                <a:solidFill>
                  <a:srgbClr val="7030A0"/>
                </a:solidFill>
              </a:rPr>
              <a:t>: Quali gli esiti della valutazione del rischio violenza e quali misure di mitigazione attuate?</a:t>
            </a:r>
          </a:p>
          <a:p>
            <a:pPr marL="0" indent="0" algn="just" eaLnBrk="1" hangingPunct="1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457200" algn="l"/>
              </a:tabLst>
              <a:defRPr/>
            </a:pPr>
            <a:r>
              <a:rPr lang="it-IT" altLang="it-IT" sz="2400" b="1" kern="1200" dirty="0">
                <a:solidFill>
                  <a:srgbClr val="7030A0"/>
                </a:solidFill>
              </a:rPr>
              <a:t>Misura 3</a:t>
            </a:r>
            <a:r>
              <a:rPr lang="it-IT" altLang="it-IT" sz="2400" kern="1200" dirty="0">
                <a:solidFill>
                  <a:srgbClr val="7030A0"/>
                </a:solidFill>
              </a:rPr>
              <a:t>: Rilevazione di situazioni che avevano innescato episodi di violenza sul lavoro. </a:t>
            </a:r>
          </a:p>
        </p:txBody>
      </p:sp>
    </p:spTree>
    <p:extLst>
      <p:ext uri="{BB962C8B-B14F-4D97-AF65-F5344CB8AC3E}">
        <p14:creationId xmlns:p14="http://schemas.microsoft.com/office/powerpoint/2010/main" val="10479822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911B36CB-05AD-BB0E-887B-53AD99984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31" y="1311275"/>
            <a:ext cx="9829800" cy="1107996"/>
          </a:xfrm>
        </p:spPr>
        <p:txBody>
          <a:bodyPr/>
          <a:lstStyle/>
          <a:p>
            <a:r>
              <a:rPr lang="it-IT" sz="3600" dirty="0">
                <a:solidFill>
                  <a:srgbClr val="7030A0"/>
                </a:solidFill>
                <a:latin typeface="+mj-lt"/>
              </a:rPr>
              <a:t>Autovalutazione da parte dell’operatore del proprio vissuto in episodi di violenza</a:t>
            </a:r>
            <a:endParaRPr lang="en-GB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C6BD491-CFCC-40B8-35AA-A87CAA8A8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231" y="3248065"/>
            <a:ext cx="13030200" cy="3016210"/>
          </a:xfrm>
        </p:spPr>
        <p:txBody>
          <a:bodyPr/>
          <a:lstStyle/>
          <a:p>
            <a:pPr marL="182563" indent="-182563" algn="just">
              <a:buFont typeface="Calibri" panose="020F0502020204030204" pitchFamily="34" charset="0"/>
              <a:buChar char="-"/>
            </a:pPr>
            <a:r>
              <a:rPr lang="it-IT" sz="2800" b="0" dirty="0">
                <a:latin typeface="+mj-lt"/>
              </a:rPr>
              <a:t>La </a:t>
            </a:r>
            <a:r>
              <a:rPr lang="it-IT" sz="2800" dirty="0">
                <a:latin typeface="+mj-lt"/>
              </a:rPr>
              <a:t>prevenzione primaria </a:t>
            </a:r>
            <a:r>
              <a:rPr lang="it-IT" sz="2800" b="0" dirty="0">
                <a:latin typeface="+mj-lt"/>
              </a:rPr>
              <a:t>(interventi organizzativi e sul contesto) è la prima e imprescindibile azione da attuare. </a:t>
            </a:r>
          </a:p>
          <a:p>
            <a:pPr marL="182563" indent="-182563" algn="just">
              <a:buFont typeface="Calibri" panose="020F0502020204030204" pitchFamily="34" charset="0"/>
              <a:buChar char="-"/>
            </a:pPr>
            <a:r>
              <a:rPr lang="it-IT" sz="2800" b="0" dirty="0">
                <a:latin typeface="+mj-lt"/>
              </a:rPr>
              <a:t>Una condizione che attivi un vissuto di aggressività risente tuttavia di variabili personali importanti. </a:t>
            </a:r>
          </a:p>
          <a:p>
            <a:pPr marL="182563" indent="-182563" algn="just">
              <a:buFont typeface="Calibri" panose="020F0502020204030204" pitchFamily="34" charset="0"/>
              <a:buChar char="-"/>
            </a:pPr>
            <a:r>
              <a:rPr lang="it-IT" sz="2800" b="0" dirty="0">
                <a:latin typeface="+mj-lt"/>
              </a:rPr>
              <a:t>Questo strumento è proposto </a:t>
            </a:r>
            <a:r>
              <a:rPr lang="it-IT" sz="2800" dirty="0">
                <a:latin typeface="+mj-lt"/>
              </a:rPr>
              <a:t>ad uso esclusivo del lavoratore, per aiutarlo nell’analisi di momenti ed episodi che elicitano aggressività in sé e in altri, </a:t>
            </a:r>
            <a:r>
              <a:rPr lang="it-IT" sz="2800" b="0" dirty="0">
                <a:latin typeface="+mj-lt"/>
              </a:rPr>
              <a:t>non si ritiene opportuno che sia il datore di lavoro a richiederne la compilazione. </a:t>
            </a:r>
          </a:p>
        </p:txBody>
      </p:sp>
    </p:spTree>
    <p:extLst>
      <p:ext uri="{BB962C8B-B14F-4D97-AF65-F5344CB8AC3E}">
        <p14:creationId xmlns:p14="http://schemas.microsoft.com/office/powerpoint/2010/main" val="26021652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>
            <a:extLst>
              <a:ext uri="{FF2B5EF4-FFF2-40B4-BE49-F238E27FC236}">
                <a16:creationId xmlns:a16="http://schemas.microsoft.com/office/drawing/2014/main" id="{6741D9C8-2F95-5292-607C-5885831816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4032" y="1317729"/>
            <a:ext cx="7924800" cy="553998"/>
          </a:xfrm>
        </p:spPr>
        <p:txBody>
          <a:bodyPr/>
          <a:lstStyle/>
          <a:p>
            <a:pPr>
              <a:tabLst>
                <a:tab pos="713323" algn="l"/>
              </a:tabLst>
              <a:defRPr/>
            </a:pPr>
            <a:r>
              <a:rPr lang="it-IT" altLang="it-IT" sz="36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Indicazioni per la prevenzione primaria</a:t>
            </a:r>
          </a:p>
        </p:txBody>
      </p:sp>
      <p:pic>
        <p:nvPicPr>
          <p:cNvPr id="39941" name="Immagine 6">
            <a:extLst>
              <a:ext uri="{FF2B5EF4-FFF2-40B4-BE49-F238E27FC236}">
                <a16:creationId xmlns:a16="http://schemas.microsoft.com/office/drawing/2014/main" id="{74D57A38-E40C-C11C-6D62-44F97DC83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43" y="2402490"/>
            <a:ext cx="4718292" cy="620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8E26B105-98D5-781F-BFD9-0CA6FDE195C5}"/>
              </a:ext>
            </a:extLst>
          </p:cNvPr>
          <p:cNvSpPr txBox="1"/>
          <p:nvPr/>
        </p:nvSpPr>
        <p:spPr>
          <a:xfrm>
            <a:off x="8352631" y="9540875"/>
            <a:ext cx="53386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1400" dirty="0"/>
              <a:t>Federico Ricci, psicologo del lavoro e delle organizzazioni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1400" dirty="0"/>
              <a:t>Università di Modena e Reggio Emilia</a:t>
            </a:r>
          </a:p>
          <a:p>
            <a:endParaRPr lang="it-IT" sz="1400" dirty="0"/>
          </a:p>
        </p:txBody>
      </p:sp>
      <p:sp>
        <p:nvSpPr>
          <p:cNvPr id="9218" name="Content Placeholder 23">
            <a:extLst>
              <a:ext uri="{FF2B5EF4-FFF2-40B4-BE49-F238E27FC236}">
                <a16:creationId xmlns:a16="http://schemas.microsoft.com/office/drawing/2014/main" id="{F91925EF-74AE-0288-F29F-C5FC6BEF9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76031" y="2759076"/>
            <a:ext cx="8610600" cy="5715000"/>
          </a:xfrm>
          <a:solidFill>
            <a:srgbClr val="FAF6F5"/>
          </a:solidFill>
        </p:spPr>
        <p:txBody>
          <a:bodyPr/>
          <a:lstStyle/>
          <a:p>
            <a:pPr algn="just">
              <a:tabLst>
                <a:tab pos="713323" algn="l"/>
              </a:tabLst>
              <a:defRPr/>
            </a:pPr>
            <a:r>
              <a:rPr lang="it-IT" altLang="it-IT" sz="2800" b="0" kern="1200" dirty="0">
                <a:solidFill>
                  <a:schemeClr val="tx1"/>
                </a:solidFill>
                <a:latin typeface="+mj-lt"/>
              </a:rPr>
              <a:t>Serve l’impegno ad assicurare un ambiente di lavoro in cui sia rispettata la </a:t>
            </a:r>
            <a:r>
              <a:rPr lang="it-IT" altLang="it-IT" sz="2800" kern="1200" dirty="0">
                <a:solidFill>
                  <a:schemeClr val="tx1"/>
                </a:solidFill>
                <a:latin typeface="+mj-lt"/>
              </a:rPr>
              <a:t>dignità di ognuno e siano favorite le relazioni interpersonali basate su princìpi di eguaglianza e di reciproca correttezza. </a:t>
            </a:r>
          </a:p>
          <a:p>
            <a:pPr algn="just">
              <a:tabLst>
                <a:tab pos="713323" algn="l"/>
              </a:tabLst>
              <a:defRPr/>
            </a:pPr>
            <a:endParaRPr lang="it-IT" altLang="it-IT" sz="2800" b="0" kern="1200" dirty="0">
              <a:solidFill>
                <a:schemeClr val="tx1"/>
              </a:solidFill>
              <a:latin typeface="+mj-lt"/>
            </a:endParaRPr>
          </a:p>
          <a:p>
            <a:pPr algn="just">
              <a:tabLst>
                <a:tab pos="713323" algn="l"/>
              </a:tabLst>
              <a:defRPr/>
            </a:pPr>
            <a:r>
              <a:rPr lang="it-IT" altLang="it-IT" sz="2800" b="0" kern="1200" dirty="0">
                <a:solidFill>
                  <a:schemeClr val="tx1"/>
                </a:solidFill>
                <a:latin typeface="+mj-lt"/>
              </a:rPr>
              <a:t>Il </a:t>
            </a:r>
            <a:r>
              <a:rPr lang="it-IT" altLang="it-IT" sz="2800" kern="1200" dirty="0">
                <a:solidFill>
                  <a:schemeClr val="tx1"/>
                </a:solidFill>
                <a:latin typeface="+mj-lt"/>
              </a:rPr>
              <a:t>contesto</a:t>
            </a:r>
            <a:r>
              <a:rPr lang="it-IT" altLang="it-IT" sz="2800" b="0" kern="1200" dirty="0">
                <a:solidFill>
                  <a:schemeClr val="tx1"/>
                </a:solidFill>
                <a:latin typeface="+mj-lt"/>
              </a:rPr>
              <a:t> di lavoro ha un ruolo chiave nel creare o disinnescare lo stress e la violenza. </a:t>
            </a:r>
          </a:p>
          <a:p>
            <a:pPr algn="just">
              <a:tabLst>
                <a:tab pos="713323" algn="l"/>
              </a:tabLst>
              <a:defRPr/>
            </a:pPr>
            <a:endParaRPr lang="it-IT" altLang="it-IT" sz="2800" b="0" kern="1200" dirty="0">
              <a:solidFill>
                <a:schemeClr val="tx1"/>
              </a:solidFill>
              <a:latin typeface="+mj-lt"/>
            </a:endParaRPr>
          </a:p>
          <a:p>
            <a:pPr algn="just">
              <a:tabLst>
                <a:tab pos="713323" algn="l"/>
              </a:tabLst>
              <a:defRPr/>
            </a:pPr>
            <a:r>
              <a:rPr lang="it-IT" altLang="it-IT" sz="2800" b="0" kern="1200" dirty="0">
                <a:solidFill>
                  <a:schemeClr val="tx1"/>
                </a:solidFill>
                <a:latin typeface="+mj-lt"/>
              </a:rPr>
              <a:t>Non deve essere considerato un problema solo personale.</a:t>
            </a:r>
          </a:p>
          <a:p>
            <a:pPr algn="just">
              <a:tabLst>
                <a:tab pos="713323" algn="l"/>
              </a:tabLst>
              <a:defRPr/>
            </a:pPr>
            <a:endParaRPr lang="it-IT" altLang="it-IT" sz="2800" b="0" kern="1200" dirty="0">
              <a:solidFill>
                <a:schemeClr val="tx1"/>
              </a:solidFill>
              <a:latin typeface="+mj-lt"/>
            </a:endParaRPr>
          </a:p>
          <a:p>
            <a:pPr algn="just">
              <a:tabLst>
                <a:tab pos="713323" algn="l"/>
              </a:tabLst>
              <a:defRPr/>
            </a:pPr>
            <a:r>
              <a:rPr lang="it-IT" altLang="it-IT" sz="2800" b="0" kern="1200" dirty="0">
                <a:solidFill>
                  <a:schemeClr val="tx1"/>
                </a:solidFill>
                <a:latin typeface="+mj-lt"/>
              </a:rPr>
              <a:t>Il </a:t>
            </a:r>
            <a:r>
              <a:rPr lang="it-IT" altLang="it-IT" sz="2800" kern="1200" dirty="0">
                <a:solidFill>
                  <a:schemeClr val="tx1"/>
                </a:solidFill>
                <a:latin typeface="+mj-lt"/>
              </a:rPr>
              <a:t>riconoscimento precoce delle pre-condizioni e dei segnali di stress e violenza consente l'intervento prima che lo stress o la violenza si manifestino.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>
            <a:extLst>
              <a:ext uri="{FF2B5EF4-FFF2-40B4-BE49-F238E27FC236}">
                <a16:creationId xmlns:a16="http://schemas.microsoft.com/office/drawing/2014/main" id="{1802E410-4D0C-B66F-637A-FB21105A64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4032" y="1317729"/>
            <a:ext cx="7010400" cy="720325"/>
          </a:xfrm>
        </p:spPr>
        <p:txBody>
          <a:bodyPr/>
          <a:lstStyle/>
          <a:p>
            <a:pPr>
              <a:tabLst>
                <a:tab pos="713323" algn="l"/>
              </a:tabLst>
              <a:defRPr/>
            </a:pPr>
            <a:r>
              <a:rPr lang="it-IT" altLang="it-IT" sz="4681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Violenza contagiosa</a:t>
            </a:r>
          </a:p>
        </p:txBody>
      </p:sp>
      <p:pic>
        <p:nvPicPr>
          <p:cNvPr id="46084" name="Immagine 1">
            <a:extLst>
              <a:ext uri="{FF2B5EF4-FFF2-40B4-BE49-F238E27FC236}">
                <a16:creationId xmlns:a16="http://schemas.microsoft.com/office/drawing/2014/main" id="{B26267FD-769A-37BC-5943-8D95B5A58F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031" y="5426075"/>
            <a:ext cx="5581829" cy="4639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Content Placeholder 23">
            <a:extLst>
              <a:ext uri="{FF2B5EF4-FFF2-40B4-BE49-F238E27FC236}">
                <a16:creationId xmlns:a16="http://schemas.microsoft.com/office/drawing/2014/main" id="{A3CE6E81-ACB7-F666-B362-B71926DE1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032" y="2832206"/>
            <a:ext cx="13201828" cy="2517670"/>
          </a:xfrm>
          <a:solidFill>
            <a:srgbClr val="FAF6F5">
              <a:alpha val="96000"/>
            </a:srgbClr>
          </a:solidFill>
        </p:spPr>
        <p:txBody>
          <a:bodyPr/>
          <a:lstStyle/>
          <a:p>
            <a:pPr algn="just">
              <a:tabLst>
                <a:tab pos="713323" algn="l"/>
              </a:tabLst>
              <a:defRPr/>
            </a:pPr>
            <a:r>
              <a:rPr lang="it-IT" altLang="it-IT" sz="2800" b="0" kern="1200" dirty="0">
                <a:solidFill>
                  <a:schemeClr val="tx1"/>
                </a:solidFill>
                <a:latin typeface="+mn-lt"/>
              </a:rPr>
              <a:t>La teoria delle Finestre Rotte, per cui la presenza di una finestra rotta può generare fenomeni di emulazione, portando qualcun altro a rompere un lampione, dando così inizio a una spirale di degrado, potrebbe essere utile per spiegare l’escalation di violenza e favorire politiche di prevenzione.</a:t>
            </a:r>
          </a:p>
          <a:p>
            <a:pPr algn="just">
              <a:tabLst>
                <a:tab pos="713323" algn="l"/>
              </a:tabLst>
              <a:defRPr/>
            </a:pPr>
            <a:endParaRPr lang="it-IT" altLang="it-IT" sz="1800" b="0" kern="1200" dirty="0">
              <a:solidFill>
                <a:schemeClr val="tx1"/>
              </a:solidFill>
              <a:latin typeface="+mn-lt"/>
            </a:endParaRPr>
          </a:p>
          <a:p>
            <a:pPr algn="just">
              <a:tabLst>
                <a:tab pos="713323" algn="l"/>
              </a:tabLst>
              <a:defRPr/>
            </a:pPr>
            <a:r>
              <a:rPr lang="it-IT" altLang="it-IT" sz="1800" b="0" kern="1200" dirty="0">
                <a:solidFill>
                  <a:schemeClr val="tx1"/>
                </a:solidFill>
                <a:latin typeface="+mn-lt"/>
              </a:rPr>
              <a:t>[</a:t>
            </a:r>
            <a:r>
              <a:rPr lang="it-IT" altLang="it-IT" sz="1800" b="0" kern="1200" dirty="0" err="1">
                <a:solidFill>
                  <a:schemeClr val="tx1"/>
                </a:solidFill>
                <a:latin typeface="+mn-lt"/>
              </a:rPr>
              <a:t>Hesketh</a:t>
            </a:r>
            <a:r>
              <a:rPr lang="it-IT" altLang="it-IT" sz="1800" b="0" kern="1200" dirty="0">
                <a:solidFill>
                  <a:schemeClr val="tx1"/>
                </a:solidFill>
                <a:latin typeface="+mn-lt"/>
              </a:rPr>
              <a:t>, K. L., et al. (2003). </a:t>
            </a:r>
            <a:r>
              <a:rPr lang="it-IT" altLang="it-IT" sz="1800" b="0" kern="1200" dirty="0" err="1">
                <a:solidFill>
                  <a:schemeClr val="tx1"/>
                </a:solidFill>
                <a:latin typeface="+mn-lt"/>
              </a:rPr>
              <a:t>Workplace</a:t>
            </a:r>
            <a:r>
              <a:rPr lang="it-IT" altLang="it-IT" sz="1800" b="0" kern="1200" dirty="0">
                <a:solidFill>
                  <a:schemeClr val="tx1"/>
                </a:solidFill>
                <a:latin typeface="+mn-lt"/>
              </a:rPr>
              <a:t> </a:t>
            </a:r>
            <a:r>
              <a:rPr lang="it-IT" altLang="it-IT" sz="1800" b="0" kern="1200" dirty="0" err="1">
                <a:solidFill>
                  <a:schemeClr val="tx1"/>
                </a:solidFill>
                <a:latin typeface="+mn-lt"/>
              </a:rPr>
              <a:t>violence</a:t>
            </a:r>
            <a:r>
              <a:rPr lang="it-IT" altLang="it-IT" sz="1800" b="0" kern="1200" dirty="0">
                <a:solidFill>
                  <a:schemeClr val="tx1"/>
                </a:solidFill>
                <a:latin typeface="+mn-lt"/>
              </a:rPr>
              <a:t> in Alberta and </a:t>
            </a:r>
            <a:r>
              <a:rPr lang="it-IT" altLang="it-IT" sz="1800" b="0" kern="1200" dirty="0" err="1">
                <a:solidFill>
                  <a:schemeClr val="tx1"/>
                </a:solidFill>
                <a:latin typeface="+mn-lt"/>
              </a:rPr>
              <a:t>British</a:t>
            </a:r>
            <a:r>
              <a:rPr lang="it-IT" altLang="it-IT" sz="1800" b="0" kern="1200" dirty="0">
                <a:solidFill>
                  <a:schemeClr val="tx1"/>
                </a:solidFill>
                <a:latin typeface="+mn-lt"/>
              </a:rPr>
              <a:t> Columbia hospitals. </a:t>
            </a:r>
            <a:r>
              <a:rPr lang="it-IT" altLang="it-IT" sz="1800" b="0" kern="1200" dirty="0" err="1">
                <a:solidFill>
                  <a:schemeClr val="tx1"/>
                </a:solidFill>
                <a:latin typeface="+mn-lt"/>
              </a:rPr>
              <a:t>Health</a:t>
            </a:r>
            <a:r>
              <a:rPr lang="it-IT" altLang="it-IT" sz="1800" b="0" kern="1200" dirty="0">
                <a:solidFill>
                  <a:schemeClr val="tx1"/>
                </a:solidFill>
                <a:latin typeface="+mn-lt"/>
              </a:rPr>
              <a:t> policy, 63(3), 311-321.]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5E74F34-FD1E-DE01-F468-F070261EA615}"/>
              </a:ext>
            </a:extLst>
          </p:cNvPr>
          <p:cNvSpPr txBox="1"/>
          <p:nvPr/>
        </p:nvSpPr>
        <p:spPr>
          <a:xfrm>
            <a:off x="3856831" y="9540875"/>
            <a:ext cx="4572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1400" dirty="0"/>
              <a:t>Federico Ricci, psicologo del lavoro e delle organizzazioni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1400" dirty="0"/>
              <a:t>Università di Modena e Reggio Emilia</a:t>
            </a:r>
          </a:p>
          <a:p>
            <a:endParaRPr lang="it-IT" sz="14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>
            <a:extLst>
              <a:ext uri="{FF2B5EF4-FFF2-40B4-BE49-F238E27FC236}">
                <a16:creationId xmlns:a16="http://schemas.microsoft.com/office/drawing/2014/main" id="{EF720E0D-B9A4-8E64-F22D-BB4C36B650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4031" y="1317729"/>
            <a:ext cx="9220199" cy="553998"/>
          </a:xfrm>
        </p:spPr>
        <p:txBody>
          <a:bodyPr/>
          <a:lstStyle/>
          <a:p>
            <a:pPr>
              <a:tabLst>
                <a:tab pos="713323" algn="l"/>
              </a:tabLst>
              <a:defRPr/>
            </a:pPr>
            <a:r>
              <a:rPr lang="it-IT" altLang="it-IT" sz="3600" kern="1200" dirty="0">
                <a:solidFill>
                  <a:srgbClr val="7030A0"/>
                </a:solidFill>
                <a:latin typeface="+mj-lt"/>
                <a:ea typeface="+mn-ea"/>
                <a:cs typeface="+mn-cs"/>
              </a:rPr>
              <a:t>Implicazioni operative - preliminari</a:t>
            </a:r>
          </a:p>
        </p:txBody>
      </p:sp>
      <p:sp>
        <p:nvSpPr>
          <p:cNvPr id="9218" name="Content Placeholder 23">
            <a:extLst>
              <a:ext uri="{FF2B5EF4-FFF2-40B4-BE49-F238E27FC236}">
                <a16:creationId xmlns:a16="http://schemas.microsoft.com/office/drawing/2014/main" id="{D18C7D42-CA4F-830A-F262-5983150FD5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0231" y="2843490"/>
            <a:ext cx="12877800" cy="3016210"/>
          </a:xfrm>
          <a:noFill/>
        </p:spPr>
        <p:txBody>
          <a:bodyPr/>
          <a:lstStyle/>
          <a:p>
            <a:pPr algn="just">
              <a:tabLst>
                <a:tab pos="713323" algn="l"/>
              </a:tabLst>
              <a:defRPr/>
            </a:pPr>
            <a:r>
              <a:rPr lang="it-IT" altLang="it-IT" sz="2800" b="0" kern="1200" dirty="0">
                <a:solidFill>
                  <a:schemeClr val="tx1"/>
                </a:solidFill>
                <a:latin typeface="+mj-lt"/>
              </a:rPr>
              <a:t>Si consiglia: l'assunzione anche di personale </a:t>
            </a:r>
            <a:r>
              <a:rPr lang="it-IT" altLang="it-IT" sz="2800" kern="1200" dirty="0">
                <a:solidFill>
                  <a:srgbClr val="7030A0"/>
                </a:solidFill>
                <a:latin typeface="+mj-lt"/>
              </a:rPr>
              <a:t>competente</a:t>
            </a:r>
            <a:r>
              <a:rPr lang="it-IT" altLang="it-IT" sz="2800" b="0" kern="1200" dirty="0">
                <a:solidFill>
                  <a:schemeClr val="tx1"/>
                </a:solidFill>
                <a:latin typeface="+mj-lt"/>
              </a:rPr>
              <a:t>, soprattutto per </a:t>
            </a:r>
            <a:r>
              <a:rPr lang="it-IT" altLang="it-IT" sz="2800" kern="1200" dirty="0">
                <a:solidFill>
                  <a:srgbClr val="7030A0"/>
                </a:solidFill>
                <a:latin typeface="+mj-lt"/>
              </a:rPr>
              <a:t>capacità di comunicazione</a:t>
            </a:r>
            <a:r>
              <a:rPr lang="it-IT" altLang="it-IT" sz="2800" b="0" kern="1200" dirty="0">
                <a:solidFill>
                  <a:schemeClr val="tx1"/>
                </a:solidFill>
                <a:latin typeface="+mj-lt"/>
              </a:rPr>
              <a:t>; </a:t>
            </a:r>
            <a:r>
              <a:rPr lang="it-IT" altLang="it-IT" sz="2800" kern="1200" dirty="0">
                <a:solidFill>
                  <a:srgbClr val="7030A0"/>
                </a:solidFill>
                <a:latin typeface="+mj-lt"/>
              </a:rPr>
              <a:t>sviluppo di strumenti per riconoscere gli interlocutori ad alto rischio, specialmente nelle attività notoriamente più esposte. </a:t>
            </a:r>
          </a:p>
          <a:p>
            <a:pPr algn="just">
              <a:tabLst>
                <a:tab pos="713323" algn="l"/>
              </a:tabLst>
              <a:defRPr/>
            </a:pPr>
            <a:endParaRPr lang="it-IT" altLang="it-IT" sz="2800" b="0" kern="1200" dirty="0">
              <a:solidFill>
                <a:schemeClr val="tx1"/>
              </a:solidFill>
              <a:latin typeface="+mj-lt"/>
            </a:endParaRPr>
          </a:p>
          <a:p>
            <a:pPr algn="just">
              <a:tabLst>
                <a:tab pos="713323" algn="l"/>
              </a:tabLst>
              <a:defRPr/>
            </a:pPr>
            <a:r>
              <a:rPr lang="it-IT" altLang="it-IT" sz="2800" b="0" kern="1200" dirty="0">
                <a:solidFill>
                  <a:schemeClr val="tx1"/>
                </a:solidFill>
                <a:latin typeface="+mj-lt"/>
              </a:rPr>
              <a:t>Si evidenzia l'importanza del </a:t>
            </a:r>
            <a:r>
              <a:rPr lang="it-IT" altLang="it-IT" sz="2800" kern="1200" dirty="0">
                <a:solidFill>
                  <a:srgbClr val="7030A0"/>
                </a:solidFill>
                <a:latin typeface="+mj-lt"/>
              </a:rPr>
              <a:t>supporto allo staff da parte dei manager</a:t>
            </a:r>
            <a:r>
              <a:rPr lang="it-IT" altLang="it-IT" sz="2800" b="0" kern="1200" dirty="0">
                <a:solidFill>
                  <a:srgbClr val="7030A0"/>
                </a:solidFill>
                <a:latin typeface="+mj-lt"/>
              </a:rPr>
              <a:t>, </a:t>
            </a:r>
            <a:r>
              <a:rPr lang="it-IT" altLang="it-IT" sz="2800" kern="1200" dirty="0">
                <a:solidFill>
                  <a:srgbClr val="7030A0"/>
                </a:solidFill>
                <a:latin typeface="+mj-lt"/>
              </a:rPr>
              <a:t>nell’ascolto delle segnalazioni, nella gestione delle conseguenze, nella definizione di interventi organizzativi.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3493EC4-A190-F542-8A22-546F2C199AD0}"/>
              </a:ext>
            </a:extLst>
          </p:cNvPr>
          <p:cNvSpPr txBox="1"/>
          <p:nvPr/>
        </p:nvSpPr>
        <p:spPr>
          <a:xfrm>
            <a:off x="8352631" y="9540875"/>
            <a:ext cx="53386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1400" dirty="0"/>
              <a:t>Federico Ricci, psicologo del lavoro e delle organizzazioni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1400" dirty="0"/>
              <a:t>Università di Modena e Reggio Emilia</a:t>
            </a:r>
          </a:p>
          <a:p>
            <a:endParaRPr lang="it-IT" sz="14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olo 1"/>
          <p:cNvSpPr>
            <a:spLocks noGrp="1"/>
          </p:cNvSpPr>
          <p:nvPr>
            <p:ph type="title"/>
          </p:nvPr>
        </p:nvSpPr>
        <p:spPr>
          <a:xfrm>
            <a:off x="504032" y="2260679"/>
            <a:ext cx="9677399" cy="1107996"/>
          </a:xfrm>
        </p:spPr>
        <p:txBody>
          <a:bodyPr/>
          <a:lstStyle/>
          <a:p>
            <a:r>
              <a:rPr lang="it-IT" sz="3600" dirty="0">
                <a:solidFill>
                  <a:srgbClr val="7030A0"/>
                </a:solidFill>
                <a:latin typeface="+mj-lt"/>
              </a:rPr>
              <a:t>Un ruolo per il medico competente per la promozione del benessere organizzativo</a:t>
            </a:r>
            <a:endParaRPr lang="en-GB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FC1E15B0-B9DA-DFA4-8AF5-E711E86AC2AC}"/>
              </a:ext>
            </a:extLst>
          </p:cNvPr>
          <p:cNvSpPr txBox="1">
            <a:spLocks/>
          </p:cNvSpPr>
          <p:nvPr/>
        </p:nvSpPr>
        <p:spPr>
          <a:xfrm>
            <a:off x="504032" y="3881239"/>
            <a:ext cx="12953999" cy="21544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3100" b="1" i="0">
                <a:solidFill>
                  <a:srgbClr val="292F40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kern="0" dirty="0">
                <a:solidFill>
                  <a:srgbClr val="7030A0"/>
                </a:solidFill>
                <a:latin typeface="+mn-lt"/>
              </a:rPr>
              <a:t>Regista di un percorso</a:t>
            </a:r>
          </a:p>
          <a:p>
            <a:endParaRPr lang="it-IT" sz="2800" kern="0" dirty="0">
              <a:solidFill>
                <a:srgbClr val="7030A0"/>
              </a:solidFill>
              <a:latin typeface="+mn-lt"/>
            </a:endParaRPr>
          </a:p>
          <a:p>
            <a:pPr algn="just"/>
            <a:r>
              <a:rPr lang="it-IT" sz="2800" b="0" kern="0" dirty="0">
                <a:solidFill>
                  <a:schemeClr val="tx1"/>
                </a:solidFill>
                <a:latin typeface="+mn-lt"/>
              </a:rPr>
              <a:t>Si ritiene rilevante il ruolo del medico compente per avviare un lavoratore ad un supporto specialistico (psicologico o psichiatrico) unitamente ad un approfondimento degli elementi di contesto appresi (prevenzione secondaria).</a:t>
            </a:r>
            <a:endParaRPr lang="en-GB" sz="2800" kern="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22361498-8D38-2E09-9480-B071C8F98723}"/>
              </a:ext>
            </a:extLst>
          </p:cNvPr>
          <p:cNvSpPr txBox="1">
            <a:spLocks/>
          </p:cNvSpPr>
          <p:nvPr/>
        </p:nvSpPr>
        <p:spPr>
          <a:xfrm>
            <a:off x="504032" y="6369288"/>
            <a:ext cx="12953999" cy="3323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3100" b="1" i="0">
                <a:solidFill>
                  <a:srgbClr val="292F40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2400" b="0" kern="0" dirty="0">
                <a:latin typeface="+mn-lt"/>
              </a:rPr>
              <a:t>Si ritiene per questo che il contributo attraverso l’espressione di giudizi di idoneità debba essere conseguente ad approfondimenti specialistici (psichiatra) e alla constatazione che altri interventi di prevenzione primaria (sul contesto e sull’organizzazione) o secondaria (formazione e supporto psicologico al lavoratore) siano stati adottati e verificati nella loro efficacia. </a:t>
            </a:r>
          </a:p>
          <a:p>
            <a:pPr algn="just"/>
            <a:endParaRPr lang="en-GB" sz="2400" b="0" kern="0" dirty="0">
              <a:latin typeface="+mn-lt"/>
            </a:endParaRPr>
          </a:p>
          <a:p>
            <a:pPr algn="just"/>
            <a:r>
              <a:rPr lang="it-IT" sz="2400" b="0" kern="0" dirty="0">
                <a:latin typeface="+mn-lt"/>
              </a:rPr>
              <a:t>Si ritiene utile ribadire qui che la finalità della sorveglianza sanitaria e del giudizio di idoneità è la tutela della salute del lavoratore e che non può confondersi con altre finalità ovvero con la valutazione di altri tipi di idoneità. </a:t>
            </a:r>
            <a:endParaRPr lang="en-GB" sz="2400" b="0" kern="0" dirty="0">
              <a:latin typeface="+mn-lt"/>
            </a:endParaRPr>
          </a:p>
          <a:p>
            <a:pPr algn="just"/>
            <a:endParaRPr lang="en-GB" sz="2400" b="0" kern="0" dirty="0">
              <a:latin typeface="+mn-lt"/>
            </a:endParaRP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546700FE-1513-7F9C-4036-C7106102D86F}"/>
              </a:ext>
            </a:extLst>
          </p:cNvPr>
          <p:cNvSpPr txBox="1">
            <a:spLocks/>
          </p:cNvSpPr>
          <p:nvPr/>
        </p:nvSpPr>
        <p:spPr>
          <a:xfrm>
            <a:off x="504031" y="1193879"/>
            <a:ext cx="9372600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1" i="0">
                <a:solidFill>
                  <a:srgbClr val="292F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it-IT" sz="3600" kern="0" dirty="0">
                <a:solidFill>
                  <a:srgbClr val="7030A0"/>
                </a:solidFill>
                <a:latin typeface="+mj-lt"/>
              </a:rPr>
              <a:t>PP08 – Piano Mirato di Prevenzione del rischio stress correlato al lavoro - RER</a:t>
            </a:r>
            <a:endParaRPr lang="it-IT" sz="3600" kern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899293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egnaposto contenuto 2"/>
          <p:cNvSpPr>
            <a:spLocks noGrp="1"/>
          </p:cNvSpPr>
          <p:nvPr>
            <p:ph idx="1"/>
          </p:nvPr>
        </p:nvSpPr>
        <p:spPr>
          <a:xfrm>
            <a:off x="504032" y="3825875"/>
            <a:ext cx="11887200" cy="3016210"/>
          </a:xfrm>
        </p:spPr>
        <p:txBody>
          <a:bodyPr/>
          <a:lstStyle/>
          <a:p>
            <a:pPr marL="601892" indent="-601892">
              <a:buFont typeface="Calibri Light" pitchFamily="34" charset="0"/>
              <a:buAutoNum type="arabicPeriod"/>
            </a:pPr>
            <a:r>
              <a:rPr lang="it-IT" sz="2800" b="0" dirty="0">
                <a:latin typeface="+mj-lt"/>
              </a:rPr>
              <a:t>Percorso di promozione del benessere lavorativo</a:t>
            </a:r>
          </a:p>
          <a:p>
            <a:endParaRPr lang="it-IT" sz="2800" b="0" dirty="0">
              <a:latin typeface="+mj-lt"/>
            </a:endParaRPr>
          </a:p>
          <a:p>
            <a:endParaRPr lang="it-IT" sz="2800" b="0" dirty="0">
              <a:latin typeface="+mj-lt"/>
            </a:endParaRPr>
          </a:p>
          <a:p>
            <a:endParaRPr lang="it-IT" sz="2800" b="0" dirty="0">
              <a:latin typeface="+mj-lt"/>
            </a:endParaRPr>
          </a:p>
          <a:p>
            <a:endParaRPr lang="en-GB" sz="2800" b="0" dirty="0">
              <a:latin typeface="+mj-lt"/>
            </a:endParaRPr>
          </a:p>
          <a:p>
            <a:endParaRPr lang="en-GB" sz="2800" b="0" dirty="0">
              <a:latin typeface="+mj-lt"/>
            </a:endParaRPr>
          </a:p>
          <a:p>
            <a:pPr marL="601892" indent="-601892">
              <a:buFont typeface="+mj-lt"/>
              <a:buAutoNum type="arabicPeriod" startAt="2"/>
            </a:pPr>
            <a:r>
              <a:rPr lang="it-IT" sz="2800" b="0" dirty="0">
                <a:latin typeface="+mj-lt"/>
              </a:rPr>
              <a:t>Caratteristiche del colloquio con il medico competente</a:t>
            </a:r>
            <a:endParaRPr lang="en-GB" sz="2800" b="0" dirty="0">
              <a:latin typeface="+mj-lt"/>
            </a:endParaRP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43929F51-0558-3EC2-0CA4-7ED7C4FC0D41}"/>
              </a:ext>
            </a:extLst>
          </p:cNvPr>
          <p:cNvSpPr txBox="1">
            <a:spLocks/>
          </p:cNvSpPr>
          <p:nvPr/>
        </p:nvSpPr>
        <p:spPr>
          <a:xfrm>
            <a:off x="504031" y="1193879"/>
            <a:ext cx="9372600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1" i="0">
                <a:solidFill>
                  <a:srgbClr val="292F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it-IT" sz="3600" kern="0" dirty="0">
                <a:solidFill>
                  <a:srgbClr val="7030A0"/>
                </a:solidFill>
                <a:latin typeface="+mj-lt"/>
              </a:rPr>
              <a:t>PP08 – Piano Mirato di Prevenzione del rischio stress correlato al lavoro - RER</a:t>
            </a:r>
            <a:endParaRPr lang="it-IT" sz="3600" kern="0" dirty="0">
              <a:latin typeface="+mj-lt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938C211-15A2-CE05-D914-E24E441AC063}"/>
              </a:ext>
            </a:extLst>
          </p:cNvPr>
          <p:cNvSpPr txBox="1"/>
          <p:nvPr/>
        </p:nvSpPr>
        <p:spPr>
          <a:xfrm>
            <a:off x="504031" y="2341344"/>
            <a:ext cx="10744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600" b="1" dirty="0">
                <a:solidFill>
                  <a:srgbClr val="7030A0"/>
                </a:solidFill>
                <a:latin typeface="+mj-lt"/>
              </a:rPr>
              <a:t>Una buona pratica condivisa per la sorveglianza sanitaria efficace da sperimentare </a:t>
            </a:r>
            <a:r>
              <a:rPr lang="it-IT" sz="3600" dirty="0">
                <a:solidFill>
                  <a:srgbClr val="7030A0"/>
                </a:solidFill>
                <a:latin typeface="+mj-lt"/>
              </a:rPr>
              <a:t>- la proposta</a:t>
            </a: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011E723C-524D-7409-D14E-102512807EE2}"/>
              </a:ext>
            </a:extLst>
          </p:cNvPr>
          <p:cNvSpPr txBox="1">
            <a:spLocks/>
          </p:cNvSpPr>
          <p:nvPr/>
        </p:nvSpPr>
        <p:spPr>
          <a:xfrm>
            <a:off x="1113630" y="4435475"/>
            <a:ext cx="3505201" cy="16619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3100" b="1" i="0">
                <a:solidFill>
                  <a:srgbClr val="292F40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b="0" kern="0" dirty="0">
                <a:latin typeface="+mj-lt"/>
              </a:rPr>
              <a:t>Condiviso dalla direzione</a:t>
            </a:r>
          </a:p>
          <a:p>
            <a:r>
              <a:rPr lang="it-IT" sz="1800" b="0" kern="0" dirty="0">
                <a:latin typeface="+mj-lt"/>
              </a:rPr>
              <a:t>Pubblicizzato </a:t>
            </a:r>
          </a:p>
          <a:p>
            <a:r>
              <a:rPr lang="it-IT" sz="1800" b="0" kern="0" dirty="0">
                <a:latin typeface="+mj-lt"/>
              </a:rPr>
              <a:t>Formazione </a:t>
            </a:r>
          </a:p>
          <a:p>
            <a:r>
              <a:rPr lang="it-IT" sz="1800" b="0" kern="0" dirty="0">
                <a:latin typeface="+mj-lt"/>
              </a:rPr>
              <a:t>Modalità di contatto </a:t>
            </a:r>
          </a:p>
          <a:p>
            <a:r>
              <a:rPr lang="it-IT" sz="1800" b="0" kern="0" dirty="0">
                <a:latin typeface="+mj-lt"/>
              </a:rPr>
              <a:t>Esplicito </a:t>
            </a:r>
          </a:p>
          <a:p>
            <a:r>
              <a:rPr lang="it-IT" sz="1800" b="0" kern="0" dirty="0">
                <a:latin typeface="+mj-lt"/>
              </a:rPr>
              <a:t>Il tempo necessario</a:t>
            </a:r>
            <a:endParaRPr lang="en-GB" sz="1800" b="0" kern="0" dirty="0">
              <a:latin typeface="+mj-lt"/>
            </a:endParaRPr>
          </a:p>
        </p:txBody>
      </p:sp>
      <p:sp>
        <p:nvSpPr>
          <p:cNvPr id="7" name="Segnaposto contenuto 4">
            <a:extLst>
              <a:ext uri="{FF2B5EF4-FFF2-40B4-BE49-F238E27FC236}">
                <a16:creationId xmlns:a16="http://schemas.microsoft.com/office/drawing/2014/main" id="{93D0313D-F4D0-FB33-D2A5-B0D5F691A4E1}"/>
              </a:ext>
            </a:extLst>
          </p:cNvPr>
          <p:cNvSpPr txBox="1">
            <a:spLocks/>
          </p:cNvSpPr>
          <p:nvPr/>
        </p:nvSpPr>
        <p:spPr>
          <a:xfrm>
            <a:off x="4596554" y="4415547"/>
            <a:ext cx="4114800" cy="1661993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it-IT" kern="0" dirty="0">
                <a:solidFill>
                  <a:sysClr val="windowText" lastClr="000000"/>
                </a:solidFill>
                <a:latin typeface="+mj-lt"/>
              </a:rPr>
              <a:t>Collaborazioni interne ed esterne </a:t>
            </a:r>
            <a:endParaRPr lang="en-GB" kern="0" dirty="0">
              <a:solidFill>
                <a:sysClr val="windowText" lastClr="000000"/>
              </a:solidFill>
              <a:latin typeface="+mj-lt"/>
            </a:endParaRPr>
          </a:p>
          <a:p>
            <a:r>
              <a:rPr lang="it-IT" kern="0" dirty="0">
                <a:solidFill>
                  <a:sysClr val="windowText" lastClr="000000"/>
                </a:solidFill>
                <a:latin typeface="+mj-lt"/>
              </a:rPr>
              <a:t>Esiti possibili </a:t>
            </a:r>
          </a:p>
          <a:p>
            <a:r>
              <a:rPr lang="it-IT" kern="0" dirty="0">
                <a:solidFill>
                  <a:sysClr val="windowText" lastClr="000000"/>
                </a:solidFill>
                <a:latin typeface="+mj-lt"/>
              </a:rPr>
              <a:t>Monitoraggio</a:t>
            </a:r>
            <a:endParaRPr lang="en-GB" kern="0" dirty="0">
              <a:solidFill>
                <a:sysClr val="windowText" lastClr="000000"/>
              </a:solidFill>
              <a:latin typeface="+mj-lt"/>
            </a:endParaRPr>
          </a:p>
          <a:p>
            <a:r>
              <a:rPr lang="it-IT" kern="0" dirty="0">
                <a:solidFill>
                  <a:sysClr val="windowText" lastClr="000000"/>
                </a:solidFill>
                <a:latin typeface="+mj-lt"/>
              </a:rPr>
              <a:t>Valutazione e revisione del percorso</a:t>
            </a:r>
            <a:endParaRPr lang="en-GB" kern="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FF998514-FB7E-7CAF-0A1A-1422C804D4B9}"/>
              </a:ext>
            </a:extLst>
          </p:cNvPr>
          <p:cNvSpPr txBox="1">
            <a:spLocks/>
          </p:cNvSpPr>
          <p:nvPr/>
        </p:nvSpPr>
        <p:spPr>
          <a:xfrm>
            <a:off x="8581230" y="6950075"/>
            <a:ext cx="5257801" cy="36009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3100" b="1" i="0">
                <a:solidFill>
                  <a:srgbClr val="292F40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1800" kern="0" dirty="0">
                <a:latin typeface="+mj-lt"/>
              </a:rPr>
              <a:t>Colloqui successivi (30 minuti)</a:t>
            </a:r>
            <a:endParaRPr lang="en-GB" sz="1800" kern="0" dirty="0">
              <a:latin typeface="+mj-lt"/>
            </a:endParaRPr>
          </a:p>
          <a:p>
            <a:pPr lvl="1" algn="just"/>
            <a:r>
              <a:rPr lang="it-IT" kern="0" dirty="0">
                <a:solidFill>
                  <a:sysClr val="windowText" lastClr="000000"/>
                </a:solidFill>
                <a:latin typeface="+mj-lt"/>
              </a:rPr>
              <a:t>Valutazione degli esiti del percorso prospettato in occasione degli incontri precedenti.</a:t>
            </a:r>
            <a:endParaRPr lang="en-GB" kern="0" dirty="0">
              <a:solidFill>
                <a:sysClr val="windowText" lastClr="000000"/>
              </a:solidFill>
              <a:latin typeface="+mj-lt"/>
            </a:endParaRPr>
          </a:p>
          <a:p>
            <a:pPr lvl="1" algn="just"/>
            <a:r>
              <a:rPr lang="it-IT" kern="0" dirty="0">
                <a:solidFill>
                  <a:sysClr val="windowText" lastClr="000000"/>
                </a:solidFill>
                <a:latin typeface="+mj-lt"/>
              </a:rPr>
              <a:t>Decisione condivisa sull’opportunità di ulteriori approfondimenti specialistici</a:t>
            </a:r>
            <a:endParaRPr lang="en-GB" kern="0" dirty="0">
              <a:solidFill>
                <a:sysClr val="windowText" lastClr="000000"/>
              </a:solidFill>
              <a:latin typeface="+mj-lt"/>
            </a:endParaRPr>
          </a:p>
          <a:p>
            <a:pPr lvl="1" algn="just"/>
            <a:r>
              <a:rPr lang="it-IT" kern="0" dirty="0">
                <a:solidFill>
                  <a:sysClr val="windowText" lastClr="000000"/>
                </a:solidFill>
                <a:latin typeface="+mj-lt"/>
              </a:rPr>
              <a:t>Individuazione di possibili miglioramenti organizzativi</a:t>
            </a:r>
            <a:endParaRPr lang="en-GB" kern="0" dirty="0">
              <a:solidFill>
                <a:sysClr val="windowText" lastClr="000000"/>
              </a:solidFill>
              <a:latin typeface="+mj-lt"/>
            </a:endParaRPr>
          </a:p>
          <a:p>
            <a:pPr lvl="1" algn="just"/>
            <a:r>
              <a:rPr lang="it-IT" kern="0" dirty="0">
                <a:solidFill>
                  <a:sysClr val="windowText" lastClr="000000"/>
                </a:solidFill>
                <a:latin typeface="+mj-lt"/>
              </a:rPr>
              <a:t>Eventuali limitazioni di idoneità</a:t>
            </a:r>
            <a:endParaRPr lang="en-GB" kern="0" dirty="0">
              <a:solidFill>
                <a:sysClr val="windowText" lastClr="000000"/>
              </a:solidFill>
              <a:latin typeface="+mj-lt"/>
            </a:endParaRPr>
          </a:p>
          <a:p>
            <a:pPr lvl="1" algn="just"/>
            <a:r>
              <a:rPr lang="it-IT" kern="0" dirty="0">
                <a:solidFill>
                  <a:sysClr val="windowText" lastClr="000000"/>
                </a:solidFill>
                <a:latin typeface="+mj-lt"/>
              </a:rPr>
              <a:t>Eventuale primo certificato di malattia professionale</a:t>
            </a:r>
            <a:endParaRPr lang="en-GB" kern="0" dirty="0">
              <a:solidFill>
                <a:sysClr val="windowText" lastClr="000000"/>
              </a:solidFill>
              <a:latin typeface="+mj-lt"/>
            </a:endParaRPr>
          </a:p>
          <a:p>
            <a:pPr lvl="1" algn="just"/>
            <a:r>
              <a:rPr lang="it-IT" kern="0" dirty="0">
                <a:solidFill>
                  <a:sysClr val="windowText" lastClr="000000"/>
                </a:solidFill>
                <a:latin typeface="+mj-lt"/>
              </a:rPr>
              <a:t>Eventuale coinvolgimento PSAL</a:t>
            </a:r>
            <a:endParaRPr lang="en-GB" kern="0" dirty="0">
              <a:solidFill>
                <a:sysClr val="windowText" lastClr="000000"/>
              </a:solidFill>
              <a:latin typeface="+mj-lt"/>
            </a:endParaRPr>
          </a:p>
          <a:p>
            <a:pPr lvl="1" algn="just"/>
            <a:r>
              <a:rPr lang="it-IT" kern="0" dirty="0">
                <a:solidFill>
                  <a:sysClr val="windowText" lastClr="000000"/>
                </a:solidFill>
                <a:latin typeface="+mj-lt"/>
              </a:rPr>
              <a:t>Eventuale conclusione del percorso</a:t>
            </a:r>
            <a:endParaRPr lang="en-GB" kern="0" dirty="0">
              <a:solidFill>
                <a:sysClr val="windowText" lastClr="000000"/>
              </a:solidFill>
              <a:latin typeface="+mj-lt"/>
            </a:endParaRPr>
          </a:p>
          <a:p>
            <a:pPr algn="just"/>
            <a:endParaRPr lang="en-GB" sz="1800" kern="0" dirty="0">
              <a:latin typeface="+mj-lt"/>
            </a:endParaRPr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E28DB623-DC83-CCE2-15D8-AA2835CD1518}"/>
              </a:ext>
            </a:extLst>
          </p:cNvPr>
          <p:cNvSpPr txBox="1">
            <a:spLocks/>
          </p:cNvSpPr>
          <p:nvPr/>
        </p:nvSpPr>
        <p:spPr>
          <a:xfrm>
            <a:off x="1113630" y="6921939"/>
            <a:ext cx="6858002" cy="3323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3100" b="1" i="0">
                <a:solidFill>
                  <a:srgbClr val="292F40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1800" kern="0" dirty="0">
                <a:latin typeface="+mj-lt"/>
              </a:rPr>
              <a:t>Primo colloquio (45 minuti)</a:t>
            </a:r>
            <a:endParaRPr lang="en-GB" sz="1800" kern="0" dirty="0">
              <a:latin typeface="+mj-lt"/>
            </a:endParaRPr>
          </a:p>
          <a:p>
            <a:pPr lvl="1" algn="just"/>
            <a:r>
              <a:rPr lang="it-IT" kern="0" dirty="0">
                <a:solidFill>
                  <a:sysClr val="windowText" lastClr="000000"/>
                </a:solidFill>
                <a:latin typeface="+mj-lt"/>
              </a:rPr>
              <a:t>Ascolto del disagio riferito</a:t>
            </a:r>
            <a:endParaRPr lang="en-GB" kern="0" dirty="0">
              <a:solidFill>
                <a:sysClr val="windowText" lastClr="000000"/>
              </a:solidFill>
              <a:latin typeface="+mj-lt"/>
            </a:endParaRPr>
          </a:p>
          <a:p>
            <a:pPr lvl="1" algn="just"/>
            <a:r>
              <a:rPr lang="it-IT" kern="0" dirty="0">
                <a:solidFill>
                  <a:sysClr val="windowText" lastClr="000000"/>
                </a:solidFill>
                <a:latin typeface="+mj-lt"/>
              </a:rPr>
              <a:t>Valutazione presenza disturbi clinici e, se presenti, approfondimenti ed eventuali limitazioni di idoneità (es. sovraccarico biomeccanico, lavoro a turni)</a:t>
            </a:r>
            <a:endParaRPr lang="en-GB" kern="0" dirty="0">
              <a:solidFill>
                <a:sysClr val="windowText" lastClr="000000"/>
              </a:solidFill>
              <a:latin typeface="+mj-lt"/>
            </a:endParaRPr>
          </a:p>
          <a:p>
            <a:pPr lvl="1" algn="just"/>
            <a:r>
              <a:rPr lang="it-IT" kern="0" dirty="0">
                <a:solidFill>
                  <a:sysClr val="windowText" lastClr="000000"/>
                </a:solidFill>
                <a:latin typeface="+mj-lt"/>
              </a:rPr>
              <a:t>Proposta di strumenti di autovalutazione in base al colloquio</a:t>
            </a:r>
            <a:endParaRPr lang="en-GB" kern="0" dirty="0">
              <a:solidFill>
                <a:sysClr val="windowText" lastClr="000000"/>
              </a:solidFill>
              <a:latin typeface="+mj-lt"/>
            </a:endParaRPr>
          </a:p>
          <a:p>
            <a:pPr lvl="1" algn="just"/>
            <a:r>
              <a:rPr lang="it-IT" kern="0" dirty="0">
                <a:solidFill>
                  <a:sysClr val="windowText" lastClr="000000"/>
                </a:solidFill>
                <a:latin typeface="+mj-lt"/>
              </a:rPr>
              <a:t>Decisione condivisa sull’opportunità di invio a specialista psicologo/ psichiatra, centro di secondo livello</a:t>
            </a:r>
            <a:endParaRPr lang="en-GB" kern="0" dirty="0">
              <a:solidFill>
                <a:sysClr val="windowText" lastClr="000000"/>
              </a:solidFill>
              <a:latin typeface="+mj-lt"/>
            </a:endParaRPr>
          </a:p>
          <a:p>
            <a:pPr lvl="1" algn="just"/>
            <a:r>
              <a:rPr lang="it-IT" kern="0" dirty="0">
                <a:solidFill>
                  <a:sysClr val="windowText" lastClr="000000"/>
                </a:solidFill>
                <a:latin typeface="+mj-lt"/>
              </a:rPr>
              <a:t>Colloquio motivazionale per stili di vita</a:t>
            </a:r>
            <a:endParaRPr lang="en-GB" kern="0" dirty="0">
              <a:solidFill>
                <a:sysClr val="windowText" lastClr="000000"/>
              </a:solidFill>
              <a:latin typeface="+mj-lt"/>
            </a:endParaRPr>
          </a:p>
          <a:p>
            <a:pPr lvl="1" algn="just"/>
            <a:r>
              <a:rPr lang="it-IT" kern="0" dirty="0">
                <a:solidFill>
                  <a:sysClr val="windowText" lastClr="000000"/>
                </a:solidFill>
                <a:latin typeface="+mj-lt"/>
              </a:rPr>
              <a:t>Individuazione di possibili miglioramenti organizzativi</a:t>
            </a:r>
            <a:endParaRPr lang="en-GB" kern="0" dirty="0">
              <a:solidFill>
                <a:sysClr val="windowText" lastClr="000000"/>
              </a:solidFill>
              <a:latin typeface="+mj-lt"/>
            </a:endParaRPr>
          </a:p>
          <a:p>
            <a:pPr lvl="1" algn="just"/>
            <a:r>
              <a:rPr lang="it-IT" kern="0" dirty="0">
                <a:solidFill>
                  <a:sysClr val="windowText" lastClr="000000"/>
                </a:solidFill>
                <a:latin typeface="+mj-lt"/>
              </a:rPr>
              <a:t>Eventuale conclusione del percorso</a:t>
            </a:r>
            <a:endParaRPr lang="en-GB" kern="0" dirty="0">
              <a:solidFill>
                <a:sysClr val="windowText" lastClr="000000"/>
              </a:solidFill>
              <a:latin typeface="+mj-lt"/>
            </a:endParaRPr>
          </a:p>
          <a:p>
            <a:pPr algn="just"/>
            <a:endParaRPr lang="en-GB" sz="1800" kern="0" dirty="0">
              <a:latin typeface="+mj-lt"/>
            </a:endParaRPr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F89ECDA4-B67D-E653-1548-31193158705B}"/>
              </a:ext>
            </a:extLst>
          </p:cNvPr>
          <p:cNvSpPr txBox="1">
            <a:spLocks/>
          </p:cNvSpPr>
          <p:nvPr/>
        </p:nvSpPr>
        <p:spPr>
          <a:xfrm>
            <a:off x="9876632" y="4030662"/>
            <a:ext cx="3505201" cy="2523768"/>
          </a:xfrm>
          <a:prstGeom prst="rect">
            <a:avLst/>
          </a:prstGeom>
          <a:ln w="25400">
            <a:solidFill>
              <a:schemeClr val="accent4">
                <a:lumMod val="50000"/>
              </a:schemeClr>
            </a:solidFill>
          </a:ln>
        </p:spPr>
        <p:txBody>
          <a:bodyPr wrap="square" lIns="0" tIns="0" rIns="0" bIns="0">
            <a:spAutoFit/>
          </a:bodyPr>
          <a:lstStyle>
            <a:lvl1pPr marL="0">
              <a:defRPr sz="3100" b="1" i="0">
                <a:solidFill>
                  <a:srgbClr val="292F40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400" kern="0" dirty="0">
                <a:solidFill>
                  <a:srgbClr val="7030A0"/>
                </a:solidFill>
                <a:latin typeface="+mn-lt"/>
              </a:rPr>
              <a:t>Annualmente</a:t>
            </a:r>
            <a:endParaRPr lang="en-GB" sz="2400" kern="0" dirty="0">
              <a:solidFill>
                <a:srgbClr val="7030A0"/>
              </a:solidFill>
              <a:latin typeface="+mn-lt"/>
            </a:endParaRPr>
          </a:p>
          <a:p>
            <a:pPr marL="342900" indent="-160338" algn="just">
              <a:buFont typeface="Calibri" panose="020F0502020204030204" pitchFamily="34" charset="0"/>
              <a:buChar char="̶"/>
            </a:pPr>
            <a:r>
              <a:rPr lang="it-IT" sz="2000" b="0" kern="0" dirty="0">
                <a:solidFill>
                  <a:sysClr val="windowText" lastClr="000000"/>
                </a:solidFill>
                <a:latin typeface="+mn-lt"/>
              </a:rPr>
              <a:t>Rendicontazione anonima collettiva dei colloqui alla struttura e al gestore.</a:t>
            </a:r>
          </a:p>
          <a:p>
            <a:pPr marL="342900" indent="-160338" algn="just">
              <a:buFont typeface="Calibri" panose="020F0502020204030204" pitchFamily="34" charset="0"/>
              <a:buChar char="̶"/>
            </a:pPr>
            <a:r>
              <a:rPr lang="it-IT" sz="2000" b="0" kern="0" dirty="0">
                <a:solidFill>
                  <a:sysClr val="windowText" lastClr="000000"/>
                </a:solidFill>
                <a:latin typeface="+mn-lt"/>
              </a:rPr>
              <a:t>Colloquio con referenti PSAL per valutazione di efficacia del percorso e degli strumenti</a:t>
            </a:r>
            <a:endParaRPr lang="en-GB" sz="2000" b="0" kern="0" dirty="0">
              <a:solidFill>
                <a:sysClr val="windowText" lastClr="000000"/>
              </a:solidFill>
              <a:latin typeface="+mn-lt"/>
            </a:endParaRPr>
          </a:p>
          <a:p>
            <a:endParaRPr lang="en-GB" sz="2000" kern="0" dirty="0">
              <a:latin typeface="+mn-lt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4A32D7-F348-F634-DF2E-D259D6CB3E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4">
            <a:extLst>
              <a:ext uri="{FF2B5EF4-FFF2-40B4-BE49-F238E27FC236}">
                <a16:creationId xmlns:a16="http://schemas.microsoft.com/office/drawing/2014/main" id="{F0775F52-2E3A-C90C-AD5F-116045BFCF71}"/>
              </a:ext>
            </a:extLst>
          </p:cNvPr>
          <p:cNvGrpSpPr/>
          <p:nvPr/>
        </p:nvGrpSpPr>
        <p:grpSpPr>
          <a:xfrm>
            <a:off x="3355181" y="9037519"/>
            <a:ext cx="7556500" cy="1659255"/>
            <a:chOff x="0" y="9037518"/>
            <a:chExt cx="7556500" cy="1659255"/>
          </a:xfrm>
        </p:grpSpPr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55A26A8F-0A2D-1B52-E851-DEAC557B650D}"/>
                </a:ext>
              </a:extLst>
            </p:cNvPr>
            <p:cNvSpPr/>
            <p:nvPr/>
          </p:nvSpPr>
          <p:spPr>
            <a:xfrm>
              <a:off x="0" y="10417836"/>
              <a:ext cx="7556500" cy="278765"/>
            </a:xfrm>
            <a:custGeom>
              <a:avLst/>
              <a:gdLst/>
              <a:ahLst/>
              <a:cxnLst/>
              <a:rect l="l" t="t" r="r" b="b"/>
              <a:pathLst>
                <a:path w="7556500" h="278765">
                  <a:moveTo>
                    <a:pt x="7555991" y="278738"/>
                  </a:moveTo>
                  <a:lnTo>
                    <a:pt x="0" y="278738"/>
                  </a:lnTo>
                  <a:lnTo>
                    <a:pt x="0" y="0"/>
                  </a:lnTo>
                  <a:lnTo>
                    <a:pt x="7555991" y="0"/>
                  </a:lnTo>
                  <a:lnTo>
                    <a:pt x="7555991" y="278738"/>
                  </a:lnTo>
                  <a:close/>
                </a:path>
              </a:pathLst>
            </a:custGeom>
            <a:solidFill>
              <a:srgbClr val="292F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>
              <a:extLst>
                <a:ext uri="{FF2B5EF4-FFF2-40B4-BE49-F238E27FC236}">
                  <a16:creationId xmlns:a16="http://schemas.microsoft.com/office/drawing/2014/main" id="{C7917B32-5DD6-027E-A1F3-690ADACE5D50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86192" y="9037518"/>
              <a:ext cx="2905124" cy="1628774"/>
            </a:xfrm>
            <a:prstGeom prst="rect">
              <a:avLst/>
            </a:prstGeom>
          </p:spPr>
        </p:pic>
        <p:pic>
          <p:nvPicPr>
            <p:cNvPr id="7" name="object 7">
              <a:extLst>
                <a:ext uri="{FF2B5EF4-FFF2-40B4-BE49-F238E27FC236}">
                  <a16:creationId xmlns:a16="http://schemas.microsoft.com/office/drawing/2014/main" id="{2BAA8C42-0E71-FA3D-55C0-74CAA0331EB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77006" y="9466410"/>
              <a:ext cx="1495425" cy="771524"/>
            </a:xfrm>
            <a:prstGeom prst="rect">
              <a:avLst/>
            </a:prstGeom>
          </p:spPr>
        </p:pic>
      </p:grpSp>
      <p:sp>
        <p:nvSpPr>
          <p:cNvPr id="8" name="Titolo 1">
            <a:extLst>
              <a:ext uri="{FF2B5EF4-FFF2-40B4-BE49-F238E27FC236}">
                <a16:creationId xmlns:a16="http://schemas.microsoft.com/office/drawing/2014/main" id="{AF7F14CB-212A-CEFD-30CD-FC68DE7C4DB2}"/>
              </a:ext>
            </a:extLst>
          </p:cNvPr>
          <p:cNvSpPr txBox="1">
            <a:spLocks/>
          </p:cNvSpPr>
          <p:nvPr/>
        </p:nvSpPr>
        <p:spPr>
          <a:xfrm>
            <a:off x="504030" y="2378076"/>
            <a:ext cx="10242467" cy="6481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400" b="1" spc="210" dirty="0">
                <a:solidFill>
                  <a:srgbClr val="292F40"/>
                </a:solidFill>
                <a:ea typeface="+mn-ea"/>
                <a:cs typeface="Arial"/>
              </a:rPr>
              <a:t>Piano Regionale di Prevenzione</a:t>
            </a:r>
          </a:p>
        </p:txBody>
      </p:sp>
      <p:sp>
        <p:nvSpPr>
          <p:cNvPr id="10" name="PlaceHolder 2">
            <a:extLst>
              <a:ext uri="{FF2B5EF4-FFF2-40B4-BE49-F238E27FC236}">
                <a16:creationId xmlns:a16="http://schemas.microsoft.com/office/drawing/2014/main" id="{742EA635-5791-829D-9B7F-26F557E0E44E}"/>
              </a:ext>
            </a:extLst>
          </p:cNvPr>
          <p:cNvSpPr txBox="1">
            <a:spLocks/>
          </p:cNvSpPr>
          <p:nvPr/>
        </p:nvSpPr>
        <p:spPr>
          <a:xfrm>
            <a:off x="504031" y="4130675"/>
            <a:ext cx="12428452" cy="4190999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24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buone pratiche sono scaricabili al seguente indirizzo: </a:t>
            </a:r>
            <a:r>
              <a:rPr lang="it-IT" sz="24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https://salute.regione.emilia-romagna.it/prp/aree-tematiche/sicurezza-e-salute-in-ambiente-di-vita-e-di-lavoro/buone-pratiche</a:t>
            </a:r>
            <a:endParaRPr lang="it-IT" sz="2400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it-IT" sz="2400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it-IT" sz="2400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it-IT" sz="2400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it-IT" sz="2400" kern="0" spc="-1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it-IT" sz="2400" kern="0" spc="-1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it-IT" sz="2400" kern="0" spc="-1" dirty="0">
              <a:solidFill>
                <a:srgbClr val="000000"/>
              </a:solidFill>
              <a:latin typeface="Calibri"/>
            </a:endParaRPr>
          </a:p>
          <a:p>
            <a:pPr algn="just"/>
            <a:endParaRPr lang="it-IT" sz="2400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C5AE625A-CE9E-FC64-B768-2A0A25AC0EFE}"/>
              </a:ext>
            </a:extLst>
          </p:cNvPr>
          <p:cNvSpPr txBox="1">
            <a:spLocks/>
          </p:cNvSpPr>
          <p:nvPr/>
        </p:nvSpPr>
        <p:spPr>
          <a:xfrm>
            <a:off x="627314" y="5616149"/>
            <a:ext cx="12305169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3100" b="1" i="0">
                <a:solidFill>
                  <a:srgbClr val="292F40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2400" b="0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Informazioni complete, relativamente al Piano Regionale della Prevenzione 2021-2025, sono disponibili al seguente indirizzo: </a:t>
            </a:r>
            <a:r>
              <a:rPr lang="it-IT" sz="2400" b="0" u="sng" kern="0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https://salute.regione.emilia-romagna.it/prp</a:t>
            </a:r>
            <a:endParaRPr lang="it-IT" sz="2400" b="0" kern="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322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1" y="1337320"/>
            <a:ext cx="14266863" cy="8025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35015">
              <a:defRPr/>
            </a:pPr>
            <a:endParaRPr lang="en-US" sz="2106">
              <a:solidFill>
                <a:prstClr val="white"/>
              </a:solidFill>
            </a:endParaRPr>
          </a:p>
        </p:txBody>
      </p:sp>
      <p:grpSp>
        <p:nvGrpSpPr>
          <p:cNvPr id="67587" name="Group 10"/>
          <p:cNvGrpSpPr>
            <a:grpSpLocks noGrp="1" noUngrp="1" noRot="1" noChangeAspect="1" noMove="1" noResize="1"/>
          </p:cNvGrpSpPr>
          <p:nvPr/>
        </p:nvGrpSpPr>
        <p:grpSpPr bwMode="auto">
          <a:xfrm>
            <a:off x="-488566" y="1337320"/>
            <a:ext cx="14725706" cy="8019538"/>
            <a:chOff x="-417513" y="0"/>
            <a:chExt cx="12584114" cy="6853238"/>
          </a:xfrm>
        </p:grpSpPr>
        <p:sp>
          <p:nvSpPr>
            <p:cNvPr id="67593" name="Freeform 5"/>
            <p:cNvSpPr>
              <a:spLocks/>
            </p:cNvSpPr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2147483647 w 813"/>
                <a:gd name="T1" fmla="*/ 0 h 1440"/>
                <a:gd name="T2" fmla="*/ 2147483647 w 813"/>
                <a:gd name="T3" fmla="*/ 2147483647 h 1440"/>
                <a:gd name="T4" fmla="*/ 0 60000 65536"/>
                <a:gd name="T5" fmla="*/ 0 60000 65536"/>
                <a:gd name="T6" fmla="*/ 0 w 813"/>
                <a:gd name="T7" fmla="*/ 0 h 1440"/>
                <a:gd name="T8" fmla="*/ 813 w 813"/>
                <a:gd name="T9" fmla="*/ 1440 h 144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it-IT" sz="2106"/>
            </a:p>
          </p:txBody>
        </p:sp>
        <p:sp>
          <p:nvSpPr>
            <p:cNvPr id="67594" name="Freeform 6"/>
            <p:cNvSpPr>
              <a:spLocks/>
            </p:cNvSpPr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2147483647 w 324"/>
                <a:gd name="T1" fmla="*/ 2147483647 h 117"/>
                <a:gd name="T2" fmla="*/ 0 w 324"/>
                <a:gd name="T3" fmla="*/ 0 h 117"/>
                <a:gd name="T4" fmla="*/ 0 60000 65536"/>
                <a:gd name="T5" fmla="*/ 0 60000 65536"/>
                <a:gd name="T6" fmla="*/ 0 w 324"/>
                <a:gd name="T7" fmla="*/ 0 h 117"/>
                <a:gd name="T8" fmla="*/ 324 w 324"/>
                <a:gd name="T9" fmla="*/ 117 h 11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it-IT" sz="2106"/>
            </a:p>
          </p:txBody>
        </p:sp>
        <p:sp>
          <p:nvSpPr>
            <p:cNvPr id="67595" name="Freeform 7"/>
            <p:cNvSpPr>
              <a:spLocks/>
            </p:cNvSpPr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2147483647 h 385"/>
                <a:gd name="T2" fmla="*/ 2147483647 w 404"/>
                <a:gd name="T3" fmla="*/ 0 h 385"/>
                <a:gd name="T4" fmla="*/ 0 60000 65536"/>
                <a:gd name="T5" fmla="*/ 0 60000 65536"/>
                <a:gd name="T6" fmla="*/ 0 w 404"/>
                <a:gd name="T7" fmla="*/ 0 h 385"/>
                <a:gd name="T8" fmla="*/ 404 w 404"/>
                <a:gd name="T9" fmla="*/ 385 h 38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it-IT" sz="2106"/>
            </a:p>
          </p:txBody>
        </p:sp>
        <p:sp>
          <p:nvSpPr>
            <p:cNvPr id="67596" name="Freeform 8"/>
            <p:cNvSpPr>
              <a:spLocks/>
            </p:cNvSpPr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2147483647 w 774"/>
                <a:gd name="T1" fmla="*/ 0 h 1440"/>
                <a:gd name="T2" fmla="*/ 2147483647 w 774"/>
                <a:gd name="T3" fmla="*/ 2147483647 h 1440"/>
                <a:gd name="T4" fmla="*/ 0 60000 65536"/>
                <a:gd name="T5" fmla="*/ 0 60000 65536"/>
                <a:gd name="T6" fmla="*/ 0 w 774"/>
                <a:gd name="T7" fmla="*/ 0 h 1440"/>
                <a:gd name="T8" fmla="*/ 774 w 774"/>
                <a:gd name="T9" fmla="*/ 1440 h 144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noFill/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it-IT" sz="2106"/>
            </a:p>
          </p:txBody>
        </p:sp>
        <p:sp>
          <p:nvSpPr>
            <p:cNvPr id="67597" name="Freeform 9"/>
            <p:cNvSpPr>
              <a:spLocks/>
            </p:cNvSpPr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147483647 w 203"/>
                <a:gd name="T1" fmla="*/ 2147483647 h 77"/>
                <a:gd name="T2" fmla="*/ 0 w 203"/>
                <a:gd name="T3" fmla="*/ 0 h 77"/>
                <a:gd name="T4" fmla="*/ 0 60000 65536"/>
                <a:gd name="T5" fmla="*/ 0 60000 65536"/>
                <a:gd name="T6" fmla="*/ 0 w 203"/>
                <a:gd name="T7" fmla="*/ 0 h 77"/>
                <a:gd name="T8" fmla="*/ 203 w 203"/>
                <a:gd name="T9" fmla="*/ 77 h 7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noFill/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it-IT" sz="2106"/>
            </a:p>
          </p:txBody>
        </p:sp>
        <p:sp>
          <p:nvSpPr>
            <p:cNvPr id="67598" name="Freeform 10"/>
            <p:cNvSpPr>
              <a:spLocks/>
            </p:cNvSpPr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2147483647 h 332"/>
                <a:gd name="T2" fmla="*/ 2147483647 w 351"/>
                <a:gd name="T3" fmla="*/ 0 h 332"/>
                <a:gd name="T4" fmla="*/ 0 60000 65536"/>
                <a:gd name="T5" fmla="*/ 0 60000 65536"/>
                <a:gd name="T6" fmla="*/ 0 w 351"/>
                <a:gd name="T7" fmla="*/ 0 h 332"/>
                <a:gd name="T8" fmla="*/ 351 w 351"/>
                <a:gd name="T9" fmla="*/ 332 h 33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noFill/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it-IT" sz="2106"/>
            </a:p>
          </p:txBody>
        </p:sp>
        <p:sp>
          <p:nvSpPr>
            <p:cNvPr id="67599" name="Freeform 11"/>
            <p:cNvSpPr>
              <a:spLocks/>
            </p:cNvSpPr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2147483647 w 762"/>
                <a:gd name="T1" fmla="*/ 0 h 1440"/>
                <a:gd name="T2" fmla="*/ 2147483647 w 762"/>
                <a:gd name="T3" fmla="*/ 2147483647 h 1440"/>
                <a:gd name="T4" fmla="*/ 0 60000 65536"/>
                <a:gd name="T5" fmla="*/ 0 60000 65536"/>
                <a:gd name="T6" fmla="*/ 0 w 762"/>
                <a:gd name="T7" fmla="*/ 0 h 1440"/>
                <a:gd name="T8" fmla="*/ 762 w 762"/>
                <a:gd name="T9" fmla="*/ 1440 h 144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it-IT" sz="2106"/>
            </a:p>
          </p:txBody>
        </p:sp>
        <p:sp>
          <p:nvSpPr>
            <p:cNvPr id="67600" name="Freeform 12"/>
            <p:cNvSpPr>
              <a:spLocks/>
            </p:cNvSpPr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2147483647 w 140"/>
                <a:gd name="T1" fmla="*/ 2147483647 h 54"/>
                <a:gd name="T2" fmla="*/ 0 w 140"/>
                <a:gd name="T3" fmla="*/ 0 h 54"/>
                <a:gd name="T4" fmla="*/ 0 60000 65536"/>
                <a:gd name="T5" fmla="*/ 0 60000 65536"/>
                <a:gd name="T6" fmla="*/ 0 w 140"/>
                <a:gd name="T7" fmla="*/ 0 h 54"/>
                <a:gd name="T8" fmla="*/ 140 w 140"/>
                <a:gd name="T9" fmla="*/ 54 h 5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it-IT" sz="2106"/>
            </a:p>
          </p:txBody>
        </p:sp>
        <p:sp>
          <p:nvSpPr>
            <p:cNvPr id="67601" name="Freeform 13"/>
            <p:cNvSpPr>
              <a:spLocks/>
            </p:cNvSpPr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2147483647 h 302"/>
                <a:gd name="T2" fmla="*/ 2147483647 w 321"/>
                <a:gd name="T3" fmla="*/ 0 h 302"/>
                <a:gd name="T4" fmla="*/ 0 60000 65536"/>
                <a:gd name="T5" fmla="*/ 0 60000 65536"/>
                <a:gd name="T6" fmla="*/ 0 w 321"/>
                <a:gd name="T7" fmla="*/ 0 h 302"/>
                <a:gd name="T8" fmla="*/ 321 w 321"/>
                <a:gd name="T9" fmla="*/ 302 h 30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it-IT" sz="2106"/>
            </a:p>
          </p:txBody>
        </p:sp>
        <p:sp>
          <p:nvSpPr>
            <p:cNvPr id="67602" name="Freeform 14"/>
            <p:cNvSpPr>
              <a:spLocks/>
            </p:cNvSpPr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2147483647 w 683"/>
                <a:gd name="T1" fmla="*/ 0 h 1440"/>
                <a:gd name="T2" fmla="*/ 2147483647 w 683"/>
                <a:gd name="T3" fmla="*/ 2147483647 h 1440"/>
                <a:gd name="T4" fmla="*/ 0 60000 65536"/>
                <a:gd name="T5" fmla="*/ 0 60000 65536"/>
                <a:gd name="T6" fmla="*/ 0 w 683"/>
                <a:gd name="T7" fmla="*/ 0 h 1440"/>
                <a:gd name="T8" fmla="*/ 683 w 683"/>
                <a:gd name="T9" fmla="*/ 1440 h 144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it-IT" sz="2106"/>
            </a:p>
          </p:txBody>
        </p:sp>
        <p:sp>
          <p:nvSpPr>
            <p:cNvPr id="67603" name="Freeform 15"/>
            <p:cNvSpPr>
              <a:spLocks/>
            </p:cNvSpPr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147483647 h 279"/>
                <a:gd name="T2" fmla="*/ 2147483647 w 287"/>
                <a:gd name="T3" fmla="*/ 0 h 279"/>
                <a:gd name="T4" fmla="*/ 0 60000 65536"/>
                <a:gd name="T5" fmla="*/ 0 60000 65536"/>
                <a:gd name="T6" fmla="*/ 0 w 287"/>
                <a:gd name="T7" fmla="*/ 0 h 279"/>
                <a:gd name="T8" fmla="*/ 287 w 287"/>
                <a:gd name="T9" fmla="*/ 279 h 27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it-IT" sz="2106"/>
            </a:p>
          </p:txBody>
        </p:sp>
        <p:sp>
          <p:nvSpPr>
            <p:cNvPr id="67604" name="Freeform 16"/>
            <p:cNvSpPr>
              <a:spLocks/>
            </p:cNvSpPr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2147483647 w 680"/>
                <a:gd name="T1" fmla="*/ 0 h 1440"/>
                <a:gd name="T2" fmla="*/ 2147483647 w 680"/>
                <a:gd name="T3" fmla="*/ 2147483647 h 1440"/>
                <a:gd name="T4" fmla="*/ 0 60000 65536"/>
                <a:gd name="T5" fmla="*/ 0 60000 65536"/>
                <a:gd name="T6" fmla="*/ 0 w 680"/>
                <a:gd name="T7" fmla="*/ 0 h 1440"/>
                <a:gd name="T8" fmla="*/ 680 w 680"/>
                <a:gd name="T9" fmla="*/ 1440 h 144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it-IT" sz="2106"/>
            </a:p>
          </p:txBody>
        </p:sp>
        <p:sp>
          <p:nvSpPr>
            <p:cNvPr id="67605" name="Freeform 17"/>
            <p:cNvSpPr>
              <a:spLocks/>
            </p:cNvSpPr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147483647 h 242"/>
                <a:gd name="T2" fmla="*/ 2147483647 w 250"/>
                <a:gd name="T3" fmla="*/ 0 h 242"/>
                <a:gd name="T4" fmla="*/ 0 60000 65536"/>
                <a:gd name="T5" fmla="*/ 0 60000 65536"/>
                <a:gd name="T6" fmla="*/ 0 w 250"/>
                <a:gd name="T7" fmla="*/ 0 h 242"/>
                <a:gd name="T8" fmla="*/ 250 w 250"/>
                <a:gd name="T9" fmla="*/ 242 h 2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it-IT" sz="2106"/>
            </a:p>
          </p:txBody>
        </p:sp>
        <p:sp>
          <p:nvSpPr>
            <p:cNvPr id="67606" name="Freeform 18"/>
            <p:cNvSpPr>
              <a:spLocks/>
            </p:cNvSpPr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2147483647 w 720"/>
                <a:gd name="T1" fmla="*/ 0 h 1440"/>
                <a:gd name="T2" fmla="*/ 2147483647 w 720"/>
                <a:gd name="T3" fmla="*/ 2147483647 h 1440"/>
                <a:gd name="T4" fmla="*/ 0 60000 65536"/>
                <a:gd name="T5" fmla="*/ 0 60000 65536"/>
                <a:gd name="T6" fmla="*/ 0 w 720"/>
                <a:gd name="T7" fmla="*/ 0 h 1440"/>
                <a:gd name="T8" fmla="*/ 720 w 720"/>
                <a:gd name="T9" fmla="*/ 1440 h 144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it-IT" sz="2106"/>
            </a:p>
          </p:txBody>
        </p:sp>
        <p:sp>
          <p:nvSpPr>
            <p:cNvPr id="67607" name="Freeform 19"/>
            <p:cNvSpPr>
              <a:spLocks/>
            </p:cNvSpPr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2147483647 h 167"/>
                <a:gd name="T2" fmla="*/ 2147483647 w 185"/>
                <a:gd name="T3" fmla="*/ 0 h 167"/>
                <a:gd name="T4" fmla="*/ 0 60000 65536"/>
                <a:gd name="T5" fmla="*/ 0 60000 65536"/>
                <a:gd name="T6" fmla="*/ 0 w 185"/>
                <a:gd name="T7" fmla="*/ 0 h 167"/>
                <a:gd name="T8" fmla="*/ 185 w 185"/>
                <a:gd name="T9" fmla="*/ 167 h 1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it-IT" sz="2106"/>
            </a:p>
          </p:txBody>
        </p:sp>
        <p:sp>
          <p:nvSpPr>
            <p:cNvPr id="67608" name="Freeform 20"/>
            <p:cNvSpPr>
              <a:spLocks/>
            </p:cNvSpPr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2147483647 w 572"/>
                <a:gd name="T1" fmla="*/ 0 h 1440"/>
                <a:gd name="T2" fmla="*/ 2147483647 w 572"/>
                <a:gd name="T3" fmla="*/ 2147483647 h 1440"/>
                <a:gd name="T4" fmla="*/ 0 60000 65536"/>
                <a:gd name="T5" fmla="*/ 0 60000 65536"/>
                <a:gd name="T6" fmla="*/ 0 w 572"/>
                <a:gd name="T7" fmla="*/ 0 h 1440"/>
                <a:gd name="T8" fmla="*/ 572 w 572"/>
                <a:gd name="T9" fmla="*/ 1440 h 144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noFill/>
              <a:prstDash val="dashDot"/>
              <a:miter lim="800000"/>
              <a:headEnd/>
              <a:tailEnd/>
            </a:ln>
          </p:spPr>
          <p:txBody>
            <a:bodyPr/>
            <a:lstStyle/>
            <a:p>
              <a:endParaRPr lang="it-IT" sz="2106"/>
            </a:p>
          </p:txBody>
        </p:sp>
        <p:sp>
          <p:nvSpPr>
            <p:cNvPr id="67609" name="Freeform 21"/>
            <p:cNvSpPr>
              <a:spLocks/>
            </p:cNvSpPr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2147483647 w 620"/>
                <a:gd name="T1" fmla="*/ 0 h 1440"/>
                <a:gd name="T2" fmla="*/ 2147483647 w 620"/>
                <a:gd name="T3" fmla="*/ 2147483647 h 1440"/>
                <a:gd name="T4" fmla="*/ 0 60000 65536"/>
                <a:gd name="T5" fmla="*/ 0 60000 65536"/>
                <a:gd name="T6" fmla="*/ 0 w 620"/>
                <a:gd name="T7" fmla="*/ 0 h 1440"/>
                <a:gd name="T8" fmla="*/ 620 w 620"/>
                <a:gd name="T9" fmla="*/ 1440 h 144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noFill/>
              <a:prstDash val="lgDash"/>
              <a:miter lim="800000"/>
              <a:headEnd/>
              <a:tailEnd/>
            </a:ln>
          </p:spPr>
          <p:txBody>
            <a:bodyPr/>
            <a:lstStyle/>
            <a:p>
              <a:endParaRPr lang="it-IT" sz="2106"/>
            </a:p>
          </p:txBody>
        </p:sp>
        <p:sp>
          <p:nvSpPr>
            <p:cNvPr id="67610" name="Freeform 22"/>
            <p:cNvSpPr>
              <a:spLocks/>
            </p:cNvSpPr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2147483647 w 506"/>
                <a:gd name="T1" fmla="*/ 0 h 1440"/>
                <a:gd name="T2" fmla="*/ 2147483647 w 506"/>
                <a:gd name="T3" fmla="*/ 2147483647 h 1440"/>
                <a:gd name="T4" fmla="*/ 0 60000 65536"/>
                <a:gd name="T5" fmla="*/ 0 60000 65536"/>
                <a:gd name="T6" fmla="*/ 0 w 506"/>
                <a:gd name="T7" fmla="*/ 0 h 1440"/>
                <a:gd name="T8" fmla="*/ 506 w 506"/>
                <a:gd name="T9" fmla="*/ 1440 h 144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it-IT" sz="2106"/>
            </a:p>
          </p:txBody>
        </p:sp>
        <p:sp>
          <p:nvSpPr>
            <p:cNvPr id="67611" name="Freeform 23"/>
            <p:cNvSpPr>
              <a:spLocks/>
            </p:cNvSpPr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2147483647 w 373"/>
                <a:gd name="T1" fmla="*/ 0 h 673"/>
                <a:gd name="T2" fmla="*/ 0 w 373"/>
                <a:gd name="T3" fmla="*/ 2147483647 h 673"/>
                <a:gd name="T4" fmla="*/ 0 60000 65536"/>
                <a:gd name="T5" fmla="*/ 0 60000 65536"/>
                <a:gd name="T6" fmla="*/ 0 w 373"/>
                <a:gd name="T7" fmla="*/ 0 h 673"/>
                <a:gd name="T8" fmla="*/ 373 w 373"/>
                <a:gd name="T9" fmla="*/ 673 h 67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it-IT" sz="2106"/>
            </a:p>
          </p:txBody>
        </p:sp>
        <p:sp>
          <p:nvSpPr>
            <p:cNvPr id="67612" name="Freeform 24"/>
            <p:cNvSpPr>
              <a:spLocks/>
            </p:cNvSpPr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2147483647 w 45"/>
                <a:gd name="T3" fmla="*/ 2147483647 h 174"/>
                <a:gd name="T4" fmla="*/ 0 60000 65536"/>
                <a:gd name="T5" fmla="*/ 0 60000 65536"/>
                <a:gd name="T6" fmla="*/ 0 w 45"/>
                <a:gd name="T7" fmla="*/ 0 h 174"/>
                <a:gd name="T8" fmla="*/ 45 w 45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it-IT" sz="2106"/>
            </a:p>
          </p:txBody>
        </p:sp>
        <p:sp>
          <p:nvSpPr>
            <p:cNvPr id="67613" name="Freeform 25"/>
            <p:cNvSpPr>
              <a:spLocks/>
            </p:cNvSpPr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2147483647 w 329"/>
                <a:gd name="T1" fmla="*/ 0 h 469"/>
                <a:gd name="T2" fmla="*/ 0 w 329"/>
                <a:gd name="T3" fmla="*/ 2147483647 h 469"/>
                <a:gd name="T4" fmla="*/ 0 60000 65536"/>
                <a:gd name="T5" fmla="*/ 0 60000 65536"/>
                <a:gd name="T6" fmla="*/ 0 w 329"/>
                <a:gd name="T7" fmla="*/ 0 h 469"/>
                <a:gd name="T8" fmla="*/ 329 w 329"/>
                <a:gd name="T9" fmla="*/ 469 h 46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it-IT" sz="2106"/>
            </a:p>
          </p:txBody>
        </p: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6865" y="1623401"/>
            <a:ext cx="12535520" cy="553998"/>
          </a:xfrm>
        </p:spPr>
        <p:txBody>
          <a:bodyPr/>
          <a:lstStyle/>
          <a:p>
            <a:pPr algn="l">
              <a:defRPr/>
            </a:pPr>
            <a:r>
              <a:rPr lang="it-IT" sz="3600" dirty="0">
                <a:solidFill>
                  <a:schemeClr val="accent1"/>
                </a:solidFill>
                <a:latin typeface="+mn-lt"/>
              </a:rPr>
              <a:t>I PROGRAMMI PREDEFINITI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type="body" idx="1"/>
          </p:nvPr>
        </p:nvSpPr>
        <p:spPr>
          <a:xfrm>
            <a:off x="8916786" y="3427193"/>
            <a:ext cx="4893092" cy="5046882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it-IT" sz="2800" u="sng" dirty="0">
                <a:solidFill>
                  <a:schemeClr val="accent1"/>
                </a:solidFill>
                <a:latin typeface="+mj-lt"/>
              </a:rPr>
              <a:t>10 PROGRAMMI </a:t>
            </a:r>
          </a:p>
          <a:p>
            <a:pPr algn="just">
              <a:defRPr/>
            </a:pPr>
            <a:r>
              <a:rPr lang="it-IT" sz="2800" dirty="0">
                <a:solidFill>
                  <a:schemeClr val="accent1"/>
                </a:solidFill>
                <a:latin typeface="+mj-lt"/>
              </a:rPr>
              <a:t>che rispondono alle priorità strategiche per il quinquennio 2020-25</a:t>
            </a:r>
          </a:p>
          <a:p>
            <a:pPr algn="just">
              <a:defRPr/>
            </a:pPr>
            <a:endParaRPr lang="it-IT" sz="2800" dirty="0">
              <a:latin typeface="+mj-lt"/>
            </a:endParaRPr>
          </a:p>
          <a:p>
            <a:pPr algn="just">
              <a:defRPr/>
            </a:pPr>
            <a:r>
              <a:rPr lang="it-IT" sz="2800" dirty="0">
                <a:latin typeface="+mj-lt"/>
              </a:rPr>
              <a:t>Sono PREDEFINITI nel senso che nel PNP sono predisposti tutti i contenuti da quelli relativi al collegamento con gli elementi di Quadro Logico, agli Obiettivi e Indicatori.</a:t>
            </a:r>
          </a:p>
          <a:p>
            <a:pPr algn="just">
              <a:defRPr/>
            </a:pPr>
            <a:endParaRPr lang="it-IT" sz="2800" dirty="0">
              <a:latin typeface="+mj-lt"/>
            </a:endParaRPr>
          </a:p>
        </p:txBody>
      </p:sp>
      <p:sp>
        <p:nvSpPr>
          <p:cNvPr id="35" name="CasellaDiTesto 34"/>
          <p:cNvSpPr txBox="1"/>
          <p:nvPr/>
        </p:nvSpPr>
        <p:spPr>
          <a:xfrm>
            <a:off x="536864" y="3292475"/>
            <a:ext cx="8019535" cy="53322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702"/>
              </a:spcAft>
              <a:defRPr/>
            </a:pPr>
            <a:r>
              <a:rPr lang="it-IT" sz="2400" dirty="0">
                <a:solidFill>
                  <a:prstClr val="black"/>
                </a:solidFill>
                <a:latin typeface="+mj-lt"/>
              </a:rPr>
              <a:t>-</a:t>
            </a:r>
            <a:r>
              <a:rPr lang="it-IT" sz="2400" dirty="0">
                <a:latin typeface="+mj-lt"/>
              </a:rPr>
              <a:t> PP1: Scuole che Promuovono Salute</a:t>
            </a:r>
          </a:p>
          <a:p>
            <a:pPr>
              <a:spcAft>
                <a:spcPts val="702"/>
              </a:spcAft>
              <a:defRPr/>
            </a:pPr>
            <a:r>
              <a:rPr lang="it-IT" sz="2400" dirty="0">
                <a:latin typeface="+mj-lt"/>
              </a:rPr>
              <a:t>- PP2: Comunità Attive</a:t>
            </a:r>
          </a:p>
          <a:p>
            <a:pPr>
              <a:spcAft>
                <a:spcPts val="702"/>
              </a:spcAft>
              <a:defRPr/>
            </a:pPr>
            <a:r>
              <a:rPr lang="it-IT" sz="2400" dirty="0">
                <a:latin typeface="+mj-lt"/>
              </a:rPr>
              <a:t>- PP3: Luoghi di Lavoro che Promuovono Salute</a:t>
            </a:r>
          </a:p>
          <a:p>
            <a:pPr>
              <a:spcAft>
                <a:spcPts val="702"/>
              </a:spcAft>
              <a:defRPr/>
            </a:pPr>
            <a:r>
              <a:rPr lang="it-IT" sz="2400" dirty="0">
                <a:latin typeface="+mj-lt"/>
              </a:rPr>
              <a:t>- PP4: Dipendenze</a:t>
            </a:r>
          </a:p>
          <a:p>
            <a:pPr>
              <a:spcAft>
                <a:spcPts val="702"/>
              </a:spcAft>
              <a:defRPr/>
            </a:pPr>
            <a:r>
              <a:rPr lang="it-IT" sz="2400" dirty="0">
                <a:latin typeface="+mj-lt"/>
              </a:rPr>
              <a:t>- PP5: Sicurezza negli ambienti di vita</a:t>
            </a:r>
          </a:p>
          <a:p>
            <a:pPr>
              <a:spcAft>
                <a:spcPts val="702"/>
              </a:spcAft>
              <a:defRPr/>
            </a:pPr>
            <a:r>
              <a:rPr lang="it-IT" sz="2400" dirty="0">
                <a:latin typeface="+mj-lt"/>
              </a:rPr>
              <a:t>- PP6: Piano mirato di prevenzione</a:t>
            </a:r>
          </a:p>
          <a:p>
            <a:pPr>
              <a:spcAft>
                <a:spcPts val="702"/>
              </a:spcAft>
              <a:defRPr/>
            </a:pPr>
            <a:r>
              <a:rPr lang="it-IT" sz="2400" dirty="0">
                <a:latin typeface="+mj-lt"/>
              </a:rPr>
              <a:t>- PP7: Prevenzione in edilizia ed agricoltura</a:t>
            </a:r>
          </a:p>
          <a:p>
            <a:pPr marL="182563" indent="-182563">
              <a:spcAft>
                <a:spcPts val="702"/>
              </a:spcAft>
              <a:defRPr/>
            </a:pPr>
            <a:r>
              <a:rPr lang="it-IT" sz="2400" dirty="0">
                <a:solidFill>
                  <a:schemeClr val="accent1"/>
                </a:solidFill>
                <a:latin typeface="+mj-lt"/>
              </a:rPr>
              <a:t>- </a:t>
            </a:r>
            <a:r>
              <a:rPr lang="it-IT" sz="2400" b="1" dirty="0">
                <a:solidFill>
                  <a:schemeClr val="accent1"/>
                </a:solidFill>
                <a:latin typeface="+mj-lt"/>
              </a:rPr>
              <a:t>PP8: Prevenzione del rischio cancerogeno professionale, delle patologie professionali dell’apparato muscolo-scheletrico e del rischio stress correlato al lavoro</a:t>
            </a:r>
          </a:p>
          <a:p>
            <a:pPr>
              <a:spcAft>
                <a:spcPts val="702"/>
              </a:spcAft>
              <a:defRPr/>
            </a:pPr>
            <a:r>
              <a:rPr lang="it-IT" sz="2400" dirty="0">
                <a:latin typeface="+mj-lt"/>
              </a:rPr>
              <a:t>- PP9: Ambiente, clima e salute</a:t>
            </a:r>
          </a:p>
          <a:p>
            <a:pPr>
              <a:defRPr/>
            </a:pPr>
            <a:r>
              <a:rPr lang="it-IT" sz="2400" dirty="0">
                <a:latin typeface="+mj-lt"/>
              </a:rPr>
              <a:t>- PP10: Misure per il contrasto dell’Antimicrobico-Resistenza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10" name="Group 10"/>
          <p:cNvGrpSpPr>
            <a:grpSpLocks noGrp="1" noUngrp="1" noRot="1" noChangeAspect="1" noMove="1" noResize="1"/>
          </p:cNvGrpSpPr>
          <p:nvPr/>
        </p:nvGrpSpPr>
        <p:grpSpPr bwMode="auto">
          <a:xfrm>
            <a:off x="-488566" y="1337320"/>
            <a:ext cx="14725706" cy="8019538"/>
            <a:chOff x="-417513" y="0"/>
            <a:chExt cx="12584114" cy="6853238"/>
          </a:xfrm>
        </p:grpSpPr>
        <p:sp>
          <p:nvSpPr>
            <p:cNvPr id="68616" name="Freeform 5"/>
            <p:cNvSpPr>
              <a:spLocks/>
            </p:cNvSpPr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2147483647 w 813"/>
                <a:gd name="T1" fmla="*/ 0 h 1440"/>
                <a:gd name="T2" fmla="*/ 2147483647 w 813"/>
                <a:gd name="T3" fmla="*/ 2147483647 h 1440"/>
                <a:gd name="T4" fmla="*/ 0 60000 65536"/>
                <a:gd name="T5" fmla="*/ 0 60000 65536"/>
                <a:gd name="T6" fmla="*/ 0 w 813"/>
                <a:gd name="T7" fmla="*/ 0 h 1440"/>
                <a:gd name="T8" fmla="*/ 813 w 813"/>
                <a:gd name="T9" fmla="*/ 1440 h 144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it-IT" sz="2106"/>
            </a:p>
          </p:txBody>
        </p:sp>
        <p:sp>
          <p:nvSpPr>
            <p:cNvPr id="68617" name="Freeform 6"/>
            <p:cNvSpPr>
              <a:spLocks/>
            </p:cNvSpPr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2147483647 w 324"/>
                <a:gd name="T1" fmla="*/ 2147483647 h 117"/>
                <a:gd name="T2" fmla="*/ 0 w 324"/>
                <a:gd name="T3" fmla="*/ 0 h 117"/>
                <a:gd name="T4" fmla="*/ 0 60000 65536"/>
                <a:gd name="T5" fmla="*/ 0 60000 65536"/>
                <a:gd name="T6" fmla="*/ 0 w 324"/>
                <a:gd name="T7" fmla="*/ 0 h 117"/>
                <a:gd name="T8" fmla="*/ 324 w 324"/>
                <a:gd name="T9" fmla="*/ 117 h 11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it-IT" sz="2106"/>
            </a:p>
          </p:txBody>
        </p:sp>
        <p:sp>
          <p:nvSpPr>
            <p:cNvPr id="68618" name="Freeform 7"/>
            <p:cNvSpPr>
              <a:spLocks/>
            </p:cNvSpPr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2147483647 h 385"/>
                <a:gd name="T2" fmla="*/ 2147483647 w 404"/>
                <a:gd name="T3" fmla="*/ 0 h 385"/>
                <a:gd name="T4" fmla="*/ 0 60000 65536"/>
                <a:gd name="T5" fmla="*/ 0 60000 65536"/>
                <a:gd name="T6" fmla="*/ 0 w 404"/>
                <a:gd name="T7" fmla="*/ 0 h 385"/>
                <a:gd name="T8" fmla="*/ 404 w 404"/>
                <a:gd name="T9" fmla="*/ 385 h 38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it-IT" sz="2106"/>
            </a:p>
          </p:txBody>
        </p:sp>
        <p:sp>
          <p:nvSpPr>
            <p:cNvPr id="68619" name="Freeform 8"/>
            <p:cNvSpPr>
              <a:spLocks/>
            </p:cNvSpPr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2147483647 w 774"/>
                <a:gd name="T1" fmla="*/ 0 h 1440"/>
                <a:gd name="T2" fmla="*/ 2147483647 w 774"/>
                <a:gd name="T3" fmla="*/ 2147483647 h 1440"/>
                <a:gd name="T4" fmla="*/ 0 60000 65536"/>
                <a:gd name="T5" fmla="*/ 0 60000 65536"/>
                <a:gd name="T6" fmla="*/ 0 w 774"/>
                <a:gd name="T7" fmla="*/ 0 h 1440"/>
                <a:gd name="T8" fmla="*/ 774 w 774"/>
                <a:gd name="T9" fmla="*/ 1440 h 144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noFill/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it-IT" sz="2106"/>
            </a:p>
          </p:txBody>
        </p:sp>
        <p:sp>
          <p:nvSpPr>
            <p:cNvPr id="68620" name="Freeform 9"/>
            <p:cNvSpPr>
              <a:spLocks/>
            </p:cNvSpPr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147483647 w 203"/>
                <a:gd name="T1" fmla="*/ 2147483647 h 77"/>
                <a:gd name="T2" fmla="*/ 0 w 203"/>
                <a:gd name="T3" fmla="*/ 0 h 77"/>
                <a:gd name="T4" fmla="*/ 0 60000 65536"/>
                <a:gd name="T5" fmla="*/ 0 60000 65536"/>
                <a:gd name="T6" fmla="*/ 0 w 203"/>
                <a:gd name="T7" fmla="*/ 0 h 77"/>
                <a:gd name="T8" fmla="*/ 203 w 203"/>
                <a:gd name="T9" fmla="*/ 77 h 7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noFill/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it-IT" sz="2106"/>
            </a:p>
          </p:txBody>
        </p:sp>
        <p:sp>
          <p:nvSpPr>
            <p:cNvPr id="68621" name="Freeform 10"/>
            <p:cNvSpPr>
              <a:spLocks/>
            </p:cNvSpPr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2147483647 h 332"/>
                <a:gd name="T2" fmla="*/ 2147483647 w 351"/>
                <a:gd name="T3" fmla="*/ 0 h 332"/>
                <a:gd name="T4" fmla="*/ 0 60000 65536"/>
                <a:gd name="T5" fmla="*/ 0 60000 65536"/>
                <a:gd name="T6" fmla="*/ 0 w 351"/>
                <a:gd name="T7" fmla="*/ 0 h 332"/>
                <a:gd name="T8" fmla="*/ 351 w 351"/>
                <a:gd name="T9" fmla="*/ 332 h 33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noFill/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it-IT" sz="2106"/>
            </a:p>
          </p:txBody>
        </p:sp>
        <p:sp>
          <p:nvSpPr>
            <p:cNvPr id="68622" name="Freeform 11"/>
            <p:cNvSpPr>
              <a:spLocks/>
            </p:cNvSpPr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2147483647 w 762"/>
                <a:gd name="T1" fmla="*/ 0 h 1440"/>
                <a:gd name="T2" fmla="*/ 2147483647 w 762"/>
                <a:gd name="T3" fmla="*/ 2147483647 h 1440"/>
                <a:gd name="T4" fmla="*/ 0 60000 65536"/>
                <a:gd name="T5" fmla="*/ 0 60000 65536"/>
                <a:gd name="T6" fmla="*/ 0 w 762"/>
                <a:gd name="T7" fmla="*/ 0 h 1440"/>
                <a:gd name="T8" fmla="*/ 762 w 762"/>
                <a:gd name="T9" fmla="*/ 1440 h 144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it-IT" sz="2106"/>
            </a:p>
          </p:txBody>
        </p:sp>
        <p:sp>
          <p:nvSpPr>
            <p:cNvPr id="68623" name="Freeform 12"/>
            <p:cNvSpPr>
              <a:spLocks/>
            </p:cNvSpPr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2147483647 w 140"/>
                <a:gd name="T1" fmla="*/ 2147483647 h 54"/>
                <a:gd name="T2" fmla="*/ 0 w 140"/>
                <a:gd name="T3" fmla="*/ 0 h 54"/>
                <a:gd name="T4" fmla="*/ 0 60000 65536"/>
                <a:gd name="T5" fmla="*/ 0 60000 65536"/>
                <a:gd name="T6" fmla="*/ 0 w 140"/>
                <a:gd name="T7" fmla="*/ 0 h 54"/>
                <a:gd name="T8" fmla="*/ 140 w 140"/>
                <a:gd name="T9" fmla="*/ 54 h 5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it-IT" sz="2106"/>
            </a:p>
          </p:txBody>
        </p:sp>
        <p:sp>
          <p:nvSpPr>
            <p:cNvPr id="68624" name="Freeform 13"/>
            <p:cNvSpPr>
              <a:spLocks/>
            </p:cNvSpPr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2147483647 h 302"/>
                <a:gd name="T2" fmla="*/ 2147483647 w 321"/>
                <a:gd name="T3" fmla="*/ 0 h 302"/>
                <a:gd name="T4" fmla="*/ 0 60000 65536"/>
                <a:gd name="T5" fmla="*/ 0 60000 65536"/>
                <a:gd name="T6" fmla="*/ 0 w 321"/>
                <a:gd name="T7" fmla="*/ 0 h 302"/>
                <a:gd name="T8" fmla="*/ 321 w 321"/>
                <a:gd name="T9" fmla="*/ 302 h 30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it-IT" sz="2106"/>
            </a:p>
          </p:txBody>
        </p:sp>
        <p:sp>
          <p:nvSpPr>
            <p:cNvPr id="68625" name="Freeform 14"/>
            <p:cNvSpPr>
              <a:spLocks/>
            </p:cNvSpPr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2147483647 w 683"/>
                <a:gd name="T1" fmla="*/ 0 h 1440"/>
                <a:gd name="T2" fmla="*/ 2147483647 w 683"/>
                <a:gd name="T3" fmla="*/ 2147483647 h 1440"/>
                <a:gd name="T4" fmla="*/ 0 60000 65536"/>
                <a:gd name="T5" fmla="*/ 0 60000 65536"/>
                <a:gd name="T6" fmla="*/ 0 w 683"/>
                <a:gd name="T7" fmla="*/ 0 h 1440"/>
                <a:gd name="T8" fmla="*/ 683 w 683"/>
                <a:gd name="T9" fmla="*/ 1440 h 144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it-IT" sz="2106"/>
            </a:p>
          </p:txBody>
        </p:sp>
        <p:sp>
          <p:nvSpPr>
            <p:cNvPr id="68626" name="Freeform 15"/>
            <p:cNvSpPr>
              <a:spLocks/>
            </p:cNvSpPr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147483647 h 279"/>
                <a:gd name="T2" fmla="*/ 2147483647 w 287"/>
                <a:gd name="T3" fmla="*/ 0 h 279"/>
                <a:gd name="T4" fmla="*/ 0 60000 65536"/>
                <a:gd name="T5" fmla="*/ 0 60000 65536"/>
                <a:gd name="T6" fmla="*/ 0 w 287"/>
                <a:gd name="T7" fmla="*/ 0 h 279"/>
                <a:gd name="T8" fmla="*/ 287 w 287"/>
                <a:gd name="T9" fmla="*/ 279 h 27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it-IT" sz="2106"/>
            </a:p>
          </p:txBody>
        </p:sp>
        <p:sp>
          <p:nvSpPr>
            <p:cNvPr id="68627" name="Freeform 16"/>
            <p:cNvSpPr>
              <a:spLocks/>
            </p:cNvSpPr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2147483647 w 680"/>
                <a:gd name="T1" fmla="*/ 0 h 1440"/>
                <a:gd name="T2" fmla="*/ 2147483647 w 680"/>
                <a:gd name="T3" fmla="*/ 2147483647 h 1440"/>
                <a:gd name="T4" fmla="*/ 0 60000 65536"/>
                <a:gd name="T5" fmla="*/ 0 60000 65536"/>
                <a:gd name="T6" fmla="*/ 0 w 680"/>
                <a:gd name="T7" fmla="*/ 0 h 1440"/>
                <a:gd name="T8" fmla="*/ 680 w 680"/>
                <a:gd name="T9" fmla="*/ 1440 h 144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it-IT" sz="2106"/>
            </a:p>
          </p:txBody>
        </p:sp>
        <p:sp>
          <p:nvSpPr>
            <p:cNvPr id="68628" name="Freeform 17"/>
            <p:cNvSpPr>
              <a:spLocks/>
            </p:cNvSpPr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147483647 h 242"/>
                <a:gd name="T2" fmla="*/ 2147483647 w 250"/>
                <a:gd name="T3" fmla="*/ 0 h 242"/>
                <a:gd name="T4" fmla="*/ 0 60000 65536"/>
                <a:gd name="T5" fmla="*/ 0 60000 65536"/>
                <a:gd name="T6" fmla="*/ 0 w 250"/>
                <a:gd name="T7" fmla="*/ 0 h 242"/>
                <a:gd name="T8" fmla="*/ 250 w 250"/>
                <a:gd name="T9" fmla="*/ 242 h 2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it-IT" sz="2106"/>
            </a:p>
          </p:txBody>
        </p:sp>
        <p:sp>
          <p:nvSpPr>
            <p:cNvPr id="68629" name="Freeform 18"/>
            <p:cNvSpPr>
              <a:spLocks/>
            </p:cNvSpPr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2147483647 w 720"/>
                <a:gd name="T1" fmla="*/ 0 h 1440"/>
                <a:gd name="T2" fmla="*/ 2147483647 w 720"/>
                <a:gd name="T3" fmla="*/ 2147483647 h 1440"/>
                <a:gd name="T4" fmla="*/ 0 60000 65536"/>
                <a:gd name="T5" fmla="*/ 0 60000 65536"/>
                <a:gd name="T6" fmla="*/ 0 w 720"/>
                <a:gd name="T7" fmla="*/ 0 h 1440"/>
                <a:gd name="T8" fmla="*/ 720 w 720"/>
                <a:gd name="T9" fmla="*/ 1440 h 144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it-IT" sz="2106"/>
            </a:p>
          </p:txBody>
        </p:sp>
        <p:sp>
          <p:nvSpPr>
            <p:cNvPr id="68630" name="Freeform 19"/>
            <p:cNvSpPr>
              <a:spLocks/>
            </p:cNvSpPr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2147483647 h 167"/>
                <a:gd name="T2" fmla="*/ 2147483647 w 185"/>
                <a:gd name="T3" fmla="*/ 0 h 167"/>
                <a:gd name="T4" fmla="*/ 0 60000 65536"/>
                <a:gd name="T5" fmla="*/ 0 60000 65536"/>
                <a:gd name="T6" fmla="*/ 0 w 185"/>
                <a:gd name="T7" fmla="*/ 0 h 167"/>
                <a:gd name="T8" fmla="*/ 185 w 185"/>
                <a:gd name="T9" fmla="*/ 167 h 1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it-IT" sz="2106"/>
            </a:p>
          </p:txBody>
        </p:sp>
        <p:sp>
          <p:nvSpPr>
            <p:cNvPr id="68631" name="Freeform 20"/>
            <p:cNvSpPr>
              <a:spLocks/>
            </p:cNvSpPr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2147483647 w 572"/>
                <a:gd name="T1" fmla="*/ 0 h 1440"/>
                <a:gd name="T2" fmla="*/ 2147483647 w 572"/>
                <a:gd name="T3" fmla="*/ 2147483647 h 1440"/>
                <a:gd name="T4" fmla="*/ 0 60000 65536"/>
                <a:gd name="T5" fmla="*/ 0 60000 65536"/>
                <a:gd name="T6" fmla="*/ 0 w 572"/>
                <a:gd name="T7" fmla="*/ 0 h 1440"/>
                <a:gd name="T8" fmla="*/ 572 w 572"/>
                <a:gd name="T9" fmla="*/ 1440 h 144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noFill/>
              <a:prstDash val="dashDot"/>
              <a:miter lim="800000"/>
              <a:headEnd/>
              <a:tailEnd/>
            </a:ln>
          </p:spPr>
          <p:txBody>
            <a:bodyPr/>
            <a:lstStyle/>
            <a:p>
              <a:endParaRPr lang="it-IT" sz="2106"/>
            </a:p>
          </p:txBody>
        </p:sp>
        <p:sp>
          <p:nvSpPr>
            <p:cNvPr id="68632" name="Freeform 21"/>
            <p:cNvSpPr>
              <a:spLocks/>
            </p:cNvSpPr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2147483647 w 620"/>
                <a:gd name="T1" fmla="*/ 0 h 1440"/>
                <a:gd name="T2" fmla="*/ 2147483647 w 620"/>
                <a:gd name="T3" fmla="*/ 2147483647 h 1440"/>
                <a:gd name="T4" fmla="*/ 0 60000 65536"/>
                <a:gd name="T5" fmla="*/ 0 60000 65536"/>
                <a:gd name="T6" fmla="*/ 0 w 620"/>
                <a:gd name="T7" fmla="*/ 0 h 1440"/>
                <a:gd name="T8" fmla="*/ 620 w 620"/>
                <a:gd name="T9" fmla="*/ 1440 h 144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noFill/>
              <a:prstDash val="lgDash"/>
              <a:miter lim="800000"/>
              <a:headEnd/>
              <a:tailEnd/>
            </a:ln>
          </p:spPr>
          <p:txBody>
            <a:bodyPr/>
            <a:lstStyle/>
            <a:p>
              <a:endParaRPr lang="it-IT" sz="2106"/>
            </a:p>
          </p:txBody>
        </p:sp>
        <p:sp>
          <p:nvSpPr>
            <p:cNvPr id="68633" name="Freeform 22"/>
            <p:cNvSpPr>
              <a:spLocks/>
            </p:cNvSpPr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2147483647 w 506"/>
                <a:gd name="T1" fmla="*/ 0 h 1440"/>
                <a:gd name="T2" fmla="*/ 2147483647 w 506"/>
                <a:gd name="T3" fmla="*/ 2147483647 h 1440"/>
                <a:gd name="T4" fmla="*/ 0 60000 65536"/>
                <a:gd name="T5" fmla="*/ 0 60000 65536"/>
                <a:gd name="T6" fmla="*/ 0 w 506"/>
                <a:gd name="T7" fmla="*/ 0 h 1440"/>
                <a:gd name="T8" fmla="*/ 506 w 506"/>
                <a:gd name="T9" fmla="*/ 1440 h 144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it-IT" sz="2106"/>
            </a:p>
          </p:txBody>
        </p:sp>
        <p:sp>
          <p:nvSpPr>
            <p:cNvPr id="68634" name="Freeform 23"/>
            <p:cNvSpPr>
              <a:spLocks/>
            </p:cNvSpPr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2147483647 w 373"/>
                <a:gd name="T1" fmla="*/ 0 h 673"/>
                <a:gd name="T2" fmla="*/ 0 w 373"/>
                <a:gd name="T3" fmla="*/ 2147483647 h 673"/>
                <a:gd name="T4" fmla="*/ 0 60000 65536"/>
                <a:gd name="T5" fmla="*/ 0 60000 65536"/>
                <a:gd name="T6" fmla="*/ 0 w 373"/>
                <a:gd name="T7" fmla="*/ 0 h 673"/>
                <a:gd name="T8" fmla="*/ 373 w 373"/>
                <a:gd name="T9" fmla="*/ 673 h 67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it-IT" sz="2106"/>
            </a:p>
          </p:txBody>
        </p:sp>
        <p:sp>
          <p:nvSpPr>
            <p:cNvPr id="68635" name="Freeform 24"/>
            <p:cNvSpPr>
              <a:spLocks/>
            </p:cNvSpPr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2147483647 w 45"/>
                <a:gd name="T3" fmla="*/ 2147483647 h 174"/>
                <a:gd name="T4" fmla="*/ 0 60000 65536"/>
                <a:gd name="T5" fmla="*/ 0 60000 65536"/>
                <a:gd name="T6" fmla="*/ 0 w 45"/>
                <a:gd name="T7" fmla="*/ 0 h 174"/>
                <a:gd name="T8" fmla="*/ 45 w 45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it-IT" sz="2106"/>
            </a:p>
          </p:txBody>
        </p:sp>
        <p:sp>
          <p:nvSpPr>
            <p:cNvPr id="68636" name="Freeform 25"/>
            <p:cNvSpPr>
              <a:spLocks/>
            </p:cNvSpPr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2147483647 w 329"/>
                <a:gd name="T1" fmla="*/ 0 h 469"/>
                <a:gd name="T2" fmla="*/ 0 w 329"/>
                <a:gd name="T3" fmla="*/ 2147483647 h 469"/>
                <a:gd name="T4" fmla="*/ 0 60000 65536"/>
                <a:gd name="T5" fmla="*/ 0 60000 65536"/>
                <a:gd name="T6" fmla="*/ 0 w 329"/>
                <a:gd name="T7" fmla="*/ 0 h 469"/>
                <a:gd name="T8" fmla="*/ 329 w 329"/>
                <a:gd name="T9" fmla="*/ 469 h 46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it-IT" sz="2106"/>
            </a:p>
          </p:txBody>
        </p:sp>
      </p:grpSp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1" y="1337320"/>
            <a:ext cx="14266863" cy="8025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35015">
              <a:defRPr/>
            </a:pPr>
            <a:endParaRPr lang="en-US" sz="2106">
              <a:solidFill>
                <a:prstClr val="white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66588" y="1623401"/>
            <a:ext cx="12505797" cy="553998"/>
          </a:xfrm>
        </p:spPr>
        <p:txBody>
          <a:bodyPr/>
          <a:lstStyle/>
          <a:p>
            <a:pPr algn="l">
              <a:defRPr/>
            </a:pPr>
            <a:r>
              <a:rPr lang="it-IT" sz="3600" dirty="0">
                <a:solidFill>
                  <a:srgbClr val="FF0000"/>
                </a:solidFill>
                <a:latin typeface="+mn-lt"/>
              </a:rPr>
              <a:t>I PROGRAMMI LIBERI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11191" y="3427193"/>
            <a:ext cx="4796489" cy="5123082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it-IT" sz="2800" u="sng" dirty="0">
                <a:solidFill>
                  <a:srgbClr val="FF0000"/>
                </a:solidFill>
                <a:latin typeface="+mj-lt"/>
              </a:rPr>
              <a:t>10 PROGRAMMI </a:t>
            </a:r>
          </a:p>
          <a:p>
            <a:pPr algn="just">
              <a:defRPr/>
            </a:pPr>
            <a:r>
              <a:rPr lang="it-IT" sz="2800" dirty="0">
                <a:solidFill>
                  <a:srgbClr val="FF0000"/>
                </a:solidFill>
                <a:latin typeface="+mj-lt"/>
              </a:rPr>
              <a:t>che rispondono a ulteriori priorità individuate per la Regione Emilia-Romagna</a:t>
            </a:r>
          </a:p>
          <a:p>
            <a:pPr algn="just">
              <a:defRPr/>
            </a:pPr>
            <a:endParaRPr lang="it-IT" sz="2800" dirty="0">
              <a:latin typeface="+mj-lt"/>
            </a:endParaRPr>
          </a:p>
          <a:p>
            <a:pPr algn="just">
              <a:defRPr/>
            </a:pPr>
            <a:r>
              <a:rPr lang="it-IT" sz="2800" dirty="0">
                <a:latin typeface="+mj-lt"/>
              </a:rPr>
              <a:t>Sono LIBERI nel senso che sono aggiunti nell’ambito della programmazione di ciascuna regione, ma nella loro programmazione e realizzazione hanno la STESSA STRUTTURA dei programmi predefiniti</a:t>
            </a:r>
          </a:p>
          <a:p>
            <a:pPr algn="just">
              <a:defRPr/>
            </a:pPr>
            <a:endParaRPr lang="it-IT" sz="2800" dirty="0">
              <a:latin typeface="+mj-lt"/>
            </a:endParaRPr>
          </a:p>
        </p:txBody>
      </p:sp>
      <p:sp>
        <p:nvSpPr>
          <p:cNvPr id="68615" name="CasellaDiTesto 34"/>
          <p:cNvSpPr txBox="1">
            <a:spLocks noChangeArrowheads="1"/>
          </p:cNvSpPr>
          <p:nvPr/>
        </p:nvSpPr>
        <p:spPr bwMode="auto">
          <a:xfrm>
            <a:off x="561015" y="3292475"/>
            <a:ext cx="7165012" cy="5701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702"/>
              </a:spcAft>
            </a:pPr>
            <a:r>
              <a:rPr lang="it-IT" sz="2400" dirty="0">
                <a:latin typeface="+mj-lt"/>
              </a:rPr>
              <a:t>- PL11: Interventi nei primi 1000 giorni di vita</a:t>
            </a:r>
          </a:p>
          <a:p>
            <a:pPr marL="182563" indent="-182563">
              <a:spcAft>
                <a:spcPts val="702"/>
              </a:spcAft>
            </a:pPr>
            <a:r>
              <a:rPr lang="it-IT" sz="2400" dirty="0">
                <a:latin typeface="+mj-lt"/>
              </a:rPr>
              <a:t>- PL12: Infanzia e adolescenza in condizioni di vulnerabilità</a:t>
            </a:r>
          </a:p>
          <a:p>
            <a:pPr>
              <a:spcAft>
                <a:spcPts val="702"/>
              </a:spcAft>
            </a:pPr>
            <a:r>
              <a:rPr lang="it-IT" sz="2400" dirty="0">
                <a:latin typeface="+mj-lt"/>
              </a:rPr>
              <a:t>- PL13: Screening oncologici</a:t>
            </a:r>
          </a:p>
          <a:p>
            <a:pPr marL="182563" indent="-182563">
              <a:spcAft>
                <a:spcPts val="702"/>
              </a:spcAft>
            </a:pPr>
            <a:r>
              <a:rPr lang="it-IT" sz="2400" dirty="0">
                <a:solidFill>
                  <a:srgbClr val="0070C0"/>
                </a:solidFill>
                <a:latin typeface="+mj-lt"/>
              </a:rPr>
              <a:t>- </a:t>
            </a:r>
            <a:r>
              <a:rPr lang="it-IT" sz="2400" dirty="0">
                <a:solidFill>
                  <a:srgbClr val="FF0000"/>
                </a:solidFill>
                <a:latin typeface="+mj-lt"/>
              </a:rPr>
              <a:t>PL14: Sistema informativo regionale per la prevenzione nei luoghi di lavoro dell’Emilia-Romagna (SIRP-ER)</a:t>
            </a:r>
          </a:p>
          <a:p>
            <a:pPr>
              <a:spcAft>
                <a:spcPts val="702"/>
              </a:spcAft>
            </a:pPr>
            <a:r>
              <a:rPr lang="it-IT" sz="2400" dirty="0">
                <a:latin typeface="+mj-lt"/>
              </a:rPr>
              <a:t>- PL15: Sicurezza chimica</a:t>
            </a:r>
          </a:p>
          <a:p>
            <a:pPr>
              <a:spcAft>
                <a:spcPts val="702"/>
              </a:spcAft>
            </a:pPr>
            <a:r>
              <a:rPr lang="it-IT" sz="2400" dirty="0">
                <a:latin typeface="+mj-lt"/>
              </a:rPr>
              <a:t>- PL16: Vaccinazioni</a:t>
            </a:r>
          </a:p>
          <a:p>
            <a:pPr>
              <a:spcAft>
                <a:spcPts val="702"/>
              </a:spcAft>
            </a:pPr>
            <a:r>
              <a:rPr lang="it-IT" sz="2400" dirty="0">
                <a:latin typeface="+mj-lt"/>
              </a:rPr>
              <a:t>- PL17: Malattie infettive</a:t>
            </a:r>
          </a:p>
          <a:p>
            <a:pPr>
              <a:spcAft>
                <a:spcPts val="702"/>
              </a:spcAft>
            </a:pPr>
            <a:r>
              <a:rPr lang="it-IT" sz="2400" dirty="0">
                <a:latin typeface="+mj-lt"/>
              </a:rPr>
              <a:t>- PL18: </a:t>
            </a:r>
            <a:r>
              <a:rPr lang="it-IT" sz="2400" dirty="0" err="1">
                <a:latin typeface="+mj-lt"/>
              </a:rPr>
              <a:t>Echo</a:t>
            </a:r>
            <a:r>
              <a:rPr lang="it-IT" sz="2400" dirty="0">
                <a:latin typeface="+mj-lt"/>
              </a:rPr>
              <a:t> Health salute alimenti, animali, ambiente</a:t>
            </a:r>
          </a:p>
          <a:p>
            <a:pPr>
              <a:spcAft>
                <a:spcPts val="702"/>
              </a:spcAft>
            </a:pPr>
            <a:r>
              <a:rPr lang="it-IT" sz="2400" dirty="0">
                <a:latin typeface="+mj-lt"/>
              </a:rPr>
              <a:t>- PL19: One Health. Malattie infettive</a:t>
            </a:r>
          </a:p>
          <a:p>
            <a:pPr marL="182563" indent="-182563"/>
            <a:r>
              <a:rPr lang="it-IT" sz="2400" dirty="0">
                <a:latin typeface="+mj-lt"/>
              </a:rPr>
              <a:t>- PL20: Sani stili di vita: dalla promozione alla presa in carico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031" y="1616076"/>
            <a:ext cx="4876799" cy="553998"/>
          </a:xfrm>
        </p:spPr>
        <p:txBody>
          <a:bodyPr/>
          <a:lstStyle/>
          <a:p>
            <a:pPr>
              <a:defRPr/>
            </a:pPr>
            <a:r>
              <a:rPr lang="it-IT" sz="3600" dirty="0">
                <a:solidFill>
                  <a:srgbClr val="00B050"/>
                </a:solidFill>
                <a:latin typeface="+mj-lt"/>
              </a:rPr>
              <a:t>AZIONI TRASVERSALI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504032" y="2835275"/>
            <a:ext cx="12835858" cy="5583462"/>
          </a:xfrm>
        </p:spPr>
        <p:txBody>
          <a:bodyPr>
            <a:normAutofit/>
          </a:bodyPr>
          <a:lstStyle/>
          <a:p>
            <a:pPr lvl="1" algn="just">
              <a:buFont typeface="Wingdings" pitchFamily="2" charset="2"/>
              <a:buChar char="ü"/>
              <a:defRPr/>
            </a:pPr>
            <a:r>
              <a:rPr lang="it-IT" sz="2800" dirty="0">
                <a:solidFill>
                  <a:srgbClr val="00B050"/>
                </a:solidFill>
                <a:latin typeface="+mj-lt"/>
              </a:rPr>
              <a:t>Intersettorialità</a:t>
            </a:r>
          </a:p>
          <a:p>
            <a:pPr lvl="1" algn="just">
              <a:buFont typeface="Wingdings" pitchFamily="2" charset="2"/>
              <a:buChar char="ü"/>
              <a:defRPr/>
            </a:pPr>
            <a:r>
              <a:rPr lang="it-IT" sz="2800" dirty="0">
                <a:solidFill>
                  <a:srgbClr val="00B050"/>
                </a:solidFill>
                <a:latin typeface="+mj-lt"/>
              </a:rPr>
              <a:t>Formazione</a:t>
            </a:r>
          </a:p>
          <a:p>
            <a:pPr lvl="1" algn="just">
              <a:buFont typeface="Wingdings" pitchFamily="2" charset="2"/>
              <a:buChar char="ü"/>
              <a:defRPr/>
            </a:pPr>
            <a:r>
              <a:rPr lang="it-IT" sz="2800" dirty="0">
                <a:solidFill>
                  <a:srgbClr val="00B050"/>
                </a:solidFill>
                <a:latin typeface="+mj-lt"/>
              </a:rPr>
              <a:t>Comunicazione</a:t>
            </a:r>
          </a:p>
          <a:p>
            <a:pPr lvl="1" algn="just">
              <a:buFont typeface="Wingdings" pitchFamily="2" charset="2"/>
              <a:buChar char="ü"/>
              <a:defRPr/>
            </a:pPr>
            <a:r>
              <a:rPr lang="it-IT" sz="2800" dirty="0">
                <a:solidFill>
                  <a:srgbClr val="00B050"/>
                </a:solidFill>
                <a:latin typeface="+mj-lt"/>
              </a:rPr>
              <a:t>Equità</a:t>
            </a:r>
          </a:p>
          <a:p>
            <a:pPr lvl="1" algn="just">
              <a:defRPr/>
            </a:pPr>
            <a:endParaRPr lang="it-IT" sz="2800" dirty="0">
              <a:latin typeface="+mj-lt"/>
            </a:endParaRPr>
          </a:p>
          <a:p>
            <a:pPr lvl="1" algn="just">
              <a:defRPr/>
            </a:pPr>
            <a:endParaRPr lang="it-IT" sz="2800" dirty="0">
              <a:latin typeface="+mj-lt"/>
            </a:endParaRPr>
          </a:p>
          <a:p>
            <a:pPr algn="just">
              <a:defRPr/>
            </a:pPr>
            <a:r>
              <a:rPr lang="it-IT" sz="2800" dirty="0">
                <a:latin typeface="+mj-lt"/>
              </a:rPr>
              <a:t>Azioni di sistema che contribuiscono trasversalmente al raggiungimento degli obiettivi di salute e di equità del PNP.</a:t>
            </a:r>
          </a:p>
          <a:p>
            <a:pPr algn="just">
              <a:defRPr/>
            </a:pPr>
            <a:r>
              <a:rPr lang="it-IT" sz="2800" dirty="0">
                <a:latin typeface="+mj-lt"/>
              </a:rPr>
              <a:t>Vanno declinate con obiettivi specifici in ogni programma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Immagin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337320"/>
            <a:ext cx="14266863" cy="8025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4033" y="2606676"/>
            <a:ext cx="12781984" cy="5636223"/>
          </a:xfr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0">
                <a:schemeClr val="accent4">
                  <a:lumMod val="60000"/>
                  <a:lumOff val="40000"/>
                </a:schemeClr>
              </a:gs>
              <a:gs pos="0">
                <a:schemeClr val="accent4">
                  <a:lumMod val="75000"/>
                </a:schemeClr>
              </a:gs>
              <a:gs pos="0">
                <a:schemeClr val="accent1">
                  <a:lumMod val="75000"/>
                </a:schemeClr>
              </a:gs>
              <a:gs pos="0">
                <a:schemeClr val="accent1">
                  <a:lumMod val="75000"/>
                </a:schemeClr>
              </a:gs>
              <a:gs pos="0">
                <a:schemeClr val="accent1">
                  <a:lumMod val="75000"/>
                </a:schemeClr>
              </a:gs>
              <a:gs pos="0">
                <a:schemeClr val="accent4">
                  <a:lumMod val="20000"/>
                  <a:lumOff val="80000"/>
                </a:schemeClr>
              </a:gs>
              <a:gs pos="0">
                <a:schemeClr val="accent4">
                  <a:lumMod val="75000"/>
                </a:schemeClr>
              </a:gs>
              <a:gs pos="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</a:gradFill>
          <a:ln>
            <a:solidFill>
              <a:srgbClr val="0070C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just">
              <a:lnSpc>
                <a:spcPct val="150000"/>
              </a:lnSpc>
              <a:defRPr/>
            </a:pPr>
            <a:r>
              <a:rPr lang="it-IT" dirty="0"/>
              <a:t>Lo strumento in grado di organizzare in modo sinergico le attività di assistenza e di vigilanza alle imprese, per garantire trasparenza, equità e uniformità dell’azione pubblica e una maggiore consapevolezza da parte dei datori di lavoro dei rischi e delle conseguenze dovute al mancato rispetto delle norme di sicurezza, anche e soprattutto attraverso il coinvolgimento di tutti i soggetti interessati per una crescita globale della cultura della sicurezza.</a:t>
            </a:r>
            <a:endParaRPr lang="en-GB" dirty="0"/>
          </a:p>
          <a:p>
            <a:pPr algn="just">
              <a:lnSpc>
                <a:spcPct val="150000"/>
              </a:lnSpc>
              <a:defRPr/>
            </a:pPr>
            <a:endParaRPr lang="en-GB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5C533F7C-513D-ED7A-DD16-E241A12D9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33" y="1317625"/>
            <a:ext cx="6857998" cy="477838"/>
          </a:xfrm>
        </p:spPr>
        <p:txBody>
          <a:bodyPr/>
          <a:lstStyle/>
          <a:p>
            <a:r>
              <a:rPr lang="it-IT" sz="3600" dirty="0">
                <a:solidFill>
                  <a:srgbClr val="7030A0"/>
                </a:solidFill>
                <a:latin typeface="+mj-lt"/>
              </a:rPr>
              <a:t>PIANO MIRATO di PREVENZIONE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456986" y="2835275"/>
            <a:ext cx="13207994" cy="60689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2106"/>
          </a:p>
        </p:txBody>
      </p:sp>
      <p:sp>
        <p:nvSpPr>
          <p:cNvPr id="72706" name="Titolo 1"/>
          <p:cNvSpPr>
            <a:spLocks noGrp="1"/>
          </p:cNvSpPr>
          <p:nvPr>
            <p:ph type="title"/>
          </p:nvPr>
        </p:nvSpPr>
        <p:spPr>
          <a:xfrm>
            <a:off x="456986" y="1317730"/>
            <a:ext cx="6676445" cy="603145"/>
          </a:xfrm>
        </p:spPr>
        <p:txBody>
          <a:bodyPr/>
          <a:lstStyle/>
          <a:p>
            <a:r>
              <a:rPr lang="it-IT" sz="3600" dirty="0">
                <a:solidFill>
                  <a:srgbClr val="7030A0"/>
                </a:solidFill>
                <a:latin typeface="+mj-lt"/>
              </a:rPr>
              <a:t>PIANO MIRATO di PREVENZIONE</a:t>
            </a:r>
          </a:p>
        </p:txBody>
      </p:sp>
      <p:sp>
        <p:nvSpPr>
          <p:cNvPr id="72707" name="Segnaposto contenuto 2"/>
          <p:cNvSpPr>
            <a:spLocks noGrp="1"/>
          </p:cNvSpPr>
          <p:nvPr>
            <p:ph idx="1"/>
          </p:nvPr>
        </p:nvSpPr>
        <p:spPr>
          <a:xfrm>
            <a:off x="848062" y="3292475"/>
            <a:ext cx="12305169" cy="5201424"/>
          </a:xfrm>
          <a:solidFill>
            <a:schemeClr val="bg1"/>
          </a:solidFill>
        </p:spPr>
        <p:txBody>
          <a:bodyPr/>
          <a:lstStyle/>
          <a:p>
            <a:r>
              <a:rPr lang="it-IT" sz="2600" dirty="0">
                <a:latin typeface="+mj-lt"/>
              </a:rPr>
              <a:t>Fase di assistenza:</a:t>
            </a:r>
          </a:p>
          <a:p>
            <a:pPr lvl="1"/>
            <a:r>
              <a:rPr lang="it-IT" sz="2600" dirty="0">
                <a:latin typeface="+mj-lt"/>
              </a:rPr>
              <a:t>progettazione (2022)</a:t>
            </a:r>
          </a:p>
          <a:p>
            <a:pPr lvl="1"/>
            <a:r>
              <a:rPr lang="it-IT" sz="2600" dirty="0">
                <a:latin typeface="+mj-lt"/>
              </a:rPr>
              <a:t>seminario di avvio (2022)</a:t>
            </a:r>
          </a:p>
          <a:p>
            <a:pPr lvl="1"/>
            <a:r>
              <a:rPr lang="it-IT" sz="2600" dirty="0">
                <a:latin typeface="+mj-lt"/>
              </a:rPr>
              <a:t>produzione buone pratiche condivise e scheda autovalutazione (2022)</a:t>
            </a:r>
          </a:p>
          <a:p>
            <a:pPr lvl="1"/>
            <a:r>
              <a:rPr lang="it-IT" sz="2600" dirty="0">
                <a:latin typeface="+mj-lt"/>
              </a:rPr>
              <a:t>informazione/formazione (2023)</a:t>
            </a:r>
          </a:p>
          <a:p>
            <a:r>
              <a:rPr lang="it-IT" sz="2600" dirty="0">
                <a:latin typeface="+mj-lt"/>
              </a:rPr>
              <a:t>Fase di vigilanza</a:t>
            </a:r>
          </a:p>
          <a:p>
            <a:pPr lvl="1"/>
            <a:r>
              <a:rPr lang="it-IT" sz="2600" dirty="0">
                <a:latin typeface="+mj-lt"/>
              </a:rPr>
              <a:t>autovalutazione delle aziende (2023-2024)</a:t>
            </a:r>
          </a:p>
          <a:p>
            <a:pPr lvl="1"/>
            <a:r>
              <a:rPr lang="it-IT" sz="2600" dirty="0">
                <a:latin typeface="+mj-lt"/>
              </a:rPr>
              <a:t>vigilanza da parte delle ASL sulle aziende coinvolte nell’intervento di prevenzione (2024-2025)</a:t>
            </a:r>
          </a:p>
          <a:p>
            <a:r>
              <a:rPr lang="it-IT" sz="2600" dirty="0">
                <a:latin typeface="+mj-lt"/>
              </a:rPr>
              <a:t>Fase di valutazione di efficacia</a:t>
            </a:r>
          </a:p>
          <a:p>
            <a:pPr lvl="1"/>
            <a:r>
              <a:rPr lang="it-IT" sz="2600" dirty="0">
                <a:latin typeface="+mj-lt"/>
              </a:rPr>
              <a:t>raccolta e diffusione di buone pratiche o misure di miglioramento (2025)</a:t>
            </a:r>
          </a:p>
          <a:p>
            <a:pPr lvl="1"/>
            <a:r>
              <a:rPr lang="it-IT" sz="2600" dirty="0">
                <a:latin typeface="+mj-lt"/>
              </a:rPr>
              <a:t>restituzione dei risultati e/o di buone prassi (2025)</a:t>
            </a:r>
          </a:p>
          <a:p>
            <a:endParaRPr lang="it-IT" sz="2600" dirty="0">
              <a:latin typeface="+mj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7B5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37B5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570</TotalTime>
  <Words>4017</Words>
  <Application>Microsoft Office PowerPoint</Application>
  <PresentationFormat>Personalizzato</PresentationFormat>
  <Paragraphs>434</Paragraphs>
  <Slides>37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37</vt:i4>
      </vt:variant>
    </vt:vector>
  </HeadingPairs>
  <TitlesOfParts>
    <vt:vector size="44" baseType="lpstr">
      <vt:lpstr>Arial</vt:lpstr>
      <vt:lpstr>Calibri</vt:lpstr>
      <vt:lpstr>Calibri Light</vt:lpstr>
      <vt:lpstr>Times New Roman</vt:lpstr>
      <vt:lpstr>Wingdings</vt:lpstr>
      <vt:lpstr>Office Theme</vt:lpstr>
      <vt:lpstr>Personalizza struttura</vt:lpstr>
      <vt:lpstr>Presentazione standard di PowerPoint</vt:lpstr>
      <vt:lpstr>Presentazione standard di PowerPoint</vt:lpstr>
      <vt:lpstr>MACRO OBIETTIVI</vt:lpstr>
      <vt:lpstr>I PROGRAMMI PREDEFINITI </vt:lpstr>
      <vt:lpstr>I PROGRAMMI LIBERI </vt:lpstr>
      <vt:lpstr>AZIONI TRASVERSALI</vt:lpstr>
      <vt:lpstr>Presentazione standard di PowerPoint</vt:lpstr>
      <vt:lpstr>PIANO MIRATO di PREVENZIONE</vt:lpstr>
      <vt:lpstr>PIANO MIRATO di PREVENZIONE</vt:lpstr>
      <vt:lpstr>PP08 PIANO NAZIONALE DELLA PREVENZIONE  Prevenzione del rischio stress correlato al lavoro</vt:lpstr>
      <vt:lpstr>PP08 PIANO NAZIONALE DELLA PREVENZIONE  Prevenzione del rischio stress correlato al lavoro</vt:lpstr>
      <vt:lpstr>PP08 PIANO REGIONALE DELLA PREVENZIONE  Sintesi del Profilo di salute ed equità e Analisi di contesto  Prevenzione del rischio stress correlato al lavoro</vt:lpstr>
      <vt:lpstr>PP08 PIANO REGIONALE DELLA PREVENZIONE  Sintesi del Profilo di salute ed equità e Analisi di contesto  Prevenzione del rischio stress correlato al lavoro</vt:lpstr>
      <vt:lpstr>Presentazione standard di PowerPoint</vt:lpstr>
      <vt:lpstr>Presentazione standard di PowerPoint</vt:lpstr>
      <vt:lpstr>Presentazione standard di PowerPoint</vt:lpstr>
      <vt:lpstr>LA PIRAMIDE DELLA VIOLENZA</vt:lpstr>
      <vt:lpstr>Violenza sul lavoro: definizione OMS</vt:lpstr>
      <vt:lpstr>Violenza sul lavoro: definizione EU-OSHA</vt:lpstr>
      <vt:lpstr>Violenza sul lavoro: definizione NIOSH</vt:lpstr>
      <vt:lpstr>LEGGE 15 gennaio 2021, n. 4</vt:lpstr>
      <vt:lpstr>In sintesi i risultati del progetto pilota</vt:lpstr>
      <vt:lpstr>PP08 – Piano Mirato di Prevenzione del rischio stress correlato al lavoro - Regione Emilia-Romagna</vt:lpstr>
      <vt:lpstr>PP08 – Piano Mirato di Prevenzione del rischio stress correlato al lavoro - RER</vt:lpstr>
      <vt:lpstr>Presentazione standard di PowerPoint</vt:lpstr>
      <vt:lpstr>Approccio “bisogna farlo”</vt:lpstr>
      <vt:lpstr>Approccio “ho convenienza”</vt:lpstr>
      <vt:lpstr>Presentazione standard di PowerPoint</vt:lpstr>
      <vt:lpstr> “Promozione del benessere organizzativo e prevenzione del rischio psicosociale nelle strutture residenziali di assistenza per anziani anche per contrastare possibili violenze e aggressioni”   Autovalutazione del processo di valutazione del rischio stress lavoro correlato</vt:lpstr>
      <vt:lpstr> “Promozione del benessere organizzativo e prevenzione del rischio psicosociale nelle strutture residenziali di assistenza per anziani anche per contrastare possibili violenze e aggressioni”  Autovalutazione del sistema di comunicazione e analisi di episodi di violenza agiti o potenziali</vt:lpstr>
      <vt:lpstr>Autovalutazione da parte dell’operatore del proprio vissuto in episodi di violenza</vt:lpstr>
      <vt:lpstr>Indicazioni per la prevenzione primaria</vt:lpstr>
      <vt:lpstr>Violenza contagiosa</vt:lpstr>
      <vt:lpstr>Implicazioni operative - preliminari</vt:lpstr>
      <vt:lpstr>Un ruolo per il medico competente per la promozione del benessere organizzativo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Prevenzione aggressioni operatori sanitari</dc:title>
  <dc:creator>Alimenti &amp; Salute</dc:creator>
  <cp:keywords>DAF6V_jaMPo,BADnsKu6P-4</cp:keywords>
  <cp:lastModifiedBy>Zanardi Francesca</cp:lastModifiedBy>
  <cp:revision>8</cp:revision>
  <dcterms:created xsi:type="dcterms:W3CDTF">2024-02-05T12:15:56Z</dcterms:created>
  <dcterms:modified xsi:type="dcterms:W3CDTF">2024-02-07T07:54:34Z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2024-01-23T00:00:00Z</vt:filetime>
  </property>
  <property fmtid="{D5CDD505-2E9C-101B-9397-08002B2CF9AE}" pid="3" name="Creator">
    <vt:lpwstr>Canva</vt:lpwstr>
  </property>
  <property fmtid="{D5CDD505-2E9C-101B-9397-08002B2CF9AE}" pid="4" name="LastSaved">
    <vt:filetime>2024-02-05T00:00:00Z</vt:filetime>
  </property>
</Properties>
</file>