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47"/>
  </p:notesMasterIdLst>
  <p:handoutMasterIdLst>
    <p:handoutMasterId r:id="rId48"/>
  </p:handoutMasterIdLst>
  <p:sldIdLst>
    <p:sldId id="257" r:id="rId5"/>
    <p:sldId id="262" r:id="rId6"/>
    <p:sldId id="263" r:id="rId7"/>
    <p:sldId id="264" r:id="rId8"/>
    <p:sldId id="265" r:id="rId9"/>
    <p:sldId id="280" r:id="rId10"/>
    <p:sldId id="266" r:id="rId11"/>
    <p:sldId id="267" r:id="rId12"/>
    <p:sldId id="268" r:id="rId13"/>
    <p:sldId id="269" r:id="rId14"/>
    <p:sldId id="270" r:id="rId15"/>
    <p:sldId id="271" r:id="rId16"/>
    <p:sldId id="292" r:id="rId17"/>
    <p:sldId id="282" r:id="rId18"/>
    <p:sldId id="272" r:id="rId19"/>
    <p:sldId id="281" r:id="rId20"/>
    <p:sldId id="285" r:id="rId21"/>
    <p:sldId id="286" r:id="rId22"/>
    <p:sldId id="287" r:id="rId23"/>
    <p:sldId id="288" r:id="rId24"/>
    <p:sldId id="283" r:id="rId25"/>
    <p:sldId id="289" r:id="rId26"/>
    <p:sldId id="290" r:id="rId27"/>
    <p:sldId id="291" r:id="rId28"/>
    <p:sldId id="275" r:id="rId29"/>
    <p:sldId id="284" r:id="rId30"/>
    <p:sldId id="273" r:id="rId31"/>
    <p:sldId id="276" r:id="rId32"/>
    <p:sldId id="293" r:id="rId33"/>
    <p:sldId id="279" r:id="rId34"/>
    <p:sldId id="294" r:id="rId35"/>
    <p:sldId id="278" r:id="rId36"/>
    <p:sldId id="295" r:id="rId37"/>
    <p:sldId id="274" r:id="rId38"/>
    <p:sldId id="296" r:id="rId39"/>
    <p:sldId id="297" r:id="rId40"/>
    <p:sldId id="298" r:id="rId41"/>
    <p:sldId id="303" r:id="rId42"/>
    <p:sldId id="300" r:id="rId43"/>
    <p:sldId id="301" r:id="rId44"/>
    <p:sldId id="302" r:id="rId45"/>
    <p:sldId id="299" r:id="rId46"/>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8"/>
      </p:cViewPr>
      <p:guideLst/>
    </p:cSldViewPr>
  </p:slideViewPr>
  <p:notesTextViewPr>
    <p:cViewPr>
      <p:scale>
        <a:sx n="3" d="2"/>
        <a:sy n="3" d="2"/>
      </p:scale>
      <p:origin x="0" y="0"/>
    </p:cViewPr>
  </p:notesTextViewPr>
  <p:notesViewPr>
    <p:cSldViewPr snapToGrid="0" showGuides="1">
      <p:cViewPr varScale="1">
        <p:scale>
          <a:sx n="91" d="100"/>
          <a:sy n="91" d="100"/>
        </p:scale>
        <p:origin x="300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498931E-2B28-4C4D-B407-738B736CDB4F}" type="datetime1">
              <a:rPr lang="it-IT" smtClean="0"/>
              <a:t>27/02/2024</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06BD15E-A83F-499B-AE2F-72149146BFF5}" type="slidenum">
              <a:rPr lang="it-IT" smtClean="0"/>
              <a:t>‹N›</a:t>
            </a:fld>
            <a:endParaRPr lang="it-IT" dirty="0"/>
          </a:p>
        </p:txBody>
      </p:sp>
    </p:spTree>
    <p:extLst>
      <p:ext uri="{BB962C8B-B14F-4D97-AF65-F5344CB8AC3E}">
        <p14:creationId xmlns:p14="http://schemas.microsoft.com/office/powerpoint/2010/main" val="1528339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5A931-76DB-4F75-AF96-8C278EAE5F25}" type="datetime1">
              <a:rPr lang="it-IT" smtClean="0"/>
              <a:pPr/>
              <a:t>27/02/2024</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BD6FFF6-EFF5-46FA-B62C-F141E1274D59}" type="slidenum">
              <a:rPr lang="it-IT" noProof="0" smtClean="0"/>
              <a:t>‹N›</a:t>
            </a:fld>
            <a:endParaRPr lang="it-IT" noProof="0" dirty="0"/>
          </a:p>
        </p:txBody>
      </p:sp>
    </p:spTree>
    <p:extLst>
      <p:ext uri="{BB962C8B-B14F-4D97-AF65-F5344CB8AC3E}">
        <p14:creationId xmlns:p14="http://schemas.microsoft.com/office/powerpoint/2010/main" val="75566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dirty="0"/>
          </a:p>
        </p:txBody>
      </p:sp>
      <p:sp>
        <p:nvSpPr>
          <p:cNvPr id="4" name="Segnaposto numero diapositiva 3"/>
          <p:cNvSpPr>
            <a:spLocks noGrp="1"/>
          </p:cNvSpPr>
          <p:nvPr>
            <p:ph type="sldNum" sz="quarter" idx="10"/>
          </p:nvPr>
        </p:nvSpPr>
        <p:spPr/>
        <p:txBody>
          <a:bodyPr rtlCol="0"/>
          <a:lstStyle/>
          <a:p>
            <a:pPr rtl="0"/>
            <a:fld id="{4BD6FFF6-EFF5-46FA-B62C-F141E1274D59}" type="slidenum">
              <a:rPr lang="it-IT" smtClean="0"/>
              <a:t>1</a:t>
            </a:fld>
            <a:endParaRPr lang="it-IT" dirty="0"/>
          </a:p>
        </p:txBody>
      </p:sp>
    </p:spTree>
    <p:extLst>
      <p:ext uri="{BB962C8B-B14F-4D97-AF65-F5344CB8AC3E}">
        <p14:creationId xmlns:p14="http://schemas.microsoft.com/office/powerpoint/2010/main" val="4005229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11" name="Immagin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Titolo 13"/>
          <p:cNvSpPr>
            <a:spLocks noGrp="1"/>
          </p:cNvSpPr>
          <p:nvPr>
            <p:ph type="ctrTitle"/>
          </p:nvPr>
        </p:nvSpPr>
        <p:spPr>
          <a:xfrm>
            <a:off x="1910080" y="1179705"/>
            <a:ext cx="9875520" cy="1472184"/>
          </a:xfrm>
          <a:prstGeom prst="rect">
            <a:avLst/>
          </a:prstGeom>
        </p:spPr>
        <p:txBody>
          <a:bodyPr rtlCol="0" anchor="b"/>
          <a:lstStyle>
            <a:lvl1pPr algn="ctr">
              <a:defRPr/>
            </a:lvl1pPr>
            <a:extLst/>
          </a:lstStyle>
          <a:p>
            <a:pPr rtl="0"/>
            <a:r>
              <a:rPr lang="it-IT" noProof="0"/>
              <a:t>Fare clic per modificare lo stile del titolo dello schema</a:t>
            </a:r>
            <a:endParaRPr lang="it-IT" noProof="0" dirty="0"/>
          </a:p>
        </p:txBody>
      </p:sp>
      <p:sp>
        <p:nvSpPr>
          <p:cNvPr id="22" name="Sottotitolo 21"/>
          <p:cNvSpPr>
            <a:spLocks noGrp="1"/>
          </p:cNvSpPr>
          <p:nvPr>
            <p:ph type="subTitle" idx="1"/>
          </p:nvPr>
        </p:nvSpPr>
        <p:spPr>
          <a:xfrm>
            <a:off x="1910080" y="2669871"/>
            <a:ext cx="9875520" cy="1752600"/>
          </a:xfrm>
          <a:prstGeom prst="rect">
            <a:avLst/>
          </a:prstGeom>
        </p:spPr>
        <p:txBody>
          <a:bodyPr tIns="0" rtlCol="0"/>
          <a:lstStyle>
            <a:lvl1pPr marL="27432" indent="0" algn="ctr">
              <a:buNone/>
              <a:defRPr sz="2600" b="1">
                <a:solidFill>
                  <a:schemeClr val="accent1">
                    <a:lumMod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pPr rtl="0"/>
            <a:r>
              <a:rPr lang="it-IT" noProof="0"/>
              <a:t>Fare clic per modificare lo stile del sottotitolo dello schema</a:t>
            </a:r>
            <a:endParaRPr kumimoji="0" lang="it-IT" noProof="0" dirty="0"/>
          </a:p>
        </p:txBody>
      </p:sp>
      <p:sp>
        <p:nvSpPr>
          <p:cNvPr id="7" name="Segnaposto data 6"/>
          <p:cNvSpPr>
            <a:spLocks noGrp="1"/>
          </p:cNvSpPr>
          <p:nvPr>
            <p:ph type="dt" sz="half" idx="10"/>
          </p:nvPr>
        </p:nvSpPr>
        <p:spPr>
          <a:xfrm>
            <a:off x="4775200" y="6305550"/>
            <a:ext cx="2844800" cy="476250"/>
          </a:xfrm>
          <a:prstGeom prst="rect">
            <a:avLst/>
          </a:prstGeom>
        </p:spPr>
        <p:txBody>
          <a:bodyPr rtlCol="0"/>
          <a:lstStyle/>
          <a:p>
            <a:pPr rtl="0"/>
            <a:fld id="{A13BD2BE-9342-4791-A3E6-424B6457B456}" type="datetime1">
              <a:rPr lang="it-IT" noProof="0" smtClean="0"/>
              <a:t>27/02/2024</a:t>
            </a:fld>
            <a:endParaRPr lang="it-IT" noProof="0" dirty="0"/>
          </a:p>
        </p:txBody>
      </p:sp>
      <p:sp>
        <p:nvSpPr>
          <p:cNvPr id="20" name="Segnaposto piè di pagina 19"/>
          <p:cNvSpPr>
            <a:spLocks noGrp="1"/>
          </p:cNvSpPr>
          <p:nvPr>
            <p:ph type="ftr" sz="quarter" idx="11"/>
          </p:nvPr>
        </p:nvSpPr>
        <p:spPr>
          <a:xfrm>
            <a:off x="7620000" y="6305550"/>
            <a:ext cx="3860800" cy="476250"/>
          </a:xfrm>
          <a:prstGeom prst="rect">
            <a:avLst/>
          </a:prstGeom>
        </p:spPr>
        <p:txBody>
          <a:bodyPr rtlCol="0"/>
          <a:lstStyle/>
          <a:p>
            <a:pPr rtl="0"/>
            <a:r>
              <a:rPr lang="it-IT" noProof="0" dirty="0"/>
              <a:t>Aggiungere un piè di pagina</a:t>
            </a:r>
          </a:p>
        </p:txBody>
      </p:sp>
      <p:sp>
        <p:nvSpPr>
          <p:cNvPr id="10" name="Segnaposto numero diapositiva 9"/>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it-IT" noProof="0" smtClean="0"/>
              <a:t>‹N›</a:t>
            </a:fld>
            <a:endParaRPr lang="it-IT" noProof="0" dirty="0"/>
          </a:p>
        </p:txBody>
      </p:sp>
    </p:spTree>
    <p:extLst>
      <p:ext uri="{BB962C8B-B14F-4D97-AF65-F5344CB8AC3E}">
        <p14:creationId xmlns:p14="http://schemas.microsoft.com/office/powerpoint/2010/main" val="407272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1914144" y="274638"/>
            <a:ext cx="9997440" cy="1143000"/>
          </a:xfrm>
          <a:prstGeom prst="rect">
            <a:avLst/>
          </a:prstGeom>
        </p:spPr>
        <p:txBody>
          <a:bodyPr rtlCol="0"/>
          <a:lstStyle/>
          <a:p>
            <a:pPr rtl="0"/>
            <a:r>
              <a:rPr lang="it-IT" noProof="0"/>
              <a:t>Fare clic per modificare lo stile del titolo dello schema</a:t>
            </a:r>
            <a:endParaRPr lang="it-IT" noProof="0" dirty="0"/>
          </a:p>
        </p:txBody>
      </p:sp>
      <p:sp>
        <p:nvSpPr>
          <p:cNvPr id="3" name="Segnaposto testo verticale 2"/>
          <p:cNvSpPr>
            <a:spLocks noGrp="1"/>
          </p:cNvSpPr>
          <p:nvPr>
            <p:ph type="body" orient="vert" idx="1"/>
          </p:nvPr>
        </p:nvSpPr>
        <p:spPr>
          <a:xfrm>
            <a:off x="1914144" y="1447800"/>
            <a:ext cx="9997440" cy="4800600"/>
          </a:xfrm>
          <a:prstGeom prst="rect">
            <a:avLst/>
          </a:prstGeom>
        </p:spPr>
        <p:txBody>
          <a:bodyPr vert="eaVert" rtlCol="0"/>
          <a:lstStyle/>
          <a:p>
            <a:pPr lvl="0" rtl="0" eaLnBrk="1" latinLnBrk="0" hangingPunct="1"/>
            <a:r>
              <a:rPr lang="it-IT" noProof="0"/>
              <a:t>Fare clic per modificare gli stili del testo dello schema</a:t>
            </a:r>
          </a:p>
          <a:p>
            <a:pPr lvl="1" rtl="0" eaLnBrk="1" latinLnBrk="0" hangingPunct="1"/>
            <a:r>
              <a:rPr lang="it-IT" noProof="0"/>
              <a:t>Secondo livello</a:t>
            </a:r>
          </a:p>
          <a:p>
            <a:pPr lvl="2" rtl="0" eaLnBrk="1" latinLnBrk="0" hangingPunct="1"/>
            <a:r>
              <a:rPr lang="it-IT" noProof="0"/>
              <a:t>Terzo livello</a:t>
            </a:r>
          </a:p>
          <a:p>
            <a:pPr lvl="3" rtl="0" eaLnBrk="1" latinLnBrk="0" hangingPunct="1"/>
            <a:r>
              <a:rPr lang="it-IT" noProof="0"/>
              <a:t>Quarto livello</a:t>
            </a:r>
          </a:p>
          <a:p>
            <a:pPr lvl="4" rtl="0" eaLnBrk="1" latinLnBrk="0" hangingPunct="1"/>
            <a:r>
              <a:rPr lang="it-IT" noProof="0"/>
              <a:t>Quinto livello</a:t>
            </a:r>
            <a:endParaRPr kumimoji="0" lang="it-IT" noProof="0" dirty="0"/>
          </a:p>
        </p:txBody>
      </p:sp>
      <p:sp>
        <p:nvSpPr>
          <p:cNvPr id="4" name="Segnaposto data 3"/>
          <p:cNvSpPr>
            <a:spLocks noGrp="1"/>
          </p:cNvSpPr>
          <p:nvPr>
            <p:ph type="dt" sz="half" idx="10"/>
          </p:nvPr>
        </p:nvSpPr>
        <p:spPr>
          <a:xfrm>
            <a:off x="4775200" y="6305550"/>
            <a:ext cx="2844800" cy="476250"/>
          </a:xfrm>
          <a:prstGeom prst="rect">
            <a:avLst/>
          </a:prstGeom>
        </p:spPr>
        <p:txBody>
          <a:bodyPr rtlCol="0"/>
          <a:lstStyle/>
          <a:p>
            <a:pPr rtl="0"/>
            <a:fld id="{E8DCF964-3276-4A90-B98C-EBE4E3A37B4E}" type="datetime1">
              <a:rPr lang="it-IT" noProof="0" smtClean="0"/>
              <a:t>27/02/2024</a:t>
            </a:fld>
            <a:endParaRPr lang="it-IT" noProof="0" dirty="0"/>
          </a:p>
        </p:txBody>
      </p:sp>
      <p:sp>
        <p:nvSpPr>
          <p:cNvPr id="5" name="Segnaposto piè di pagina 4"/>
          <p:cNvSpPr>
            <a:spLocks noGrp="1"/>
          </p:cNvSpPr>
          <p:nvPr>
            <p:ph type="ftr" sz="quarter" idx="11"/>
          </p:nvPr>
        </p:nvSpPr>
        <p:spPr>
          <a:xfrm>
            <a:off x="7620000" y="6305550"/>
            <a:ext cx="3860800" cy="476250"/>
          </a:xfrm>
          <a:prstGeom prst="rect">
            <a:avLst/>
          </a:prstGeom>
        </p:spPr>
        <p:txBody>
          <a:bodyPr rtlCol="0"/>
          <a:lstStyle/>
          <a:p>
            <a:pPr rtl="0"/>
            <a:r>
              <a:rPr lang="it-IT" noProof="0" dirty="0"/>
              <a:t>Aggiungere un piè di pagina</a:t>
            </a:r>
          </a:p>
        </p:txBody>
      </p:sp>
      <p:sp>
        <p:nvSpPr>
          <p:cNvPr id="6" name="Segnaposto numero diapositiva 5"/>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it-IT" noProof="0" smtClean="0"/>
              <a:t>‹N›</a:t>
            </a:fld>
            <a:endParaRPr lang="it-IT" noProof="0" dirty="0"/>
          </a:p>
        </p:txBody>
      </p:sp>
    </p:spTree>
    <p:extLst>
      <p:ext uri="{BB962C8B-B14F-4D97-AF65-F5344CB8AC3E}">
        <p14:creationId xmlns:p14="http://schemas.microsoft.com/office/powerpoint/2010/main" val="17499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9144000" y="274640"/>
            <a:ext cx="2438400" cy="5851525"/>
          </a:xfrm>
          <a:prstGeom prst="rect">
            <a:avLst/>
          </a:prstGeom>
        </p:spPr>
        <p:txBody>
          <a:bodyPr vert="eaVert" rtlCol="0"/>
          <a:lstStyle/>
          <a:p>
            <a:pPr rtl="0"/>
            <a:r>
              <a:rPr lang="it-IT" noProof="0"/>
              <a:t>Fare clic per modificare lo stile del titolo dello schema</a:t>
            </a:r>
            <a:endParaRPr lang="it-IT" noProof="0" dirty="0"/>
          </a:p>
        </p:txBody>
      </p:sp>
      <p:sp>
        <p:nvSpPr>
          <p:cNvPr id="3" name="Segnaposto testo verticale 2"/>
          <p:cNvSpPr>
            <a:spLocks noGrp="1"/>
          </p:cNvSpPr>
          <p:nvPr>
            <p:ph type="body" orient="vert" idx="1"/>
          </p:nvPr>
        </p:nvSpPr>
        <p:spPr>
          <a:xfrm>
            <a:off x="1524000" y="274641"/>
            <a:ext cx="7416800" cy="5851525"/>
          </a:xfrm>
          <a:prstGeom prst="rect">
            <a:avLst/>
          </a:prstGeom>
        </p:spPr>
        <p:txBody>
          <a:bodyPr vert="eaVert" rtlCol="0"/>
          <a:lstStyle/>
          <a:p>
            <a:pPr lvl="0" rtl="0" eaLnBrk="1" latinLnBrk="0" hangingPunct="1"/>
            <a:r>
              <a:rPr lang="it-IT" noProof="0"/>
              <a:t>Fare clic per modificare gli stili del testo dello schema</a:t>
            </a:r>
          </a:p>
          <a:p>
            <a:pPr lvl="1" rtl="0" eaLnBrk="1" latinLnBrk="0" hangingPunct="1"/>
            <a:r>
              <a:rPr lang="it-IT" noProof="0"/>
              <a:t>Secondo livello</a:t>
            </a:r>
          </a:p>
          <a:p>
            <a:pPr lvl="2" rtl="0" eaLnBrk="1" latinLnBrk="0" hangingPunct="1"/>
            <a:r>
              <a:rPr lang="it-IT" noProof="0"/>
              <a:t>Terzo livello</a:t>
            </a:r>
          </a:p>
          <a:p>
            <a:pPr lvl="3" rtl="0" eaLnBrk="1" latinLnBrk="0" hangingPunct="1"/>
            <a:r>
              <a:rPr lang="it-IT" noProof="0"/>
              <a:t>Quarto livello</a:t>
            </a:r>
          </a:p>
          <a:p>
            <a:pPr lvl="4" rtl="0" eaLnBrk="1" latinLnBrk="0" hangingPunct="1"/>
            <a:r>
              <a:rPr lang="it-IT" noProof="0"/>
              <a:t>Quinto livello</a:t>
            </a:r>
            <a:endParaRPr kumimoji="0" lang="it-IT" noProof="0" dirty="0"/>
          </a:p>
        </p:txBody>
      </p:sp>
      <p:sp>
        <p:nvSpPr>
          <p:cNvPr id="4" name="Segnaposto data 3"/>
          <p:cNvSpPr>
            <a:spLocks noGrp="1"/>
          </p:cNvSpPr>
          <p:nvPr>
            <p:ph type="dt" sz="half" idx="10"/>
          </p:nvPr>
        </p:nvSpPr>
        <p:spPr>
          <a:xfrm>
            <a:off x="4775200" y="6305550"/>
            <a:ext cx="2844800" cy="476250"/>
          </a:xfrm>
          <a:prstGeom prst="rect">
            <a:avLst/>
          </a:prstGeom>
        </p:spPr>
        <p:txBody>
          <a:bodyPr rtlCol="0"/>
          <a:lstStyle/>
          <a:p>
            <a:pPr rtl="0"/>
            <a:fld id="{15908AE1-6A29-40BC-A97E-519DB46BA681}" type="datetime1">
              <a:rPr lang="it-IT" noProof="0" smtClean="0"/>
              <a:t>27/02/2024</a:t>
            </a:fld>
            <a:endParaRPr lang="it-IT" noProof="0" dirty="0"/>
          </a:p>
        </p:txBody>
      </p:sp>
      <p:sp>
        <p:nvSpPr>
          <p:cNvPr id="5" name="Segnaposto piè di pagina 4"/>
          <p:cNvSpPr>
            <a:spLocks noGrp="1"/>
          </p:cNvSpPr>
          <p:nvPr>
            <p:ph type="ftr" sz="quarter" idx="11"/>
          </p:nvPr>
        </p:nvSpPr>
        <p:spPr>
          <a:xfrm>
            <a:off x="7620000" y="6305550"/>
            <a:ext cx="3860800" cy="476250"/>
          </a:xfrm>
          <a:prstGeom prst="rect">
            <a:avLst/>
          </a:prstGeom>
        </p:spPr>
        <p:txBody>
          <a:bodyPr rtlCol="0"/>
          <a:lstStyle/>
          <a:p>
            <a:pPr rtl="0"/>
            <a:r>
              <a:rPr lang="it-IT" noProof="0" dirty="0"/>
              <a:t>Aggiungere un piè di pagina</a:t>
            </a:r>
          </a:p>
        </p:txBody>
      </p:sp>
      <p:sp>
        <p:nvSpPr>
          <p:cNvPr id="6" name="Segnaposto numero diapositiva 5"/>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it-IT" noProof="0" smtClean="0"/>
              <a:t>‹N›</a:t>
            </a:fld>
            <a:endParaRPr lang="it-IT" noProof="0" dirty="0"/>
          </a:p>
        </p:txBody>
      </p:sp>
    </p:spTree>
    <p:extLst>
      <p:ext uri="{BB962C8B-B14F-4D97-AF65-F5344CB8AC3E}">
        <p14:creationId xmlns:p14="http://schemas.microsoft.com/office/powerpoint/2010/main" val="319435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914144" y="274638"/>
            <a:ext cx="9997440" cy="1143000"/>
          </a:xfrm>
          <a:prstGeom prst="rect">
            <a:avLst/>
          </a:prstGeom>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1914144" y="1447800"/>
            <a:ext cx="9997440" cy="4800600"/>
          </a:xfrm>
          <a:prstGeom prst="rect">
            <a:avLst/>
          </a:prstGeom>
        </p:spPr>
        <p:txBody>
          <a:bodyPr rtlCol="0"/>
          <a:lstStyle/>
          <a:p>
            <a:pPr lvl="0" rtl="0" eaLnBrk="1" latinLnBrk="0" hangingPunct="1"/>
            <a:r>
              <a:rPr lang="it-IT" noProof="0"/>
              <a:t>Fare clic per modificare gli stili del testo dello schema</a:t>
            </a:r>
          </a:p>
          <a:p>
            <a:pPr lvl="1" rtl="0" eaLnBrk="1" latinLnBrk="0" hangingPunct="1"/>
            <a:r>
              <a:rPr lang="it-IT" noProof="0"/>
              <a:t>Secondo livello</a:t>
            </a:r>
          </a:p>
          <a:p>
            <a:pPr lvl="2" rtl="0" eaLnBrk="1" latinLnBrk="0" hangingPunct="1"/>
            <a:r>
              <a:rPr lang="it-IT" noProof="0"/>
              <a:t>Terzo livello</a:t>
            </a:r>
          </a:p>
          <a:p>
            <a:pPr lvl="3" rtl="0" eaLnBrk="1" latinLnBrk="0" hangingPunct="1"/>
            <a:r>
              <a:rPr lang="it-IT" noProof="0"/>
              <a:t>Quarto livello</a:t>
            </a:r>
          </a:p>
          <a:p>
            <a:pPr lvl="4" rtl="0" eaLnBrk="1" latinLnBrk="0" hangingPunct="1"/>
            <a:r>
              <a:rPr lang="it-IT" noProof="0"/>
              <a:t>Quinto livello</a:t>
            </a:r>
            <a:endParaRPr kumimoji="0" lang="it-IT" noProof="0" dirty="0"/>
          </a:p>
        </p:txBody>
      </p:sp>
      <p:sp>
        <p:nvSpPr>
          <p:cNvPr id="4" name="Segnaposto data 3"/>
          <p:cNvSpPr>
            <a:spLocks noGrp="1"/>
          </p:cNvSpPr>
          <p:nvPr>
            <p:ph type="dt" sz="half" idx="10"/>
          </p:nvPr>
        </p:nvSpPr>
        <p:spPr>
          <a:xfrm>
            <a:off x="4775200" y="6305550"/>
            <a:ext cx="2844800" cy="476250"/>
          </a:xfrm>
          <a:prstGeom prst="rect">
            <a:avLst/>
          </a:prstGeom>
        </p:spPr>
        <p:txBody>
          <a:bodyPr rtlCol="0"/>
          <a:lstStyle/>
          <a:p>
            <a:pPr rtl="0"/>
            <a:fld id="{CA9971DD-0703-435F-9C60-4A8669CA6A93}" type="datetime1">
              <a:rPr lang="it-IT" noProof="0" smtClean="0"/>
              <a:t>27/02/2024</a:t>
            </a:fld>
            <a:endParaRPr lang="it-IT" noProof="0" dirty="0"/>
          </a:p>
        </p:txBody>
      </p:sp>
      <p:sp>
        <p:nvSpPr>
          <p:cNvPr id="5" name="Segnaposto piè di pagina 4"/>
          <p:cNvSpPr>
            <a:spLocks noGrp="1"/>
          </p:cNvSpPr>
          <p:nvPr>
            <p:ph type="ftr" sz="quarter" idx="11"/>
          </p:nvPr>
        </p:nvSpPr>
        <p:spPr>
          <a:xfrm>
            <a:off x="7620000" y="6305550"/>
            <a:ext cx="3860800" cy="476250"/>
          </a:xfrm>
          <a:prstGeom prst="rect">
            <a:avLst/>
          </a:prstGeom>
        </p:spPr>
        <p:txBody>
          <a:bodyPr rtlCol="0"/>
          <a:lstStyle/>
          <a:p>
            <a:pPr rtl="0"/>
            <a:r>
              <a:rPr lang="it-IT" noProof="0" dirty="0"/>
              <a:t>Aggiungere un piè di pagina</a:t>
            </a:r>
          </a:p>
        </p:txBody>
      </p:sp>
      <p:sp>
        <p:nvSpPr>
          <p:cNvPr id="6" name="Segnaposto numero diapositiva 5"/>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it-IT" noProof="0" smtClean="0"/>
              <a:t>‹N›</a:t>
            </a:fld>
            <a:endParaRPr lang="it-IT" noProof="0" dirty="0"/>
          </a:p>
        </p:txBody>
      </p:sp>
    </p:spTree>
    <p:extLst>
      <p:ext uri="{BB962C8B-B14F-4D97-AF65-F5344CB8AC3E}">
        <p14:creationId xmlns:p14="http://schemas.microsoft.com/office/powerpoint/2010/main" val="63998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guide id="2" pos="9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828800" y="2600325"/>
            <a:ext cx="8534400" cy="2286000"/>
          </a:xfrm>
          <a:prstGeom prst="rect">
            <a:avLst/>
          </a:prstGeom>
        </p:spPr>
        <p:txBody>
          <a:bodyPr rtlCol="0" anchor="t"/>
          <a:lstStyle>
            <a:lvl1pPr algn="l">
              <a:lnSpc>
                <a:spcPts val="4500"/>
              </a:lnSpc>
              <a:buNone/>
              <a:defRPr sz="4000" b="1" cap="all"/>
            </a:lvl1pPr>
            <a:extLst/>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1828800" y="1066800"/>
            <a:ext cx="8534400" cy="1509712"/>
          </a:xfrm>
          <a:prstGeom prst="rect">
            <a:avLst/>
          </a:prstGeom>
        </p:spPr>
        <p:txBody>
          <a:bodyPr rtlCol="0"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rtl="0" eaLnBrk="1" latinLnBrk="0" hangingPunct="1"/>
            <a:r>
              <a:rPr lang="it-IT" noProof="0"/>
              <a:t>Fare clic per modificare gli stili del testo dello schema</a:t>
            </a:r>
          </a:p>
        </p:txBody>
      </p:sp>
      <p:sp>
        <p:nvSpPr>
          <p:cNvPr id="4" name="Segnaposto data 3"/>
          <p:cNvSpPr>
            <a:spLocks noGrp="1"/>
          </p:cNvSpPr>
          <p:nvPr>
            <p:ph type="dt" sz="half" idx="10"/>
          </p:nvPr>
        </p:nvSpPr>
        <p:spPr>
          <a:xfrm>
            <a:off x="4775200" y="6305550"/>
            <a:ext cx="2844800" cy="476250"/>
          </a:xfrm>
          <a:prstGeom prst="rect">
            <a:avLst/>
          </a:prstGeom>
        </p:spPr>
        <p:txBody>
          <a:bodyPr rtlCol="0"/>
          <a:lstStyle/>
          <a:p>
            <a:pPr rtl="0"/>
            <a:fld id="{427E4E03-CFD3-4C2A-9734-0A8B92A96CD2}" type="datetime1">
              <a:rPr lang="it-IT" noProof="0" smtClean="0"/>
              <a:t>27/02/2024</a:t>
            </a:fld>
            <a:endParaRPr lang="it-IT" noProof="0" dirty="0"/>
          </a:p>
        </p:txBody>
      </p:sp>
      <p:sp>
        <p:nvSpPr>
          <p:cNvPr id="5" name="Segnaposto piè di pagina 4"/>
          <p:cNvSpPr>
            <a:spLocks noGrp="1"/>
          </p:cNvSpPr>
          <p:nvPr>
            <p:ph type="ftr" sz="quarter" idx="11"/>
          </p:nvPr>
        </p:nvSpPr>
        <p:spPr>
          <a:xfrm>
            <a:off x="7620000" y="6305550"/>
            <a:ext cx="3860800" cy="476250"/>
          </a:xfrm>
          <a:prstGeom prst="rect">
            <a:avLst/>
          </a:prstGeom>
        </p:spPr>
        <p:txBody>
          <a:bodyPr rtlCol="0"/>
          <a:lstStyle/>
          <a:p>
            <a:pPr rtl="0"/>
            <a:r>
              <a:rPr lang="it-IT" noProof="0" dirty="0"/>
              <a:t>Aggiungere un piè di pagina</a:t>
            </a:r>
          </a:p>
        </p:txBody>
      </p:sp>
      <p:sp>
        <p:nvSpPr>
          <p:cNvPr id="6" name="Segnaposto numero diapositiva 5"/>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it-IT" noProof="0" smtClean="0"/>
              <a:t>‹N›</a:t>
            </a:fld>
            <a:endParaRPr lang="it-IT" noProof="0" dirty="0"/>
          </a:p>
        </p:txBody>
      </p:sp>
    </p:spTree>
    <p:extLst>
      <p:ext uri="{BB962C8B-B14F-4D97-AF65-F5344CB8AC3E}">
        <p14:creationId xmlns:p14="http://schemas.microsoft.com/office/powerpoint/2010/main" val="406615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914144" y="274320"/>
            <a:ext cx="9997440" cy="1143000"/>
          </a:xfrm>
          <a:prstGeom prst="rect">
            <a:avLst/>
          </a:prstGeom>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sz="half" idx="1"/>
          </p:nvPr>
        </p:nvSpPr>
        <p:spPr>
          <a:xfrm>
            <a:off x="1914144" y="1524000"/>
            <a:ext cx="4876800" cy="4663440"/>
          </a:xfrm>
          <a:prstGeom prst="rect">
            <a:avLst/>
          </a:prstGeom>
        </p:spPr>
        <p:txBody>
          <a:bodyPr rtlCol="0"/>
          <a:lstStyle>
            <a:lvl1pPr>
              <a:defRPr sz="2800"/>
            </a:lvl1pPr>
            <a:lvl2pPr>
              <a:defRPr sz="2400"/>
            </a:lvl2pPr>
            <a:lvl3pPr>
              <a:defRPr sz="2000"/>
            </a:lvl3pPr>
            <a:lvl4pPr>
              <a:defRPr sz="1800"/>
            </a:lvl4pPr>
            <a:lvl5pPr>
              <a:defRPr sz="1800"/>
            </a:lvl5pPr>
            <a:extLst/>
          </a:lstStyle>
          <a:p>
            <a:pPr lvl="0" rtl="0" eaLnBrk="1" latinLnBrk="0" hangingPunct="1"/>
            <a:r>
              <a:rPr lang="it-IT" noProof="0"/>
              <a:t>Fare clic per modificare gli stili del testo dello schema</a:t>
            </a:r>
          </a:p>
          <a:p>
            <a:pPr lvl="1" rtl="0" eaLnBrk="1" latinLnBrk="0" hangingPunct="1"/>
            <a:r>
              <a:rPr lang="it-IT" noProof="0"/>
              <a:t>Secondo livello</a:t>
            </a:r>
          </a:p>
          <a:p>
            <a:pPr lvl="2" rtl="0" eaLnBrk="1" latinLnBrk="0" hangingPunct="1"/>
            <a:r>
              <a:rPr lang="it-IT" noProof="0"/>
              <a:t>Terzo livello</a:t>
            </a:r>
          </a:p>
          <a:p>
            <a:pPr lvl="3" rtl="0" eaLnBrk="1" latinLnBrk="0" hangingPunct="1"/>
            <a:r>
              <a:rPr lang="it-IT" noProof="0"/>
              <a:t>Quarto livello</a:t>
            </a:r>
          </a:p>
          <a:p>
            <a:pPr lvl="4" rtl="0" eaLnBrk="1" latinLnBrk="0" hangingPunct="1"/>
            <a:r>
              <a:rPr lang="it-IT" noProof="0"/>
              <a:t>Quinto livello</a:t>
            </a:r>
            <a:endParaRPr kumimoji="0" lang="it-IT" noProof="0" dirty="0"/>
          </a:p>
        </p:txBody>
      </p:sp>
      <p:sp>
        <p:nvSpPr>
          <p:cNvPr id="4" name="Segnaposto contenuto 3"/>
          <p:cNvSpPr>
            <a:spLocks noGrp="1"/>
          </p:cNvSpPr>
          <p:nvPr>
            <p:ph sz="half" idx="2"/>
          </p:nvPr>
        </p:nvSpPr>
        <p:spPr>
          <a:xfrm>
            <a:off x="7034784" y="1524000"/>
            <a:ext cx="4876800" cy="4663440"/>
          </a:xfrm>
          <a:prstGeom prst="rect">
            <a:avLst/>
          </a:prstGeom>
        </p:spPr>
        <p:txBody>
          <a:bodyPr rtlCol="0"/>
          <a:lstStyle>
            <a:lvl1pPr>
              <a:defRPr sz="2800"/>
            </a:lvl1pPr>
            <a:lvl2pPr>
              <a:defRPr sz="2400"/>
            </a:lvl2pPr>
            <a:lvl3pPr>
              <a:defRPr sz="2000"/>
            </a:lvl3pPr>
            <a:lvl4pPr>
              <a:defRPr sz="1800"/>
            </a:lvl4pPr>
            <a:lvl5pPr>
              <a:defRPr sz="1800"/>
            </a:lvl5pPr>
            <a:extLst/>
          </a:lstStyle>
          <a:p>
            <a:pPr lvl="0" rtl="0" eaLnBrk="1" latinLnBrk="0" hangingPunct="1"/>
            <a:r>
              <a:rPr lang="it-IT" noProof="0"/>
              <a:t>Fare clic per modificare gli stili del testo dello schema</a:t>
            </a:r>
          </a:p>
          <a:p>
            <a:pPr lvl="1" rtl="0" eaLnBrk="1" latinLnBrk="0" hangingPunct="1"/>
            <a:r>
              <a:rPr lang="it-IT" noProof="0"/>
              <a:t>Secondo livello</a:t>
            </a:r>
          </a:p>
          <a:p>
            <a:pPr lvl="2" rtl="0" eaLnBrk="1" latinLnBrk="0" hangingPunct="1"/>
            <a:r>
              <a:rPr lang="it-IT" noProof="0"/>
              <a:t>Terzo livello</a:t>
            </a:r>
          </a:p>
          <a:p>
            <a:pPr lvl="3" rtl="0" eaLnBrk="1" latinLnBrk="0" hangingPunct="1"/>
            <a:r>
              <a:rPr lang="it-IT" noProof="0"/>
              <a:t>Quarto livello</a:t>
            </a:r>
          </a:p>
          <a:p>
            <a:pPr lvl="4" rtl="0" eaLnBrk="1" latinLnBrk="0" hangingPunct="1"/>
            <a:r>
              <a:rPr lang="it-IT" noProof="0"/>
              <a:t>Quinto livello</a:t>
            </a:r>
            <a:endParaRPr kumimoji="0" lang="it-IT" noProof="0" dirty="0"/>
          </a:p>
        </p:txBody>
      </p:sp>
      <p:sp>
        <p:nvSpPr>
          <p:cNvPr id="5" name="Segnaposto data 4"/>
          <p:cNvSpPr>
            <a:spLocks noGrp="1"/>
          </p:cNvSpPr>
          <p:nvPr>
            <p:ph type="dt" sz="half" idx="10"/>
          </p:nvPr>
        </p:nvSpPr>
        <p:spPr>
          <a:xfrm>
            <a:off x="4775200" y="6305550"/>
            <a:ext cx="2844800" cy="476250"/>
          </a:xfrm>
          <a:prstGeom prst="rect">
            <a:avLst/>
          </a:prstGeom>
        </p:spPr>
        <p:txBody>
          <a:bodyPr rtlCol="0"/>
          <a:lstStyle/>
          <a:p>
            <a:pPr rtl="0"/>
            <a:fld id="{DEB08175-CFD4-4ED9-9118-2143312C5553}" type="datetime1">
              <a:rPr lang="it-IT" noProof="0" smtClean="0"/>
              <a:t>27/02/2024</a:t>
            </a:fld>
            <a:endParaRPr lang="it-IT" noProof="0" dirty="0"/>
          </a:p>
        </p:txBody>
      </p:sp>
      <p:sp>
        <p:nvSpPr>
          <p:cNvPr id="6" name="Segnaposto piè di pagina 5"/>
          <p:cNvSpPr>
            <a:spLocks noGrp="1"/>
          </p:cNvSpPr>
          <p:nvPr>
            <p:ph type="ftr" sz="quarter" idx="11"/>
          </p:nvPr>
        </p:nvSpPr>
        <p:spPr>
          <a:xfrm>
            <a:off x="7620000" y="6305550"/>
            <a:ext cx="3860800" cy="476250"/>
          </a:xfrm>
          <a:prstGeom prst="rect">
            <a:avLst/>
          </a:prstGeom>
        </p:spPr>
        <p:txBody>
          <a:bodyPr rtlCol="0"/>
          <a:lstStyle/>
          <a:p>
            <a:pPr rtl="0"/>
            <a:r>
              <a:rPr lang="it-IT" noProof="0" dirty="0"/>
              <a:t>Aggiungere un piè di pagina</a:t>
            </a:r>
          </a:p>
        </p:txBody>
      </p:sp>
      <p:sp>
        <p:nvSpPr>
          <p:cNvPr id="7" name="Segnaposto numero diapositiva 6"/>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it-IT" noProof="0" smtClean="0"/>
              <a:t>‹N›</a:t>
            </a:fld>
            <a:endParaRPr lang="it-IT" noProof="0" dirty="0"/>
          </a:p>
        </p:txBody>
      </p:sp>
    </p:spTree>
    <p:extLst>
      <p:ext uri="{BB962C8B-B14F-4D97-AF65-F5344CB8AC3E}">
        <p14:creationId xmlns:p14="http://schemas.microsoft.com/office/powerpoint/2010/main" val="307845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09600" y="5160336"/>
            <a:ext cx="10972800" cy="1143000"/>
          </a:xfrm>
          <a:prstGeom prst="rect">
            <a:avLst/>
          </a:prstGeom>
        </p:spPr>
        <p:txBody>
          <a:bodyPr rtlCol="0" anchor="ctr"/>
          <a:lstStyle>
            <a:lvl1pPr algn="ctr">
              <a:defRPr sz="4500" b="1" cap="none" baseline="0"/>
            </a:lvl1pPr>
            <a:extLst/>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609600" y="328278"/>
            <a:ext cx="5364480" cy="640080"/>
          </a:xfrm>
          <a:prstGeom prst="rect">
            <a:avLst/>
          </a:prstGeom>
          <a:noFill/>
          <a:ln w="10795">
            <a:solidFill>
              <a:schemeClr val="bg1"/>
            </a:solidFill>
            <a:miter lim="800000"/>
          </a:ln>
        </p:spPr>
        <p:txBody>
          <a:bodyPr rtlCol="0" anchor="ctr"/>
          <a:lstStyle>
            <a:lvl1pPr marL="64008" indent="0" algn="l">
              <a:lnSpc>
                <a:spcPct val="100000"/>
              </a:lnSpc>
              <a:spcBef>
                <a:spcPts val="100"/>
              </a:spcBef>
              <a:buNone/>
              <a:defRPr sz="1900" b="1">
                <a:solidFill>
                  <a:schemeClr val="accent1">
                    <a:lumMod val="50000"/>
                  </a:schemeClr>
                </a:solidFill>
              </a:defRPr>
            </a:lvl1pPr>
            <a:lvl2pPr>
              <a:buNone/>
              <a:defRPr sz="2000" b="1"/>
            </a:lvl2pPr>
            <a:lvl3pPr>
              <a:buNone/>
              <a:defRPr sz="1800" b="1"/>
            </a:lvl3pPr>
            <a:lvl4pPr>
              <a:buNone/>
              <a:defRPr sz="1600" b="1"/>
            </a:lvl4pPr>
            <a:lvl5pPr>
              <a:buNone/>
              <a:defRPr sz="1600" b="1"/>
            </a:lvl5pPr>
            <a:extLst/>
          </a:lstStyle>
          <a:p>
            <a:pPr lvl="0" rtl="0" eaLnBrk="1" latinLnBrk="0" hangingPunct="1"/>
            <a:r>
              <a:rPr lang="it-IT" noProof="0"/>
              <a:t>Fare clic per modificare gli stili del testo dello schema</a:t>
            </a:r>
          </a:p>
        </p:txBody>
      </p:sp>
      <p:sp>
        <p:nvSpPr>
          <p:cNvPr id="5" name="Segnaposto contenuto 4"/>
          <p:cNvSpPr>
            <a:spLocks noGrp="1"/>
          </p:cNvSpPr>
          <p:nvPr>
            <p:ph sz="quarter" idx="2"/>
          </p:nvPr>
        </p:nvSpPr>
        <p:spPr>
          <a:xfrm>
            <a:off x="609600" y="969336"/>
            <a:ext cx="5364480" cy="4114800"/>
          </a:xfrm>
          <a:prstGeom prst="rect">
            <a:avLst/>
          </a:prstGeom>
          <a:ln w="10795">
            <a:solidFill>
              <a:schemeClr val="bg1"/>
            </a:solidFill>
            <a:prstDash val="dash"/>
            <a:miter lim="800000"/>
          </a:ln>
        </p:spPr>
        <p:txBody>
          <a:bodyPr rtlCol="0"/>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rtl="0" eaLnBrk="1" latinLnBrk="0" hangingPunct="1"/>
            <a:r>
              <a:rPr lang="it-IT" noProof="0"/>
              <a:t>Fare clic per modificare gli stili del testo dello schema</a:t>
            </a:r>
          </a:p>
          <a:p>
            <a:pPr lvl="1" rtl="0" eaLnBrk="1" latinLnBrk="0" hangingPunct="1"/>
            <a:r>
              <a:rPr lang="it-IT" noProof="0"/>
              <a:t>Secondo livello</a:t>
            </a:r>
          </a:p>
          <a:p>
            <a:pPr lvl="2" rtl="0" eaLnBrk="1" latinLnBrk="0" hangingPunct="1"/>
            <a:r>
              <a:rPr lang="it-IT" noProof="0"/>
              <a:t>Terzo livello</a:t>
            </a:r>
          </a:p>
          <a:p>
            <a:pPr lvl="3" rtl="0" eaLnBrk="1" latinLnBrk="0" hangingPunct="1"/>
            <a:r>
              <a:rPr lang="it-IT" noProof="0"/>
              <a:t>Quarto livello</a:t>
            </a:r>
          </a:p>
          <a:p>
            <a:pPr lvl="4" rtl="0" eaLnBrk="1" latinLnBrk="0" hangingPunct="1"/>
            <a:r>
              <a:rPr lang="it-IT" noProof="0"/>
              <a:t>Quinto livello</a:t>
            </a:r>
            <a:endParaRPr kumimoji="0" lang="it-IT" noProof="0" dirty="0"/>
          </a:p>
        </p:txBody>
      </p:sp>
      <p:sp>
        <p:nvSpPr>
          <p:cNvPr id="4" name="Segnaposto testo 3"/>
          <p:cNvSpPr>
            <a:spLocks noGrp="1"/>
          </p:cNvSpPr>
          <p:nvPr>
            <p:ph type="body" sz="half" idx="3"/>
          </p:nvPr>
        </p:nvSpPr>
        <p:spPr>
          <a:xfrm>
            <a:off x="6217920" y="328278"/>
            <a:ext cx="5364480" cy="640080"/>
          </a:xfrm>
          <a:prstGeom prst="rect">
            <a:avLst/>
          </a:prstGeom>
          <a:noFill/>
          <a:ln w="10795">
            <a:solidFill>
              <a:schemeClr val="bg1"/>
            </a:solidFill>
            <a:miter lim="800000"/>
          </a:ln>
        </p:spPr>
        <p:txBody>
          <a:bodyPr rtlCol="0" anchor="ctr"/>
          <a:lstStyle>
            <a:lvl1pPr marL="64008" indent="0" algn="l">
              <a:lnSpc>
                <a:spcPct val="100000"/>
              </a:lnSpc>
              <a:spcBef>
                <a:spcPts val="100"/>
              </a:spcBef>
              <a:buNone/>
              <a:defRPr sz="1900" b="1">
                <a:solidFill>
                  <a:schemeClr val="accent1">
                    <a:lumMod val="50000"/>
                  </a:schemeClr>
                </a:solidFill>
              </a:defRPr>
            </a:lvl1pPr>
            <a:lvl2pPr>
              <a:buNone/>
              <a:defRPr sz="2000" b="1"/>
            </a:lvl2pPr>
            <a:lvl3pPr>
              <a:buNone/>
              <a:defRPr sz="1800" b="1"/>
            </a:lvl3pPr>
            <a:lvl4pPr>
              <a:buNone/>
              <a:defRPr sz="1600" b="1"/>
            </a:lvl4pPr>
            <a:lvl5pPr>
              <a:buNone/>
              <a:defRPr sz="1600" b="1"/>
            </a:lvl5pPr>
            <a:extLst/>
          </a:lstStyle>
          <a:p>
            <a:pPr lvl="0" rtl="0" eaLnBrk="1" latinLnBrk="0" hangingPunct="1"/>
            <a:r>
              <a:rPr lang="it-IT" noProof="0"/>
              <a:t>Fare clic per modificare gli stili del testo dello schema</a:t>
            </a:r>
          </a:p>
        </p:txBody>
      </p:sp>
      <p:sp>
        <p:nvSpPr>
          <p:cNvPr id="6" name="Segnaposto contenuto 5"/>
          <p:cNvSpPr>
            <a:spLocks noGrp="1"/>
          </p:cNvSpPr>
          <p:nvPr>
            <p:ph sz="quarter" idx="4"/>
          </p:nvPr>
        </p:nvSpPr>
        <p:spPr>
          <a:xfrm>
            <a:off x="6217920" y="969336"/>
            <a:ext cx="5364480" cy="4114800"/>
          </a:xfrm>
          <a:prstGeom prst="rect">
            <a:avLst/>
          </a:prstGeom>
          <a:ln w="10795">
            <a:solidFill>
              <a:schemeClr val="bg1"/>
            </a:solidFill>
            <a:prstDash val="dash"/>
            <a:miter lim="800000"/>
          </a:ln>
        </p:spPr>
        <p:txBody>
          <a:bodyPr rtlCol="0"/>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rtl="0" eaLnBrk="1" latinLnBrk="0" hangingPunct="1"/>
            <a:r>
              <a:rPr lang="it-IT" noProof="0"/>
              <a:t>Fare clic per modificare gli stili del testo dello schema</a:t>
            </a:r>
          </a:p>
          <a:p>
            <a:pPr lvl="1" rtl="0" eaLnBrk="1" latinLnBrk="0" hangingPunct="1"/>
            <a:r>
              <a:rPr lang="it-IT" noProof="0"/>
              <a:t>Secondo livello</a:t>
            </a:r>
          </a:p>
          <a:p>
            <a:pPr lvl="2" rtl="0" eaLnBrk="1" latinLnBrk="0" hangingPunct="1"/>
            <a:r>
              <a:rPr lang="it-IT" noProof="0"/>
              <a:t>Terzo livello</a:t>
            </a:r>
          </a:p>
          <a:p>
            <a:pPr lvl="3" rtl="0" eaLnBrk="1" latinLnBrk="0" hangingPunct="1"/>
            <a:r>
              <a:rPr lang="it-IT" noProof="0"/>
              <a:t>Quarto livello</a:t>
            </a:r>
          </a:p>
          <a:p>
            <a:pPr lvl="4" rtl="0" eaLnBrk="1" latinLnBrk="0" hangingPunct="1"/>
            <a:r>
              <a:rPr lang="it-IT" noProof="0"/>
              <a:t>Quinto livello</a:t>
            </a:r>
            <a:endParaRPr kumimoji="0" lang="it-IT" noProof="0" dirty="0"/>
          </a:p>
        </p:txBody>
      </p:sp>
      <p:sp>
        <p:nvSpPr>
          <p:cNvPr id="7" name="Segnaposto data 6"/>
          <p:cNvSpPr>
            <a:spLocks noGrp="1"/>
          </p:cNvSpPr>
          <p:nvPr>
            <p:ph type="dt" sz="half" idx="10"/>
          </p:nvPr>
        </p:nvSpPr>
        <p:spPr>
          <a:xfrm>
            <a:off x="4775200" y="6305550"/>
            <a:ext cx="2844800" cy="476250"/>
          </a:xfrm>
          <a:prstGeom prst="rect">
            <a:avLst/>
          </a:prstGeom>
        </p:spPr>
        <p:txBody>
          <a:bodyPr rtlCol="0"/>
          <a:lstStyle/>
          <a:p>
            <a:pPr rtl="0"/>
            <a:fld id="{EF4A4277-A788-4D8B-8B34-B9190F62157E}" type="datetime1">
              <a:rPr lang="it-IT" noProof="0" smtClean="0"/>
              <a:t>27/02/2024</a:t>
            </a:fld>
            <a:endParaRPr lang="it-IT" noProof="0" dirty="0"/>
          </a:p>
        </p:txBody>
      </p:sp>
      <p:sp>
        <p:nvSpPr>
          <p:cNvPr id="8" name="Segnaposto piè di pagina 7"/>
          <p:cNvSpPr>
            <a:spLocks noGrp="1"/>
          </p:cNvSpPr>
          <p:nvPr>
            <p:ph type="ftr" sz="quarter" idx="11"/>
          </p:nvPr>
        </p:nvSpPr>
        <p:spPr>
          <a:xfrm>
            <a:off x="7620000" y="6305550"/>
            <a:ext cx="3860800" cy="476250"/>
          </a:xfrm>
          <a:prstGeom prst="rect">
            <a:avLst/>
          </a:prstGeom>
        </p:spPr>
        <p:txBody>
          <a:bodyPr rtlCol="0"/>
          <a:lstStyle/>
          <a:p>
            <a:pPr rtl="0"/>
            <a:r>
              <a:rPr lang="it-IT" noProof="0" dirty="0"/>
              <a:t>Aggiungere un piè di pagina</a:t>
            </a:r>
          </a:p>
        </p:txBody>
      </p:sp>
      <p:sp>
        <p:nvSpPr>
          <p:cNvPr id="9" name="Segnaposto numero diapositiva 8"/>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it-IT" noProof="0" smtClean="0"/>
              <a:t>‹N›</a:t>
            </a:fld>
            <a:endParaRPr lang="it-IT" noProof="0" dirty="0"/>
          </a:p>
        </p:txBody>
      </p:sp>
    </p:spTree>
    <p:extLst>
      <p:ext uri="{BB962C8B-B14F-4D97-AF65-F5344CB8AC3E}">
        <p14:creationId xmlns:p14="http://schemas.microsoft.com/office/powerpoint/2010/main" val="235893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914144" y="274320"/>
            <a:ext cx="9997440" cy="1143000"/>
          </a:xfrm>
          <a:prstGeom prst="rect">
            <a:avLst/>
          </a:prstGeom>
        </p:spPr>
        <p:txBody>
          <a:bodyPr rtlCol="0" anchor="ctr"/>
          <a:lstStyle/>
          <a:p>
            <a:pPr rtl="0"/>
            <a:r>
              <a:rPr lang="it-IT" noProof="0"/>
              <a:t>Fare clic per modificare lo stile del titolo dello schema</a:t>
            </a:r>
            <a:endParaRPr lang="it-IT" noProof="0" dirty="0"/>
          </a:p>
        </p:txBody>
      </p:sp>
      <p:sp>
        <p:nvSpPr>
          <p:cNvPr id="3" name="Segnaposto data 2"/>
          <p:cNvSpPr>
            <a:spLocks noGrp="1"/>
          </p:cNvSpPr>
          <p:nvPr>
            <p:ph type="dt" sz="half" idx="10"/>
          </p:nvPr>
        </p:nvSpPr>
        <p:spPr>
          <a:xfrm>
            <a:off x="4775200" y="6305550"/>
            <a:ext cx="2844800" cy="476250"/>
          </a:xfrm>
          <a:prstGeom prst="rect">
            <a:avLst/>
          </a:prstGeom>
        </p:spPr>
        <p:txBody>
          <a:bodyPr rtlCol="0"/>
          <a:lstStyle/>
          <a:p>
            <a:pPr rtl="0"/>
            <a:fld id="{11CF257F-73A3-4C24-ADBB-D79450ADA199}" type="datetime1">
              <a:rPr lang="it-IT" noProof="0" smtClean="0"/>
              <a:t>27/02/2024</a:t>
            </a:fld>
            <a:endParaRPr lang="it-IT" noProof="0" dirty="0"/>
          </a:p>
        </p:txBody>
      </p:sp>
      <p:sp>
        <p:nvSpPr>
          <p:cNvPr id="4" name="Segnaposto piè di pagina 3"/>
          <p:cNvSpPr>
            <a:spLocks noGrp="1"/>
          </p:cNvSpPr>
          <p:nvPr>
            <p:ph type="ftr" sz="quarter" idx="11"/>
          </p:nvPr>
        </p:nvSpPr>
        <p:spPr>
          <a:xfrm>
            <a:off x="7620000" y="6305550"/>
            <a:ext cx="3860800" cy="476250"/>
          </a:xfrm>
          <a:prstGeom prst="rect">
            <a:avLst/>
          </a:prstGeom>
        </p:spPr>
        <p:txBody>
          <a:bodyPr rtlCol="0"/>
          <a:lstStyle/>
          <a:p>
            <a:pPr rtl="0"/>
            <a:r>
              <a:rPr lang="it-IT" noProof="0" dirty="0"/>
              <a:t>Aggiungere un piè di pagina</a:t>
            </a:r>
          </a:p>
        </p:txBody>
      </p:sp>
      <p:sp>
        <p:nvSpPr>
          <p:cNvPr id="5" name="Segnaposto numero diapositiva 4"/>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it-IT" noProof="0" smtClean="0"/>
              <a:t>‹N›</a:t>
            </a:fld>
            <a:endParaRPr lang="it-IT" noProof="0" dirty="0"/>
          </a:p>
        </p:txBody>
      </p:sp>
    </p:spTree>
    <p:extLst>
      <p:ext uri="{BB962C8B-B14F-4D97-AF65-F5344CB8AC3E}">
        <p14:creationId xmlns:p14="http://schemas.microsoft.com/office/powerpoint/2010/main" val="86065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775200" y="6305550"/>
            <a:ext cx="2844800" cy="476250"/>
          </a:xfrm>
          <a:prstGeom prst="rect">
            <a:avLst/>
          </a:prstGeom>
        </p:spPr>
        <p:txBody>
          <a:bodyPr rtlCol="0"/>
          <a:lstStyle/>
          <a:p>
            <a:pPr rtl="0"/>
            <a:fld id="{A39846A6-7A5F-4545-B33A-A9ED69A6FFAC}" type="datetime1">
              <a:rPr lang="it-IT" noProof="0" smtClean="0"/>
              <a:t>27/02/2024</a:t>
            </a:fld>
            <a:endParaRPr lang="it-IT" noProof="0" dirty="0"/>
          </a:p>
        </p:txBody>
      </p:sp>
      <p:sp>
        <p:nvSpPr>
          <p:cNvPr id="3" name="Segnaposto piè di pagina 2"/>
          <p:cNvSpPr>
            <a:spLocks noGrp="1"/>
          </p:cNvSpPr>
          <p:nvPr>
            <p:ph type="ftr" sz="quarter" idx="11"/>
          </p:nvPr>
        </p:nvSpPr>
        <p:spPr>
          <a:xfrm>
            <a:off x="7620000" y="6305550"/>
            <a:ext cx="3860800" cy="476250"/>
          </a:xfrm>
          <a:prstGeom prst="rect">
            <a:avLst/>
          </a:prstGeom>
        </p:spPr>
        <p:txBody>
          <a:bodyPr rtlCol="0"/>
          <a:lstStyle/>
          <a:p>
            <a:pPr rtl="0"/>
            <a:r>
              <a:rPr lang="it-IT" noProof="0" dirty="0"/>
              <a:t>Aggiungere un piè di pagina</a:t>
            </a:r>
          </a:p>
        </p:txBody>
      </p:sp>
      <p:sp>
        <p:nvSpPr>
          <p:cNvPr id="4" name="Segnaposto numero diapositiva 3"/>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it-IT" noProof="0" smtClean="0"/>
              <a:t>‹N›</a:t>
            </a:fld>
            <a:endParaRPr lang="it-IT" noProof="0" dirty="0"/>
          </a:p>
        </p:txBody>
      </p:sp>
    </p:spTree>
    <p:extLst>
      <p:ext uri="{BB962C8B-B14F-4D97-AF65-F5344CB8AC3E}">
        <p14:creationId xmlns:p14="http://schemas.microsoft.com/office/powerpoint/2010/main" val="86097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09600" y="216778"/>
            <a:ext cx="5080000" cy="1162050"/>
          </a:xfrm>
          <a:prstGeom prst="rect">
            <a:avLst/>
          </a:prstGeom>
          <a:ln>
            <a:noFill/>
          </a:ln>
        </p:spPr>
        <p:txBody>
          <a:bodyPr rtlCol="0" anchor="b"/>
          <a:lstStyle>
            <a:lvl1pPr algn="l">
              <a:lnSpc>
                <a:spcPts val="2000"/>
              </a:lnSpc>
              <a:buNone/>
              <a:defRPr sz="2200" b="1" cap="all" baseline="0"/>
            </a:lvl1pPr>
            <a:extLst/>
          </a:lstStyle>
          <a:p>
            <a:pPr rtl="0"/>
            <a:r>
              <a:rPr lang="it-IT" noProof="0"/>
              <a:t>Fare clic per modificare lo stile del titolo dello schema</a:t>
            </a:r>
            <a:endParaRPr lang="it-IT" noProof="0" dirty="0"/>
          </a:p>
        </p:txBody>
      </p:sp>
      <p:sp>
        <p:nvSpPr>
          <p:cNvPr id="3" name="Segnaposto testo 2"/>
          <p:cNvSpPr>
            <a:spLocks noGrp="1"/>
          </p:cNvSpPr>
          <p:nvPr>
            <p:ph type="body" idx="2"/>
          </p:nvPr>
        </p:nvSpPr>
        <p:spPr>
          <a:xfrm>
            <a:off x="609600" y="1406964"/>
            <a:ext cx="5080000" cy="698500"/>
          </a:xfrm>
          <a:prstGeom prst="rect">
            <a:avLst/>
          </a:prstGeom>
        </p:spPr>
        <p:txBody>
          <a:bodyPr rtlCol="0"/>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rtl="0" eaLnBrk="1" latinLnBrk="0" hangingPunct="1"/>
            <a:r>
              <a:rPr lang="it-IT" noProof="0"/>
              <a:t>Fare clic per modificare gli stili del testo dello schema</a:t>
            </a:r>
          </a:p>
        </p:txBody>
      </p:sp>
      <p:sp>
        <p:nvSpPr>
          <p:cNvPr id="4" name="Segnaposto contenuto 3"/>
          <p:cNvSpPr>
            <a:spLocks noGrp="1"/>
          </p:cNvSpPr>
          <p:nvPr>
            <p:ph sz="half" idx="1"/>
          </p:nvPr>
        </p:nvSpPr>
        <p:spPr>
          <a:xfrm>
            <a:off x="609600" y="2133601"/>
            <a:ext cx="10871200" cy="3992563"/>
          </a:xfrm>
          <a:prstGeom prst="rect">
            <a:avLst/>
          </a:prstGeom>
        </p:spPr>
        <p:txBody>
          <a:bodyPr rtlCol="0"/>
          <a:lstStyle>
            <a:lvl1pPr>
              <a:defRPr sz="3200"/>
            </a:lvl1pPr>
            <a:lvl2pPr>
              <a:defRPr sz="2800"/>
            </a:lvl2pPr>
            <a:lvl3pPr>
              <a:defRPr sz="2400"/>
            </a:lvl3pPr>
            <a:lvl4pPr>
              <a:defRPr sz="2000"/>
            </a:lvl4pPr>
            <a:lvl5pPr>
              <a:defRPr sz="2000"/>
            </a:lvl5pPr>
            <a:extLst/>
          </a:lstStyle>
          <a:p>
            <a:pPr lvl="0" rtl="0" eaLnBrk="1" latinLnBrk="0" hangingPunct="1"/>
            <a:r>
              <a:rPr lang="it-IT" noProof="0"/>
              <a:t>Fare clic per modificare gli stili del testo dello schema</a:t>
            </a:r>
          </a:p>
          <a:p>
            <a:pPr lvl="1" rtl="0" eaLnBrk="1" latinLnBrk="0" hangingPunct="1"/>
            <a:r>
              <a:rPr lang="it-IT" noProof="0"/>
              <a:t>Secondo livello</a:t>
            </a:r>
          </a:p>
          <a:p>
            <a:pPr lvl="2" rtl="0" eaLnBrk="1" latinLnBrk="0" hangingPunct="1"/>
            <a:r>
              <a:rPr lang="it-IT" noProof="0"/>
              <a:t>Terzo livello</a:t>
            </a:r>
          </a:p>
          <a:p>
            <a:pPr lvl="3" rtl="0" eaLnBrk="1" latinLnBrk="0" hangingPunct="1"/>
            <a:r>
              <a:rPr lang="it-IT" noProof="0"/>
              <a:t>Quarto livello</a:t>
            </a:r>
          </a:p>
          <a:p>
            <a:pPr lvl="4" rtl="0" eaLnBrk="1" latinLnBrk="0" hangingPunct="1"/>
            <a:r>
              <a:rPr lang="it-IT" noProof="0"/>
              <a:t>Quinto livello</a:t>
            </a:r>
            <a:endParaRPr kumimoji="0" lang="it-IT" noProof="0" dirty="0"/>
          </a:p>
        </p:txBody>
      </p:sp>
      <p:sp>
        <p:nvSpPr>
          <p:cNvPr id="5" name="Segnaposto data 4"/>
          <p:cNvSpPr>
            <a:spLocks noGrp="1"/>
          </p:cNvSpPr>
          <p:nvPr>
            <p:ph type="dt" sz="half" idx="10"/>
          </p:nvPr>
        </p:nvSpPr>
        <p:spPr>
          <a:xfrm>
            <a:off x="4775200" y="6305550"/>
            <a:ext cx="2844800" cy="476250"/>
          </a:xfrm>
          <a:prstGeom prst="rect">
            <a:avLst/>
          </a:prstGeom>
        </p:spPr>
        <p:txBody>
          <a:bodyPr rtlCol="0"/>
          <a:lstStyle/>
          <a:p>
            <a:pPr rtl="0"/>
            <a:fld id="{B6F07590-CFA1-4F21-BA76-7175260B7F5E}" type="datetime1">
              <a:rPr lang="it-IT" noProof="0" smtClean="0"/>
              <a:t>27/02/2024</a:t>
            </a:fld>
            <a:endParaRPr lang="it-IT" noProof="0" dirty="0"/>
          </a:p>
        </p:txBody>
      </p:sp>
      <p:sp>
        <p:nvSpPr>
          <p:cNvPr id="6" name="Segnaposto piè di pagina 5"/>
          <p:cNvSpPr>
            <a:spLocks noGrp="1"/>
          </p:cNvSpPr>
          <p:nvPr>
            <p:ph type="ftr" sz="quarter" idx="11"/>
          </p:nvPr>
        </p:nvSpPr>
        <p:spPr>
          <a:xfrm>
            <a:off x="7620000" y="6305550"/>
            <a:ext cx="3860800" cy="476250"/>
          </a:xfrm>
          <a:prstGeom prst="rect">
            <a:avLst/>
          </a:prstGeom>
        </p:spPr>
        <p:txBody>
          <a:bodyPr rtlCol="0"/>
          <a:lstStyle/>
          <a:p>
            <a:pPr rtl="0"/>
            <a:r>
              <a:rPr lang="it-IT" noProof="0" dirty="0"/>
              <a:t>Aggiungere un piè di pagina</a:t>
            </a:r>
          </a:p>
        </p:txBody>
      </p:sp>
      <p:sp>
        <p:nvSpPr>
          <p:cNvPr id="7" name="Segnaposto numero diapositiva 6"/>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it-IT" noProof="0" smtClean="0"/>
              <a:t>‹N›</a:t>
            </a:fld>
            <a:endParaRPr lang="it-IT" noProof="0" dirty="0"/>
          </a:p>
        </p:txBody>
      </p:sp>
    </p:spTree>
    <p:extLst>
      <p:ext uri="{BB962C8B-B14F-4D97-AF65-F5344CB8AC3E}">
        <p14:creationId xmlns:p14="http://schemas.microsoft.com/office/powerpoint/2010/main" val="54254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7849195" y="1066800"/>
            <a:ext cx="3657600" cy="1981200"/>
          </a:xfrm>
          <a:prstGeom prst="rect">
            <a:avLst/>
          </a:prstGeom>
        </p:spPr>
        <p:txBody>
          <a:bodyPr rtlCol="0" anchor="b">
            <a:noAutofit/>
          </a:bodyPr>
          <a:lstStyle>
            <a:lvl1pPr algn="l">
              <a:buNone/>
              <a:defRPr sz="2100" b="1">
                <a:effectLst/>
              </a:defRPr>
            </a:lvl1pPr>
            <a:extLst/>
          </a:lstStyle>
          <a:p>
            <a:pPr rtl="0"/>
            <a:r>
              <a:rPr lang="it-IT" noProof="0"/>
              <a:t>Fare clic per modificare lo stile del titolo dello schema</a:t>
            </a:r>
            <a:endParaRPr lang="it-IT" noProof="0" dirty="0"/>
          </a:p>
        </p:txBody>
      </p:sp>
      <p:sp>
        <p:nvSpPr>
          <p:cNvPr id="8" name="Rettangolo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it-IT" sz="3200" kern="1200" noProof="0" dirty="0">
              <a:solidFill>
                <a:schemeClr val="tx1"/>
              </a:solidFill>
              <a:latin typeface="+mn-lt"/>
              <a:ea typeface="+mn-ea"/>
              <a:cs typeface="+mn-cs"/>
            </a:endParaRPr>
          </a:p>
        </p:txBody>
      </p:sp>
      <p:sp>
        <p:nvSpPr>
          <p:cNvPr id="3" name="Segnaposto immagine 2" descr="Segnaposto vuoto per aggiungere un'immagine. Fare clic sul segnaposto e selezionare l'immagine che si vuole aggiungere"/>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rtlCol="0" anchor="t"/>
          <a:lstStyle>
            <a:lvl1pPr marL="0" indent="0" algn="l" eaLnBrk="1" latinLnBrk="0" hangingPunct="1">
              <a:buNone/>
              <a:defRPr sz="3200"/>
            </a:lvl1pPr>
            <a:extLst/>
          </a:lstStyle>
          <a:p>
            <a:pPr marL="0" algn="l" rtl="0" eaLnBrk="1" latinLnBrk="0" hangingPunct="1"/>
            <a:r>
              <a:rPr lang="it-IT" noProof="0"/>
              <a:t>Fare clic sull'icona per inserire un'immagine</a:t>
            </a:r>
            <a:endParaRPr kumimoji="0" lang="it-IT" noProof="0" dirty="0"/>
          </a:p>
        </p:txBody>
      </p:sp>
      <p:sp>
        <p:nvSpPr>
          <p:cNvPr id="9" name="Rettangolo 1"/>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it-IT" sz="1800" noProof="0" dirty="0"/>
          </a:p>
        </p:txBody>
      </p:sp>
      <p:sp>
        <p:nvSpPr>
          <p:cNvPr id="10" name="Rettangolo 2"/>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it-IT" sz="1800" noProof="0" dirty="0"/>
          </a:p>
        </p:txBody>
      </p:sp>
      <p:sp>
        <p:nvSpPr>
          <p:cNvPr id="4" name="Segnaposto testo 3"/>
          <p:cNvSpPr>
            <a:spLocks noGrp="1"/>
          </p:cNvSpPr>
          <p:nvPr>
            <p:ph type="body" sz="half" idx="2"/>
          </p:nvPr>
        </p:nvSpPr>
        <p:spPr>
          <a:xfrm>
            <a:off x="1117600" y="4800600"/>
            <a:ext cx="5892800" cy="762000"/>
          </a:xfrm>
          <a:prstGeom prst="rect">
            <a:avLst/>
          </a:prstGeom>
        </p:spPr>
        <p:txBody>
          <a:bodyPr rtlCol="0"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rtl="0" eaLnBrk="1" latinLnBrk="0" hangingPunct="1"/>
            <a:r>
              <a:rPr lang="it-IT" noProof="0"/>
              <a:t>Fare clic per modificare gli stili del testo dello schema</a:t>
            </a:r>
          </a:p>
        </p:txBody>
      </p:sp>
      <p:sp>
        <p:nvSpPr>
          <p:cNvPr id="5" name="Segnaposto data 4"/>
          <p:cNvSpPr>
            <a:spLocks noGrp="1"/>
          </p:cNvSpPr>
          <p:nvPr>
            <p:ph type="dt" sz="half" idx="10"/>
          </p:nvPr>
        </p:nvSpPr>
        <p:spPr>
          <a:xfrm>
            <a:off x="4775200" y="6305550"/>
            <a:ext cx="2844800" cy="476250"/>
          </a:xfrm>
          <a:prstGeom prst="rect">
            <a:avLst/>
          </a:prstGeom>
        </p:spPr>
        <p:txBody>
          <a:bodyPr rtlCol="0"/>
          <a:lstStyle/>
          <a:p>
            <a:pPr rtl="0"/>
            <a:fld id="{9D9346D9-AA3E-42EE-8EDC-CCD23F4F1189}" type="datetime1">
              <a:rPr lang="it-IT" noProof="0" smtClean="0"/>
              <a:t>27/02/2024</a:t>
            </a:fld>
            <a:endParaRPr lang="it-IT" noProof="0" dirty="0"/>
          </a:p>
        </p:txBody>
      </p:sp>
      <p:sp>
        <p:nvSpPr>
          <p:cNvPr id="6" name="Segnaposto piè di pagina 5"/>
          <p:cNvSpPr>
            <a:spLocks noGrp="1"/>
          </p:cNvSpPr>
          <p:nvPr>
            <p:ph type="ftr" sz="quarter" idx="11"/>
          </p:nvPr>
        </p:nvSpPr>
        <p:spPr>
          <a:xfrm>
            <a:off x="7620000" y="6305550"/>
            <a:ext cx="3860800" cy="476250"/>
          </a:xfrm>
          <a:prstGeom prst="rect">
            <a:avLst/>
          </a:prstGeom>
        </p:spPr>
        <p:txBody>
          <a:bodyPr rtlCol="0"/>
          <a:lstStyle/>
          <a:p>
            <a:pPr rtl="0"/>
            <a:r>
              <a:rPr lang="it-IT" noProof="0" dirty="0"/>
              <a:t>Aggiungere un piè di pagina</a:t>
            </a:r>
          </a:p>
        </p:txBody>
      </p:sp>
      <p:sp>
        <p:nvSpPr>
          <p:cNvPr id="7" name="Segnaposto numero diapositiva 6"/>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it-IT" noProof="0" smtClean="0"/>
              <a:t>‹N›</a:t>
            </a:fld>
            <a:endParaRPr lang="it-IT" noProof="0" dirty="0"/>
          </a:p>
        </p:txBody>
      </p:sp>
    </p:spTree>
    <p:extLst>
      <p:ext uri="{BB962C8B-B14F-4D97-AF65-F5344CB8AC3E}">
        <p14:creationId xmlns:p14="http://schemas.microsoft.com/office/powerpoint/2010/main" val="363675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2"/>
      </p:bgRef>
    </p:bg>
    <p:spTree>
      <p:nvGrpSpPr>
        <p:cNvPr id="1" name=""/>
        <p:cNvGrpSpPr/>
        <p:nvPr/>
      </p:nvGrpSpPr>
      <p:grpSpPr>
        <a:xfrm>
          <a:off x="0" y="0"/>
          <a:ext cx="0" cy="0"/>
          <a:chOff x="0" y="0"/>
          <a:chExt cx="0" cy="0"/>
        </a:xfrm>
      </p:grpSpPr>
      <p:grpSp>
        <p:nvGrpSpPr>
          <p:cNvPr id="6" name="Gruppo 5"/>
          <p:cNvGrpSpPr/>
          <p:nvPr/>
        </p:nvGrpSpPr>
        <p:grpSpPr>
          <a:xfrm>
            <a:off x="7148" y="-54"/>
            <a:ext cx="12188952" cy="6858054"/>
            <a:chOff x="7148" y="-54"/>
            <a:chExt cx="12188952" cy="6858054"/>
          </a:xfrm>
        </p:grpSpPr>
        <p:sp>
          <p:nvSpPr>
            <p:cNvPr id="4" name="Rettangolo 3"/>
            <p:cNvSpPr/>
            <p:nvPr/>
          </p:nvSpPr>
          <p:spPr>
            <a:xfrm>
              <a:off x="7148" y="0"/>
              <a:ext cx="12188952"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5" name="Rettangolo 14"/>
            <p:cNvSpPr/>
            <p:nvPr/>
          </p:nvSpPr>
          <p:spPr bwMode="invGray">
            <a:xfrm>
              <a:off x="1473566" y="-54"/>
              <a:ext cx="96070" cy="6858054"/>
            </a:xfrm>
            <a:prstGeom prst="rect">
              <a:avLst/>
            </a:prstGeom>
            <a:solidFill>
              <a:schemeClr val="bg2">
                <a:lumMod val="10000"/>
              </a:schemeClr>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it-IT" sz="1800" noProof="0" dirty="0"/>
            </a:p>
          </p:txBody>
        </p:sp>
        <p:pic>
          <p:nvPicPr>
            <p:cNvPr id="3" name="Immagin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48" y="0"/>
              <a:ext cx="1495425" cy="6858000"/>
            </a:xfrm>
            <a:prstGeom prst="rect">
              <a:avLst/>
            </a:prstGeom>
          </p:spPr>
        </p:pic>
      </p:grpSp>
      <p:sp>
        <p:nvSpPr>
          <p:cNvPr id="16" name="Segnaposto titolo 4"/>
          <p:cNvSpPr>
            <a:spLocks noGrp="1"/>
          </p:cNvSpPr>
          <p:nvPr>
            <p:ph type="title"/>
          </p:nvPr>
        </p:nvSpPr>
        <p:spPr>
          <a:xfrm>
            <a:off x="1914144" y="274638"/>
            <a:ext cx="9997440" cy="1143000"/>
          </a:xfrm>
          <a:prstGeom prst="rect">
            <a:avLst/>
          </a:prstGeom>
        </p:spPr>
        <p:txBody>
          <a:bodyPr rtlCol="0" anchor="ctr">
            <a:normAutofit/>
          </a:bodyPr>
          <a:lstStyle/>
          <a:p>
            <a:pPr rtl="0"/>
            <a:r>
              <a:rPr lang="it-IT" noProof="0" dirty="0"/>
              <a:t>Fare clic per modificare lo stile del titolo</a:t>
            </a:r>
          </a:p>
        </p:txBody>
      </p:sp>
      <p:sp>
        <p:nvSpPr>
          <p:cNvPr id="17" name="Segnaposto testo 8"/>
          <p:cNvSpPr>
            <a:spLocks noGrp="1"/>
          </p:cNvSpPr>
          <p:nvPr>
            <p:ph type="body" idx="1"/>
          </p:nvPr>
        </p:nvSpPr>
        <p:spPr>
          <a:xfrm>
            <a:off x="1914144" y="1447800"/>
            <a:ext cx="9997440" cy="4800600"/>
          </a:xfrm>
          <a:prstGeom prst="rect">
            <a:avLst/>
          </a:prstGeom>
        </p:spPr>
        <p:txBody>
          <a:bodyPr rtlCol="0">
            <a:normAutofit/>
          </a:bodyPr>
          <a:lstStyle/>
          <a:p>
            <a:pPr lvl="0" rtl="0" eaLnBrk="1" latinLnBrk="0" hangingPunct="1"/>
            <a:r>
              <a:rPr lang="it-IT" noProof="0" dirty="0"/>
              <a:t>Fare clic per modificare gli stili del testo dello schema</a:t>
            </a:r>
          </a:p>
          <a:p>
            <a:pPr lvl="1" rtl="0" eaLnBrk="1" latinLnBrk="0" hangingPunct="1"/>
            <a:r>
              <a:rPr lang="it-IT" noProof="0" dirty="0"/>
              <a:t>Secondo livello</a:t>
            </a:r>
          </a:p>
          <a:p>
            <a:pPr lvl="2" rtl="0" eaLnBrk="1" latinLnBrk="0" hangingPunct="1"/>
            <a:r>
              <a:rPr lang="it-IT" noProof="0" dirty="0"/>
              <a:t>Terzo livello</a:t>
            </a:r>
          </a:p>
          <a:p>
            <a:pPr lvl="3" rtl="0" eaLnBrk="1" latinLnBrk="0" hangingPunct="1"/>
            <a:r>
              <a:rPr lang="it-IT" noProof="0" dirty="0"/>
              <a:t>Quarto livello</a:t>
            </a:r>
          </a:p>
          <a:p>
            <a:pPr lvl="4" rtl="0" eaLnBrk="1" latinLnBrk="0" hangingPunct="1"/>
            <a:r>
              <a:rPr lang="it-IT" noProof="0" dirty="0"/>
              <a:t>Quinto livello</a:t>
            </a:r>
          </a:p>
        </p:txBody>
      </p:sp>
      <p:sp>
        <p:nvSpPr>
          <p:cNvPr id="18" name="Segnaposto data 23"/>
          <p:cNvSpPr>
            <a:spLocks noGrp="1"/>
          </p:cNvSpPr>
          <p:nvPr>
            <p:ph type="dt" sz="half" idx="2"/>
          </p:nvPr>
        </p:nvSpPr>
        <p:spPr>
          <a:xfrm>
            <a:off x="4775200" y="6305550"/>
            <a:ext cx="2844800" cy="476250"/>
          </a:xfrm>
          <a:prstGeom prst="rect">
            <a:avLst/>
          </a:prstGeom>
        </p:spPr>
        <p:txBody>
          <a:bodyPr rtlCol="0" anchor="b"/>
          <a:lstStyle>
            <a:lvl1pPr algn="r" eaLnBrk="1" latinLnBrk="0" hangingPunct="1">
              <a:defRPr kumimoji="0" sz="1100">
                <a:solidFill>
                  <a:schemeClr val="tx2"/>
                </a:solidFill>
              </a:defRPr>
            </a:lvl1pPr>
            <a:extLst/>
          </a:lstStyle>
          <a:p>
            <a:pPr rtl="0"/>
            <a:fld id="{04459659-D10F-4F47-AEB8-7766F7BB40AD}" type="datetime1">
              <a:rPr lang="it-IT" noProof="0" smtClean="0"/>
              <a:t>27/02/2024</a:t>
            </a:fld>
            <a:endParaRPr lang="it-IT" noProof="0" dirty="0"/>
          </a:p>
        </p:txBody>
      </p:sp>
      <p:sp>
        <p:nvSpPr>
          <p:cNvPr id="19" name="Segnaposto piè di pagina 9"/>
          <p:cNvSpPr>
            <a:spLocks noGrp="1"/>
          </p:cNvSpPr>
          <p:nvPr>
            <p:ph type="ftr" sz="quarter" idx="3"/>
          </p:nvPr>
        </p:nvSpPr>
        <p:spPr>
          <a:xfrm>
            <a:off x="7620000" y="6305550"/>
            <a:ext cx="3860800" cy="476250"/>
          </a:xfrm>
          <a:prstGeom prst="rect">
            <a:avLst/>
          </a:prstGeom>
        </p:spPr>
        <p:txBody>
          <a:bodyPr rtlCol="0" anchor="b"/>
          <a:lstStyle>
            <a:lvl1pPr eaLnBrk="1" latinLnBrk="0" hangingPunct="1">
              <a:defRPr kumimoji="0" sz="1100">
                <a:solidFill>
                  <a:schemeClr val="tx2"/>
                </a:solidFill>
                <a:effectLst/>
              </a:defRPr>
            </a:lvl1pPr>
            <a:extLst/>
          </a:lstStyle>
          <a:p>
            <a:pPr rtl="0"/>
            <a:r>
              <a:rPr lang="it-IT" noProof="0" dirty="0"/>
              <a:t>Aggiungere un piè di pagina</a:t>
            </a:r>
          </a:p>
        </p:txBody>
      </p:sp>
      <p:sp>
        <p:nvSpPr>
          <p:cNvPr id="20" name="Segnaposto numero diapositiva 21"/>
          <p:cNvSpPr>
            <a:spLocks noGrp="1"/>
          </p:cNvSpPr>
          <p:nvPr>
            <p:ph type="sldNum" sz="quarter" idx="4"/>
          </p:nvPr>
        </p:nvSpPr>
        <p:spPr>
          <a:xfrm>
            <a:off x="11484864" y="6305550"/>
            <a:ext cx="609600" cy="476250"/>
          </a:xfrm>
          <a:prstGeom prst="rect">
            <a:avLst/>
          </a:prstGeom>
        </p:spPr>
        <p:txBody>
          <a:bodyPr rtlCol="0" anchor="b"/>
          <a:lstStyle>
            <a:lvl1pPr algn="ctr" eaLnBrk="1" latinLnBrk="0" hangingPunct="1">
              <a:defRPr kumimoji="0" sz="1100">
                <a:solidFill>
                  <a:schemeClr val="tx2"/>
                </a:solidFill>
                <a:effectLst/>
              </a:defRPr>
            </a:lvl1pPr>
            <a:extLst/>
          </a:lstStyle>
          <a:p>
            <a:pPr rtl="0"/>
            <a:fld id="{401CF334-2D5C-4859-84A6-CA7E6E43FAEB}" type="slidenum">
              <a:rPr lang="it-IT" noProof="0" smtClean="0"/>
              <a:pPr/>
              <a:t>‹N›</a:t>
            </a:fld>
            <a:endParaRPr lang="it-IT" noProof="0" dirty="0"/>
          </a:p>
        </p:txBody>
      </p:sp>
    </p:spTree>
    <p:extLst>
      <p:ext uri="{BB962C8B-B14F-4D97-AF65-F5344CB8AC3E}">
        <p14:creationId xmlns:p14="http://schemas.microsoft.com/office/powerpoint/2010/main" val="12600380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1" kern="1200">
          <a:solidFill>
            <a:schemeClr val="accent2">
              <a:lumMod val="50000"/>
            </a:schemeClr>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lumMod val="50000"/>
          </a:schemeClr>
        </a:buClr>
        <a:buSzPct val="80000"/>
        <a:buFont typeface="Wingdings 2"/>
        <a:buChar char=""/>
        <a:defRPr kumimoji="0" sz="3200" kern="1200">
          <a:solidFill>
            <a:schemeClr val="tx2">
              <a:lumMod val="75000"/>
            </a:schemeClr>
          </a:solidFill>
          <a:latin typeface="+mn-lt"/>
          <a:ea typeface="+mn-ea"/>
          <a:cs typeface="+mn-cs"/>
        </a:defRPr>
      </a:lvl1pPr>
      <a:lvl2pPr marL="640080" indent="-237744" algn="l" rtl="0" eaLnBrk="1" latinLnBrk="0" hangingPunct="1">
        <a:lnSpc>
          <a:spcPct val="100000"/>
        </a:lnSpc>
        <a:spcBef>
          <a:spcPts val="550"/>
        </a:spcBef>
        <a:buClr>
          <a:schemeClr val="accent1">
            <a:lumMod val="50000"/>
          </a:schemeClr>
        </a:buClr>
        <a:buFont typeface="Verdana"/>
        <a:buChar char="◦"/>
        <a:defRPr kumimoji="0" sz="2800" kern="1200">
          <a:solidFill>
            <a:schemeClr val="tx2">
              <a:lumMod val="75000"/>
            </a:schemeClr>
          </a:solidFill>
          <a:latin typeface="+mn-lt"/>
          <a:ea typeface="+mn-ea"/>
          <a:cs typeface="+mn-cs"/>
        </a:defRPr>
      </a:lvl2pPr>
      <a:lvl3pPr marL="886968" indent="-228600" algn="l" rtl="0" eaLnBrk="1" latinLnBrk="0" hangingPunct="1">
        <a:lnSpc>
          <a:spcPct val="100000"/>
        </a:lnSpc>
        <a:spcBef>
          <a:spcPct val="20000"/>
        </a:spcBef>
        <a:buClr>
          <a:schemeClr val="accent2">
            <a:lumMod val="75000"/>
          </a:schemeClr>
        </a:buClr>
        <a:buFont typeface="Wingdings 2"/>
        <a:buChar char=""/>
        <a:defRPr kumimoji="0" sz="2400" kern="1200">
          <a:solidFill>
            <a:schemeClr val="tx2">
              <a:lumMod val="75000"/>
            </a:schemeClr>
          </a:solidFill>
          <a:latin typeface="+mn-lt"/>
          <a:ea typeface="+mn-ea"/>
          <a:cs typeface="+mn-cs"/>
        </a:defRPr>
      </a:lvl3pPr>
      <a:lvl4pPr marL="1097280" indent="-173736" algn="l" rtl="0" eaLnBrk="1" latinLnBrk="0" hangingPunct="1">
        <a:lnSpc>
          <a:spcPct val="100000"/>
        </a:lnSpc>
        <a:spcBef>
          <a:spcPct val="20000"/>
        </a:spcBef>
        <a:buClr>
          <a:schemeClr val="accent3">
            <a:lumMod val="75000"/>
          </a:schemeClr>
        </a:buClr>
        <a:buFont typeface="Wingdings 2"/>
        <a:buChar char=""/>
        <a:defRPr kumimoji="0" sz="2000" kern="1200">
          <a:solidFill>
            <a:schemeClr val="tx2">
              <a:lumMod val="75000"/>
            </a:schemeClr>
          </a:solidFill>
          <a:latin typeface="+mn-lt"/>
          <a:ea typeface="+mn-ea"/>
          <a:cs typeface="+mn-cs"/>
        </a:defRPr>
      </a:lvl4pPr>
      <a:lvl5pPr marL="1298448" indent="-182880" algn="l" rtl="0" eaLnBrk="1" latinLnBrk="0" hangingPunct="1">
        <a:lnSpc>
          <a:spcPct val="100000"/>
        </a:lnSpc>
        <a:spcBef>
          <a:spcPct val="20000"/>
        </a:spcBef>
        <a:buClr>
          <a:schemeClr val="accent4">
            <a:lumMod val="75000"/>
          </a:schemeClr>
        </a:buClr>
        <a:buFont typeface="Wingdings 2"/>
        <a:buChar char=""/>
        <a:defRPr kumimoji="0" sz="2000" kern="1200">
          <a:solidFill>
            <a:schemeClr val="tx2">
              <a:lumMod val="75000"/>
            </a:schemeClr>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7512" userDrawn="1">
          <p15:clr>
            <a:srgbClr val="F26B43"/>
          </p15:clr>
        </p15:guide>
        <p15:guide id="3" pos="1176" userDrawn="1">
          <p15:clr>
            <a:srgbClr val="F26B43"/>
          </p15:clr>
        </p15:guide>
        <p15:guide id="4" orient="horz" pos="3936" userDrawn="1">
          <p15:clr>
            <a:srgbClr val="F26B43"/>
          </p15:clr>
        </p15:guide>
        <p15:guide id="5" orient="horz" pos="888" userDrawn="1">
          <p15:clr>
            <a:srgbClr val="F26B43"/>
          </p15:clr>
        </p15:guide>
        <p15:guide id="6" orient="horz" pos="1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aristarcos.blogspot.com/2007/09/caos-y-azar.html" TargetMode="External"/><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hyperlink" Target="https://vitornani.blogspot.com/2017/04/insolita-jornada.html" TargetMode="External"/><Relationship Id="rId4" Type="http://schemas.openxmlformats.org/officeDocument/2006/relationships/image" Target="../media/image10.jpg"/></Relationships>
</file>

<file path=ppt/slides/_rels/slide3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39389" y="406400"/>
            <a:ext cx="9875520" cy="1451162"/>
          </a:xfrm>
        </p:spPr>
        <p:txBody>
          <a:bodyPr rtlCol="0">
            <a:normAutofit fontScale="90000"/>
          </a:bodyPr>
          <a:lstStyle/>
          <a:p>
            <a:pPr rtl="0"/>
            <a:r>
              <a:rPr lang="it-IT" dirty="0"/>
              <a:t>La prevenzione delle aggressioni agli operatori sanitari in Emilia-Romagna</a:t>
            </a:r>
          </a:p>
        </p:txBody>
      </p:sp>
      <p:sp>
        <p:nvSpPr>
          <p:cNvPr id="3" name="Sottotitolo 2"/>
          <p:cNvSpPr>
            <a:spLocks noGrp="1"/>
          </p:cNvSpPr>
          <p:nvPr>
            <p:ph type="subTitle" idx="1"/>
          </p:nvPr>
        </p:nvSpPr>
        <p:spPr/>
        <p:txBody>
          <a:bodyPr rtlCol="0"/>
          <a:lstStyle/>
          <a:p>
            <a:pPr rtl="0"/>
            <a:r>
              <a:rPr lang="it-IT" dirty="0"/>
              <a:t>Il ruolo del Medico Competente</a:t>
            </a:r>
          </a:p>
          <a:p>
            <a:pPr rtl="0"/>
            <a:r>
              <a:rPr lang="it-IT" dirty="0"/>
              <a:t>Vittorio Lodi Coordinamento Medici Competenti </a:t>
            </a:r>
          </a:p>
          <a:p>
            <a:pPr rtl="0"/>
            <a:r>
              <a:rPr lang="it-IT" dirty="0"/>
              <a:t>Aziende Sanitarie Regione Emilia-Romagna</a:t>
            </a:r>
          </a:p>
        </p:txBody>
      </p:sp>
    </p:spTree>
    <p:extLst>
      <p:ext uri="{BB962C8B-B14F-4D97-AF65-F5344CB8AC3E}">
        <p14:creationId xmlns:p14="http://schemas.microsoft.com/office/powerpoint/2010/main" val="263390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B9326870-4451-2E01-8F5A-BBB6BB9FECE1}"/>
              </a:ext>
            </a:extLst>
          </p:cNvPr>
          <p:cNvSpPr>
            <a:spLocks noGrp="1"/>
          </p:cNvSpPr>
          <p:nvPr>
            <p:ph type="title"/>
          </p:nvPr>
        </p:nvSpPr>
        <p:spPr>
          <a:xfrm>
            <a:off x="1914144" y="274638"/>
            <a:ext cx="9997440" cy="751522"/>
          </a:xfrm>
        </p:spPr>
        <p:txBody>
          <a:bodyPr>
            <a:normAutofit fontScale="90000"/>
          </a:bodyPr>
          <a:lstStyle/>
          <a:p>
            <a:pPr algn="ctr"/>
            <a:r>
              <a:rPr lang="it-IT" sz="4400" dirty="0">
                <a:latin typeface="Arial" panose="020B0604020202020204" pitchFamily="34" charset="0"/>
                <a:cs typeface="Arial" panose="020B0604020202020204" pitchFamily="34" charset="0"/>
              </a:rPr>
              <a:t>I fattori di rischio</a:t>
            </a:r>
            <a:endParaRPr lang="it-IT" dirty="0">
              <a:latin typeface="Arial" panose="020B0604020202020204" pitchFamily="34" charset="0"/>
              <a:cs typeface="Arial" panose="020B0604020202020204" pitchFamily="34" charset="0"/>
            </a:endParaRPr>
          </a:p>
        </p:txBody>
      </p:sp>
      <p:sp>
        <p:nvSpPr>
          <p:cNvPr id="6" name="Segnaposto contenuto 5">
            <a:extLst>
              <a:ext uri="{FF2B5EF4-FFF2-40B4-BE49-F238E27FC236}">
                <a16:creationId xmlns:a16="http://schemas.microsoft.com/office/drawing/2014/main" id="{3A0FBD6F-ABCE-5735-FC8F-3FF54BE8AAA8}"/>
              </a:ext>
            </a:extLst>
          </p:cNvPr>
          <p:cNvSpPr>
            <a:spLocks noGrp="1"/>
          </p:cNvSpPr>
          <p:nvPr>
            <p:ph idx="1"/>
          </p:nvPr>
        </p:nvSpPr>
        <p:spPr>
          <a:xfrm>
            <a:off x="1914144" y="1084580"/>
            <a:ext cx="9997440" cy="4688840"/>
          </a:xfrm>
        </p:spPr>
        <p:txBody>
          <a:bodyPr>
            <a:normAutofit/>
          </a:bodyPr>
          <a:lstStyle/>
          <a:p>
            <a:pPr algn="just"/>
            <a:r>
              <a:rPr lang="it-IT" sz="1800" b="0" i="0" u="none" strike="noStrike" baseline="0" dirty="0">
                <a:solidFill>
                  <a:schemeClr val="tx1"/>
                </a:solidFill>
                <a:latin typeface="Calibri" panose="020F0502020204030204" pitchFamily="34" charset="0"/>
                <a:cs typeface="Calibri" panose="020F0502020204030204" pitchFamily="34" charset="0"/>
              </a:rPr>
              <a:t>lavorare a contatto con persone instabili, specie se sono sotto l’influenza di stupefacenti o alcol o se hanno una storia di violenza o diagnosi di disturbi psicotici</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organico insufficiente, specialmente durante i pasti e gli orari di visita</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trasporto dei pazienti</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lunghe attese e sale di attesa sovraffollate e scomode</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lavorare da soli</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ambienti inadeguati</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sicurezza inadeguata</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mancanza di formazione del personale e di politiche di prevenzione e gestione delle crisi con pazienti potenzialmente instabili</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abuso di droghe e di alcol</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accesso alle armi da fuoco</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libera circolazione del pubblico in corridoi, camere, altri locali.</a:t>
            </a:r>
            <a:endParaRPr lang="it-IT" dirty="0">
              <a:solidFill>
                <a:schemeClr val="tx1"/>
              </a:solidFill>
              <a:latin typeface="Calibri" panose="020F0502020204030204" pitchFamily="34" charset="0"/>
              <a:cs typeface="Calibri" panose="020F0502020204030204" pitchFamily="34" charset="0"/>
            </a:endParaRPr>
          </a:p>
        </p:txBody>
      </p:sp>
      <p:sp>
        <p:nvSpPr>
          <p:cNvPr id="7" name="CasellaDiTesto 6">
            <a:extLst>
              <a:ext uri="{FF2B5EF4-FFF2-40B4-BE49-F238E27FC236}">
                <a16:creationId xmlns:a16="http://schemas.microsoft.com/office/drawing/2014/main" id="{61E6338A-8C9A-C91A-62E7-2A5F60653F44}"/>
              </a:ext>
            </a:extLst>
          </p:cNvPr>
          <p:cNvSpPr txBox="1"/>
          <p:nvPr/>
        </p:nvSpPr>
        <p:spPr>
          <a:xfrm>
            <a:off x="1914144" y="5937031"/>
            <a:ext cx="9920224" cy="646331"/>
          </a:xfrm>
          <a:prstGeom prst="rect">
            <a:avLst/>
          </a:prstGeom>
          <a:noFill/>
        </p:spPr>
        <p:txBody>
          <a:bodyPr wrap="square" rtlCol="0">
            <a:spAutoFit/>
          </a:bodyPr>
          <a:lstStyle/>
          <a:p>
            <a:pPr algn="l"/>
            <a:r>
              <a:rPr lang="en-US" sz="1200" b="0" i="0" u="none" strike="noStrike" baseline="0" dirty="0">
                <a:latin typeface="Calibri" panose="020F0502020204030204" pitchFamily="34" charset="0"/>
                <a:cs typeface="Calibri" panose="020F0502020204030204" pitchFamily="34" charset="0"/>
              </a:rPr>
              <a:t>CDC (Centers for Disease Control and Prevention) e NIOSH (National Institute for Occupational Safety and Health). Violence. Occupational hazards in hospitals. No 2002-101, Washington, DC, US Department of Health and Human Services, Public Health Service, Centers for Disease Control and Prevention. 2002.</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0513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8A7596-CD44-2E23-028C-75D5E089F5A3}"/>
              </a:ext>
            </a:extLst>
          </p:cNvPr>
          <p:cNvSpPr>
            <a:spLocks noGrp="1"/>
          </p:cNvSpPr>
          <p:nvPr>
            <p:ph type="title"/>
          </p:nvPr>
        </p:nvSpPr>
        <p:spPr>
          <a:xfrm>
            <a:off x="1914144" y="274638"/>
            <a:ext cx="9997440" cy="660082"/>
          </a:xfrm>
        </p:spPr>
        <p:txBody>
          <a:bodyPr>
            <a:noAutofit/>
          </a:bodyPr>
          <a:lstStyle/>
          <a:p>
            <a:pPr algn="ctr"/>
            <a:r>
              <a:rPr lang="it-IT" sz="4000" dirty="0">
                <a:latin typeface="Arial" panose="020B0604020202020204" pitchFamily="34" charset="0"/>
                <a:cs typeface="Arial" panose="020B0604020202020204" pitchFamily="34" charset="0"/>
              </a:rPr>
              <a:t>I fattori di rischio della vittima</a:t>
            </a:r>
          </a:p>
        </p:txBody>
      </p:sp>
      <p:sp>
        <p:nvSpPr>
          <p:cNvPr id="3" name="Segnaposto contenuto 2">
            <a:extLst>
              <a:ext uri="{FF2B5EF4-FFF2-40B4-BE49-F238E27FC236}">
                <a16:creationId xmlns:a16="http://schemas.microsoft.com/office/drawing/2014/main" id="{DD2B37EC-3126-D53D-C4ED-3FC0DCC747F4}"/>
              </a:ext>
            </a:extLst>
          </p:cNvPr>
          <p:cNvSpPr>
            <a:spLocks noGrp="1"/>
          </p:cNvSpPr>
          <p:nvPr>
            <p:ph idx="1"/>
          </p:nvPr>
        </p:nvSpPr>
        <p:spPr>
          <a:xfrm>
            <a:off x="1914144" y="1028700"/>
            <a:ext cx="9997440" cy="5001260"/>
          </a:xfrm>
        </p:spPr>
        <p:txBody>
          <a:bodyPr>
            <a:noAutofit/>
          </a:bodyPr>
          <a:lstStyle/>
          <a:p>
            <a:pPr marL="82296" indent="0" algn="just">
              <a:buNone/>
            </a:pPr>
            <a:r>
              <a:rPr lang="it-IT" sz="1800" b="0" i="0" u="none" strike="noStrike" baseline="0" dirty="0">
                <a:solidFill>
                  <a:schemeClr val="tx1"/>
                </a:solidFill>
                <a:latin typeface="Calibri" panose="020F0502020204030204" pitchFamily="34" charset="0"/>
                <a:cs typeface="Calibri" panose="020F0502020204030204" pitchFamily="34" charset="0"/>
              </a:rPr>
              <a:t> </a:t>
            </a:r>
            <a:r>
              <a:rPr lang="it-IT" sz="1800" b="0" i="1" u="none" strike="noStrike" baseline="0" dirty="0">
                <a:solidFill>
                  <a:schemeClr val="tx1"/>
                </a:solidFill>
                <a:latin typeface="Calibri" panose="020F0502020204030204" pitchFamily="34" charset="0"/>
                <a:cs typeface="Calibri" panose="020F0502020204030204" pitchFamily="34" charset="0"/>
              </a:rPr>
              <a:t>Profilo professionale</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infermieri e personale dei mezzi di soccorso: rischio molto alto</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medici, personale tecnico: rischio alto</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tutti gli altri professionisti: rischio comunque presente</a:t>
            </a:r>
          </a:p>
          <a:p>
            <a:pPr marL="82296" indent="0" algn="just">
              <a:buNone/>
            </a:pPr>
            <a:r>
              <a:rPr lang="it-IT" sz="1800" b="0" i="1" u="none" strike="noStrike" baseline="0" dirty="0">
                <a:solidFill>
                  <a:schemeClr val="tx1"/>
                </a:solidFill>
                <a:latin typeface="Calibri" panose="020F0502020204030204" pitchFamily="34" charset="0"/>
                <a:cs typeface="Calibri" panose="020F0502020204030204" pitchFamily="34" charset="0"/>
              </a:rPr>
              <a:t>Vulnerabilità reale o percepita</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personale appartenente a minoranze</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personale in formazione o in fase di inserimento</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 lavoratori precari</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lavoratori di giovane età</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donne</a:t>
            </a:r>
          </a:p>
          <a:p>
            <a:pPr marL="82296" indent="0" algn="just">
              <a:buNone/>
            </a:pPr>
            <a:r>
              <a:rPr lang="it-IT" sz="1800" b="0" i="1" u="none" strike="noStrike" baseline="0" dirty="0">
                <a:solidFill>
                  <a:schemeClr val="tx1"/>
                </a:solidFill>
                <a:latin typeface="Calibri" panose="020F0502020204030204" pitchFamily="34" charset="0"/>
                <a:cs typeface="Calibri" panose="020F0502020204030204" pitchFamily="34" charset="0"/>
              </a:rPr>
              <a:t>Esperienza e attitudini</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basso livello di esperienza</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atteggiamento poco disponibile o irritante</a:t>
            </a:r>
          </a:p>
          <a:p>
            <a:pPr algn="just"/>
            <a:r>
              <a:rPr lang="it-IT" sz="1800" b="0" i="0" u="none" strike="noStrike" baseline="0" dirty="0">
                <a:solidFill>
                  <a:schemeClr val="tx1"/>
                </a:solidFill>
                <a:latin typeface="Calibri" panose="020F0502020204030204" pitchFamily="34" charset="0"/>
                <a:cs typeface="Calibri" panose="020F0502020204030204" pitchFamily="34" charset="0"/>
              </a:rPr>
              <a:t>scarsa capacita di accettare i problemi.</a:t>
            </a:r>
            <a:endParaRPr lang="it-IT" sz="1800" dirty="0">
              <a:solidFill>
                <a:schemeClr val="tx1"/>
              </a:solidFill>
              <a:latin typeface="Calibri" panose="020F0502020204030204" pitchFamily="34" charset="0"/>
              <a:cs typeface="Calibri" panose="020F0502020204030204" pitchFamily="34" charset="0"/>
            </a:endParaRPr>
          </a:p>
        </p:txBody>
      </p:sp>
      <p:sp>
        <p:nvSpPr>
          <p:cNvPr id="4" name="CasellaDiTesto 3">
            <a:extLst>
              <a:ext uri="{FF2B5EF4-FFF2-40B4-BE49-F238E27FC236}">
                <a16:creationId xmlns:a16="http://schemas.microsoft.com/office/drawing/2014/main" id="{B8391F6F-7A50-07FE-4682-FEE4C02C94FD}"/>
              </a:ext>
            </a:extLst>
          </p:cNvPr>
          <p:cNvSpPr txBox="1"/>
          <p:nvPr/>
        </p:nvSpPr>
        <p:spPr>
          <a:xfrm>
            <a:off x="1914144" y="6121697"/>
            <a:ext cx="9910064" cy="461665"/>
          </a:xfrm>
          <a:prstGeom prst="rect">
            <a:avLst/>
          </a:prstGeom>
          <a:noFill/>
        </p:spPr>
        <p:txBody>
          <a:bodyPr wrap="square" rtlCol="0">
            <a:spAutoFit/>
          </a:bodyPr>
          <a:lstStyle/>
          <a:p>
            <a:pPr algn="l"/>
            <a:r>
              <a:rPr lang="en-US" sz="1200" b="0" i="0" u="none" strike="noStrike" baseline="0" dirty="0">
                <a:latin typeface="Calibri" panose="020F0502020204030204" pitchFamily="34" charset="0"/>
                <a:cs typeface="Calibri" panose="020F0502020204030204" pitchFamily="34" charset="0"/>
              </a:rPr>
              <a:t>ILO (International </a:t>
            </a:r>
            <a:r>
              <a:rPr lang="en-US" sz="1200" b="0" i="0" u="none" strike="noStrike" baseline="0" dirty="0" err="1">
                <a:latin typeface="Calibri" panose="020F0502020204030204" pitchFamily="34" charset="0"/>
                <a:cs typeface="Calibri" panose="020F0502020204030204" pitchFamily="34" charset="0"/>
              </a:rPr>
              <a:t>Labour</a:t>
            </a:r>
            <a:r>
              <a:rPr lang="en-US" sz="1200" b="0" i="0" u="none" strike="noStrike" baseline="0" dirty="0">
                <a:latin typeface="Calibri" panose="020F0502020204030204" pitchFamily="34" charset="0"/>
                <a:cs typeface="Calibri" panose="020F0502020204030204" pitchFamily="34" charset="0"/>
              </a:rPr>
              <a:t> Office), ICN (International Council of Nurses), WHO (World Health </a:t>
            </a:r>
            <a:r>
              <a:rPr lang="en-US" sz="1200" b="0" i="0" u="none" strike="noStrike" baseline="0" dirty="0" err="1">
                <a:latin typeface="Calibri" panose="020F0502020204030204" pitchFamily="34" charset="0"/>
                <a:cs typeface="Calibri" panose="020F0502020204030204" pitchFamily="34" charset="0"/>
              </a:rPr>
              <a:t>Organisation</a:t>
            </a:r>
            <a:r>
              <a:rPr lang="en-US" sz="1200" b="0" i="0" u="none" strike="noStrike" baseline="0" dirty="0">
                <a:latin typeface="Calibri" panose="020F0502020204030204" pitchFamily="34" charset="0"/>
                <a:cs typeface="Calibri" panose="020F0502020204030204" pitchFamily="34" charset="0"/>
              </a:rPr>
              <a:t>), PSI (Public Services International). Joint </a:t>
            </a:r>
            <a:r>
              <a:rPr lang="en-US" sz="1200" b="0" i="0" u="none" strike="noStrike" baseline="0" dirty="0" err="1">
                <a:latin typeface="Calibri" panose="020F0502020204030204" pitchFamily="34" charset="0"/>
                <a:cs typeface="Calibri" panose="020F0502020204030204" pitchFamily="34" charset="0"/>
              </a:rPr>
              <a:t>programme</a:t>
            </a:r>
            <a:r>
              <a:rPr lang="en-US" sz="1200" b="0" i="0" u="none" strike="noStrike" baseline="0" dirty="0">
                <a:latin typeface="Calibri" panose="020F0502020204030204" pitchFamily="34" charset="0"/>
                <a:cs typeface="Calibri" panose="020F0502020204030204" pitchFamily="34" charset="0"/>
              </a:rPr>
              <a:t> on workplace violence in the health sector. Framework guidelines for addressing workplace violence in the health sector. Ginevra, 2002.</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2564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7187D5-39B2-17DE-77A0-070A7799D8FE}"/>
              </a:ext>
            </a:extLst>
          </p:cNvPr>
          <p:cNvSpPr>
            <a:spLocks noGrp="1"/>
          </p:cNvSpPr>
          <p:nvPr>
            <p:ph type="title"/>
          </p:nvPr>
        </p:nvSpPr>
        <p:spPr>
          <a:xfrm>
            <a:off x="1914144" y="274638"/>
            <a:ext cx="9997440" cy="721042"/>
          </a:xfrm>
        </p:spPr>
        <p:txBody>
          <a:bodyPr>
            <a:normAutofit/>
          </a:bodyPr>
          <a:lstStyle/>
          <a:p>
            <a:pPr algn="ctr"/>
            <a:r>
              <a:rPr lang="it-IT" sz="4000" dirty="0">
                <a:latin typeface="Arial" panose="020B0604020202020204" pitchFamily="34" charset="0"/>
                <a:cs typeface="Arial" panose="020B0604020202020204" pitchFamily="34" charset="0"/>
              </a:rPr>
              <a:t>Le cause scatenanti</a:t>
            </a:r>
          </a:p>
        </p:txBody>
      </p:sp>
      <p:sp>
        <p:nvSpPr>
          <p:cNvPr id="3" name="Segnaposto contenuto 2">
            <a:extLst>
              <a:ext uri="{FF2B5EF4-FFF2-40B4-BE49-F238E27FC236}">
                <a16:creationId xmlns:a16="http://schemas.microsoft.com/office/drawing/2014/main" id="{0FEDE1A2-4C08-61E8-3877-7F3808133D3D}"/>
              </a:ext>
            </a:extLst>
          </p:cNvPr>
          <p:cNvSpPr>
            <a:spLocks noGrp="1"/>
          </p:cNvSpPr>
          <p:nvPr>
            <p:ph idx="1"/>
          </p:nvPr>
        </p:nvSpPr>
        <p:spPr>
          <a:xfrm>
            <a:off x="1914144" y="1173192"/>
            <a:ext cx="9997440" cy="5075208"/>
          </a:xfrm>
        </p:spPr>
        <p:txBody>
          <a:bodyPr>
            <a:normAutofit/>
          </a:bodyPr>
          <a:lstStyle/>
          <a:p>
            <a:pPr marL="82296" indent="0" algn="l">
              <a:buNone/>
            </a:pPr>
            <a:r>
              <a:rPr lang="it-IT" sz="2000" b="0" i="0" u="none" strike="noStrike" baseline="0" dirty="0">
                <a:solidFill>
                  <a:schemeClr val="tx1"/>
                </a:solidFill>
                <a:latin typeface="Arial" panose="020B0604020202020204" pitchFamily="34" charset="0"/>
                <a:cs typeface="Arial" panose="020B0604020202020204" pitchFamily="34" charset="0"/>
              </a:rPr>
              <a:t>Il più delle volte alla base del fenomeno c’è, nell’aggressore, un </a:t>
            </a:r>
            <a:r>
              <a:rPr lang="it-IT" sz="2000" b="0" i="0" u="sng" strike="noStrike" baseline="0" dirty="0">
                <a:solidFill>
                  <a:schemeClr val="tx1"/>
                </a:solidFill>
                <a:latin typeface="Arial" panose="020B0604020202020204" pitchFamily="34" charset="0"/>
                <a:cs typeface="Arial" panose="020B0604020202020204" pitchFamily="34" charset="0"/>
              </a:rPr>
              <a:t>meccanismo di frustrazione </a:t>
            </a:r>
            <a:r>
              <a:rPr lang="it-IT" sz="2000" b="0" i="0" u="none" strike="noStrike" baseline="0" dirty="0">
                <a:solidFill>
                  <a:schemeClr val="tx1"/>
                </a:solidFill>
                <a:latin typeface="Arial" panose="020B0604020202020204" pitchFamily="34" charset="0"/>
                <a:cs typeface="Arial" panose="020B0604020202020204" pitchFamily="34" charset="0"/>
              </a:rPr>
              <a:t>per un’aspettativa non soddisfatta.</a:t>
            </a:r>
          </a:p>
          <a:p>
            <a:pPr marL="82296" indent="0" algn="l">
              <a:buNone/>
            </a:pPr>
            <a:r>
              <a:rPr lang="it-IT" sz="2000" b="0" i="0" u="none" strike="noStrike" baseline="0" dirty="0">
                <a:solidFill>
                  <a:schemeClr val="tx1"/>
                </a:solidFill>
                <a:latin typeface="Arial" panose="020B0604020202020204" pitchFamily="34" charset="0"/>
                <a:cs typeface="Arial" panose="020B0604020202020204" pitchFamily="34" charset="0"/>
              </a:rPr>
              <a:t>Il paziente, o un suo familiare, si aspetta un certo tipo di presa in carico dalla «struttura sanitaria» con determinate modalità;  se non riceve ciò che ritiene essere un suo diritto, può scattare il meccanismo della frustrazione e del </a:t>
            </a:r>
            <a:r>
              <a:rPr lang="it-IT" sz="2000" dirty="0">
                <a:solidFill>
                  <a:schemeClr val="tx1"/>
                </a:solidFill>
                <a:latin typeface="Arial" panose="020B0604020202020204" pitchFamily="34" charset="0"/>
                <a:cs typeface="Arial" panose="020B0604020202020204" pitchFamily="34" charset="0"/>
              </a:rPr>
              <a:t>conseguente </a:t>
            </a:r>
            <a:r>
              <a:rPr lang="it-IT" sz="2000" b="0" i="0" u="none" strike="noStrike" baseline="0" dirty="0">
                <a:solidFill>
                  <a:schemeClr val="tx1"/>
                </a:solidFill>
                <a:latin typeface="Arial" panose="020B0604020202020204" pitchFamily="34" charset="0"/>
                <a:cs typeface="Arial" panose="020B0604020202020204" pitchFamily="34" charset="0"/>
              </a:rPr>
              <a:t>comportamento aggressivo. </a:t>
            </a:r>
          </a:p>
          <a:p>
            <a:pPr marL="82296" indent="0" algn="l">
              <a:buNone/>
            </a:pPr>
            <a:r>
              <a:rPr lang="it-IT" sz="2000" b="0" i="0" u="none" strike="noStrike" baseline="0" dirty="0">
                <a:solidFill>
                  <a:schemeClr val="tx1"/>
                </a:solidFill>
                <a:latin typeface="Arial" panose="020B0604020202020204" pitchFamily="34" charset="0"/>
                <a:cs typeface="Arial" panose="020B0604020202020204" pitchFamily="34" charset="0"/>
              </a:rPr>
              <a:t>Se l’operatore sanitario sul quale spesso si riversano le «colpe della struttura» tenta una difesa, l’aggressore si sente legittimato nella sua violenza e si genera cosi un’</a:t>
            </a:r>
            <a:r>
              <a:rPr lang="it-IT" sz="2000" b="0" i="1" u="none" strike="noStrike" baseline="0" dirty="0">
                <a:solidFill>
                  <a:schemeClr val="tx1"/>
                </a:solidFill>
                <a:latin typeface="Arial" panose="020B0604020202020204" pitchFamily="34" charset="0"/>
                <a:cs typeface="Arial" panose="020B0604020202020204" pitchFamily="34" charset="0"/>
              </a:rPr>
              <a:t>escalation</a:t>
            </a:r>
            <a:r>
              <a:rPr lang="it-IT" sz="2000" b="0" i="0" u="none" strike="noStrike" baseline="0" dirty="0">
                <a:solidFill>
                  <a:schemeClr val="tx1"/>
                </a:solidFill>
                <a:latin typeface="Arial" panose="020B0604020202020204" pitchFamily="34" charset="0"/>
                <a:cs typeface="Arial" panose="020B0604020202020204" pitchFamily="34" charset="0"/>
              </a:rPr>
              <a:t>.</a:t>
            </a:r>
          </a:p>
          <a:p>
            <a:pPr marL="82296" indent="0" algn="l">
              <a:buNone/>
            </a:pPr>
            <a:r>
              <a:rPr lang="it-IT" sz="2000" b="0" i="0" u="none" strike="noStrike" baseline="0" dirty="0">
                <a:solidFill>
                  <a:schemeClr val="tx1"/>
                </a:solidFill>
                <a:latin typeface="Arial" panose="020B0604020202020204" pitchFamily="34" charset="0"/>
                <a:cs typeface="Arial" panose="020B0604020202020204" pitchFamily="34" charset="0"/>
              </a:rPr>
              <a:t>Ambienti sovraffollati dove il paziente e il caregiver è costretto a lunghe attese senza ricevere informazioni innescano con maggiore probabilità l’atto violento nei confronti del personale sanitario che, pur non essendo il più delle volte i diretti responsabili, sono comunque, </a:t>
            </a:r>
            <a:r>
              <a:rPr lang="it-IT" sz="2000" b="0" i="0" u="sng" strike="noStrike" baseline="0" dirty="0">
                <a:solidFill>
                  <a:schemeClr val="tx1"/>
                </a:solidFill>
                <a:latin typeface="Arial" panose="020B0604020202020204" pitchFamily="34" charset="0"/>
                <a:cs typeface="Arial" panose="020B0604020202020204" pitchFamily="34" charset="0"/>
              </a:rPr>
              <a:t>l’interfaccia</a:t>
            </a:r>
            <a:r>
              <a:rPr lang="it-IT" sz="2000" b="0" i="0" u="none" strike="noStrike" baseline="0" dirty="0">
                <a:solidFill>
                  <a:schemeClr val="tx1"/>
                </a:solidFill>
                <a:latin typeface="Arial" panose="020B0604020202020204" pitchFamily="34" charset="0"/>
                <a:cs typeface="Arial" panose="020B0604020202020204" pitchFamily="34" charset="0"/>
              </a:rPr>
              <a:t> verso l’utente dell’intera struttura sanitaria e della sua organizzazione.</a:t>
            </a:r>
          </a:p>
        </p:txBody>
      </p:sp>
    </p:spTree>
    <p:extLst>
      <p:ext uri="{BB962C8B-B14F-4D97-AF65-F5344CB8AC3E}">
        <p14:creationId xmlns:p14="http://schemas.microsoft.com/office/powerpoint/2010/main" val="177874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6F6A3E-F381-DD75-7B14-675039DB6B6A}"/>
              </a:ext>
            </a:extLst>
          </p:cNvPr>
          <p:cNvSpPr>
            <a:spLocks noGrp="1"/>
          </p:cNvSpPr>
          <p:nvPr>
            <p:ph type="title"/>
          </p:nvPr>
        </p:nvSpPr>
        <p:spPr>
          <a:xfrm>
            <a:off x="1914144" y="274638"/>
            <a:ext cx="9997440" cy="700147"/>
          </a:xfrm>
        </p:spPr>
        <p:txBody>
          <a:bodyPr>
            <a:normAutofit fontScale="90000"/>
          </a:bodyPr>
          <a:lstStyle/>
          <a:p>
            <a:pPr algn="ctr"/>
            <a:r>
              <a:rPr lang="it-IT" sz="4000" dirty="0">
                <a:latin typeface="Arial" panose="020B0604020202020204" pitchFamily="34" charset="0"/>
                <a:cs typeface="Arial" panose="020B0604020202020204" pitchFamily="34" charset="0"/>
              </a:rPr>
              <a:t>Le cause scatenanti</a:t>
            </a:r>
          </a:p>
        </p:txBody>
      </p:sp>
      <p:sp>
        <p:nvSpPr>
          <p:cNvPr id="3" name="Segnaposto contenuto 2">
            <a:extLst>
              <a:ext uri="{FF2B5EF4-FFF2-40B4-BE49-F238E27FC236}">
                <a16:creationId xmlns:a16="http://schemas.microsoft.com/office/drawing/2014/main" id="{284FC4B4-D724-CCE0-880E-AA64D3C5624C}"/>
              </a:ext>
            </a:extLst>
          </p:cNvPr>
          <p:cNvSpPr>
            <a:spLocks noGrp="1"/>
          </p:cNvSpPr>
          <p:nvPr>
            <p:ph idx="1"/>
          </p:nvPr>
        </p:nvSpPr>
        <p:spPr>
          <a:xfrm>
            <a:off x="1914144" y="1285336"/>
            <a:ext cx="9997440" cy="5201728"/>
          </a:xfrm>
        </p:spPr>
        <p:txBody>
          <a:bodyPr>
            <a:normAutofit fontScale="70000" lnSpcReduction="20000"/>
          </a:bodyPr>
          <a:lstStyle/>
          <a:p>
            <a:pPr marL="82296" indent="0">
              <a:buNone/>
            </a:pPr>
            <a:r>
              <a:rPr lang="it-IT" sz="3400" dirty="0">
                <a:latin typeface="Arial" panose="020B0604020202020204" pitchFamily="34" charset="0"/>
                <a:cs typeface="Arial" panose="020B0604020202020204" pitchFamily="34" charset="0"/>
              </a:rPr>
              <a:t>Le attese degli utenti in ambito sanitario sono aumentate, ed è cresciuta l’attenzione verso la qualità </a:t>
            </a:r>
            <a:r>
              <a:rPr lang="it-IT" sz="3400" u="sng" dirty="0">
                <a:latin typeface="Arial" panose="020B0604020202020204" pitchFamily="34" charset="0"/>
                <a:cs typeface="Arial" panose="020B0604020202020204" pitchFamily="34" charset="0"/>
              </a:rPr>
              <a:t>percepita</a:t>
            </a:r>
            <a:r>
              <a:rPr lang="it-IT" sz="3400" dirty="0">
                <a:latin typeface="Arial" panose="020B0604020202020204" pitchFamily="34" charset="0"/>
                <a:cs typeface="Arial" panose="020B0604020202020204" pitchFamily="34" charset="0"/>
              </a:rPr>
              <a:t> del servizio che si riceve.</a:t>
            </a:r>
          </a:p>
          <a:p>
            <a:pPr marL="82296" indent="0">
              <a:buNone/>
            </a:pPr>
            <a:endParaRPr lang="it-IT" sz="3400" dirty="0">
              <a:latin typeface="Arial" panose="020B0604020202020204" pitchFamily="34" charset="0"/>
              <a:cs typeface="Arial" panose="020B0604020202020204" pitchFamily="34" charset="0"/>
            </a:endParaRPr>
          </a:p>
          <a:p>
            <a:pPr marL="82296" indent="0">
              <a:buNone/>
            </a:pPr>
            <a:r>
              <a:rPr lang="it-IT" sz="3400" dirty="0">
                <a:latin typeface="Arial" panose="020B0604020202020204" pitchFamily="34" charset="0"/>
                <a:cs typeface="Arial" panose="020B0604020202020204" pitchFamily="34" charset="0"/>
              </a:rPr>
              <a:t>L’aumento degli episodi di violenza ai danni degli operatori sanitari è anche un segnale del cambiamento culturale con un </a:t>
            </a:r>
            <a:r>
              <a:rPr lang="it-IT" sz="3400" u="sng" dirty="0">
                <a:latin typeface="Arial" panose="020B0604020202020204" pitchFamily="34" charset="0"/>
                <a:cs typeface="Arial" panose="020B0604020202020204" pitchFamily="34" charset="0"/>
              </a:rPr>
              <a:t>mutato rapporto tra paziente e medico o altro operatore sanitario</a:t>
            </a:r>
            <a:r>
              <a:rPr lang="it-IT" sz="3400" dirty="0">
                <a:latin typeface="Arial" panose="020B0604020202020204" pitchFamily="34" charset="0"/>
                <a:cs typeface="Arial" panose="020B0604020202020204" pitchFamily="34" charset="0"/>
              </a:rPr>
              <a:t>, tra </a:t>
            </a:r>
            <a:r>
              <a:rPr lang="it-IT" sz="3400" u="sng" dirty="0">
                <a:latin typeface="Arial" panose="020B0604020202020204" pitchFamily="34" charset="0"/>
                <a:cs typeface="Arial" panose="020B0604020202020204" pitchFamily="34" charset="0"/>
              </a:rPr>
              <a:t>cittadino e pubblica amministrazione</a:t>
            </a:r>
            <a:r>
              <a:rPr lang="it-IT" sz="3400" dirty="0">
                <a:latin typeface="Arial" panose="020B0604020202020204" pitchFamily="34" charset="0"/>
                <a:cs typeface="Arial" panose="020B0604020202020204" pitchFamily="34" charset="0"/>
              </a:rPr>
              <a:t>.</a:t>
            </a:r>
          </a:p>
          <a:p>
            <a:pPr marL="82296" indent="0">
              <a:buNone/>
            </a:pPr>
            <a:endParaRPr lang="it-IT" sz="3400" dirty="0">
              <a:latin typeface="Arial" panose="020B0604020202020204" pitchFamily="34" charset="0"/>
              <a:cs typeface="Arial" panose="020B0604020202020204" pitchFamily="34" charset="0"/>
            </a:endParaRPr>
          </a:p>
          <a:p>
            <a:pPr marL="82296" indent="0">
              <a:buNone/>
            </a:pPr>
            <a:r>
              <a:rPr lang="it-IT" sz="3400" dirty="0">
                <a:latin typeface="Arial" panose="020B0604020202020204" pitchFamily="34" charset="0"/>
                <a:cs typeface="Arial" panose="020B0604020202020204" pitchFamily="34" charset="0"/>
              </a:rPr>
              <a:t>Altro meccanismo scatenate è il </a:t>
            </a:r>
            <a:r>
              <a:rPr lang="it-IT" sz="3400" u="sng" dirty="0">
                <a:latin typeface="Arial" panose="020B0604020202020204" pitchFamily="34" charset="0"/>
                <a:cs typeface="Arial" panose="020B0604020202020204" pitchFamily="34" charset="0"/>
              </a:rPr>
              <a:t>fallimento della comunicazione </a:t>
            </a:r>
            <a:r>
              <a:rPr lang="it-IT" sz="3400" dirty="0">
                <a:latin typeface="Arial" panose="020B0604020202020204" pitchFamily="34" charset="0"/>
                <a:cs typeface="Arial" panose="020B0604020202020204" pitchFamily="34" charset="0"/>
              </a:rPr>
              <a:t>tra operatori sanitari e pazienti. </a:t>
            </a:r>
          </a:p>
          <a:p>
            <a:pPr marL="82296" indent="0">
              <a:buNone/>
            </a:pPr>
            <a:r>
              <a:rPr lang="it-IT" sz="3400" dirty="0">
                <a:latin typeface="Arial" panose="020B0604020202020204" pitchFamily="34" charset="0"/>
                <a:cs typeface="Arial" panose="020B0604020202020204" pitchFamily="34" charset="0"/>
              </a:rPr>
              <a:t>L’efficacia e lo stile della comunicazione dipendono da vari fattori relativi (età, esperienza stato culturale, livello di stress e di stanchezza di entrambe le parti, capacita cognitive del paziente, livello di responsabilità e </a:t>
            </a:r>
            <a:r>
              <a:rPr lang="it-IT" sz="3400" u="sng" dirty="0">
                <a:latin typeface="Arial" panose="020B0604020202020204" pitchFamily="34" charset="0"/>
                <a:cs typeface="Arial" panose="020B0604020202020204" pitchFamily="34" charset="0"/>
              </a:rPr>
              <a:t>formazione</a:t>
            </a:r>
            <a:r>
              <a:rPr lang="it-IT" sz="3400" dirty="0">
                <a:latin typeface="Arial" panose="020B0604020202020204" pitchFamily="34" charset="0"/>
                <a:cs typeface="Arial" panose="020B0604020202020204" pitchFamily="34" charset="0"/>
              </a:rPr>
              <a:t> dell’operatore sanitario.</a:t>
            </a:r>
          </a:p>
          <a:p>
            <a:endParaRPr lang="it-IT" dirty="0"/>
          </a:p>
        </p:txBody>
      </p:sp>
    </p:spTree>
    <p:extLst>
      <p:ext uri="{BB962C8B-B14F-4D97-AF65-F5344CB8AC3E}">
        <p14:creationId xmlns:p14="http://schemas.microsoft.com/office/powerpoint/2010/main" val="1968684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8DB9C-6B54-FB84-12C6-D4DF64010072}"/>
              </a:ext>
            </a:extLst>
          </p:cNvPr>
          <p:cNvSpPr>
            <a:spLocks noGrp="1"/>
          </p:cNvSpPr>
          <p:nvPr>
            <p:ph type="title"/>
          </p:nvPr>
        </p:nvSpPr>
        <p:spPr/>
        <p:txBody>
          <a:bodyPr>
            <a:normAutofit/>
          </a:bodyPr>
          <a:lstStyle/>
          <a:p>
            <a:pPr algn="ctr"/>
            <a:r>
              <a:rPr lang="it-IT" sz="4000" dirty="0">
                <a:latin typeface="Arial" panose="020B0604020202020204" pitchFamily="34" charset="0"/>
                <a:cs typeface="Arial" panose="020B0604020202020204" pitchFamily="34" charset="0"/>
              </a:rPr>
              <a:t>I 4 tipi di violenza</a:t>
            </a:r>
          </a:p>
        </p:txBody>
      </p:sp>
      <p:pic>
        <p:nvPicPr>
          <p:cNvPr id="5" name="Segnaposto contenuto 4">
            <a:extLst>
              <a:ext uri="{FF2B5EF4-FFF2-40B4-BE49-F238E27FC236}">
                <a16:creationId xmlns:a16="http://schemas.microsoft.com/office/drawing/2014/main" id="{53E54422-FD40-5D06-3F76-311373979F5A}"/>
              </a:ext>
            </a:extLst>
          </p:cNvPr>
          <p:cNvPicPr>
            <a:picLocks noGrp="1" noChangeAspect="1"/>
          </p:cNvPicPr>
          <p:nvPr>
            <p:ph idx="1"/>
          </p:nvPr>
        </p:nvPicPr>
        <p:blipFill>
          <a:blip r:embed="rId2"/>
          <a:stretch>
            <a:fillRect/>
          </a:stretch>
        </p:blipFill>
        <p:spPr>
          <a:xfrm>
            <a:off x="2958955" y="1681018"/>
            <a:ext cx="7907628" cy="3953164"/>
          </a:xfrm>
        </p:spPr>
      </p:pic>
      <p:sp>
        <p:nvSpPr>
          <p:cNvPr id="6" name="CasellaDiTesto 5">
            <a:extLst>
              <a:ext uri="{FF2B5EF4-FFF2-40B4-BE49-F238E27FC236}">
                <a16:creationId xmlns:a16="http://schemas.microsoft.com/office/drawing/2014/main" id="{EF8F8969-6A04-85D0-6095-C2B3CC51EE5A}"/>
              </a:ext>
            </a:extLst>
          </p:cNvPr>
          <p:cNvSpPr txBox="1"/>
          <p:nvPr/>
        </p:nvSpPr>
        <p:spPr>
          <a:xfrm>
            <a:off x="2958955" y="6114473"/>
            <a:ext cx="7907628" cy="646331"/>
          </a:xfrm>
          <a:prstGeom prst="rect">
            <a:avLst/>
          </a:prstGeom>
          <a:noFill/>
        </p:spPr>
        <p:txBody>
          <a:bodyPr wrap="square" rtlCol="0">
            <a:spAutoFit/>
          </a:bodyPr>
          <a:lstStyle/>
          <a:p>
            <a:r>
              <a:rPr lang="it-IT" sz="1200" dirty="0"/>
              <a:t>Ministero della Salute, Direzione generale della programmazione sanitaria. Manuale governo clinico “Manuale di formazione per il governo clinico: la sicurezza dei pazienti e degli operatori”. Capitolo “Violenza su operatore”. 2012</a:t>
            </a:r>
          </a:p>
        </p:txBody>
      </p:sp>
    </p:spTree>
    <p:extLst>
      <p:ext uri="{BB962C8B-B14F-4D97-AF65-F5344CB8AC3E}">
        <p14:creationId xmlns:p14="http://schemas.microsoft.com/office/powerpoint/2010/main" val="2134506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8B4331-5667-F61C-9620-1D7808AD1FB4}"/>
              </a:ext>
            </a:extLst>
          </p:cNvPr>
          <p:cNvSpPr>
            <a:spLocks noGrp="1"/>
          </p:cNvSpPr>
          <p:nvPr>
            <p:ph type="title"/>
          </p:nvPr>
        </p:nvSpPr>
        <p:spPr/>
        <p:txBody>
          <a:bodyPr>
            <a:normAutofit/>
          </a:bodyPr>
          <a:lstStyle/>
          <a:p>
            <a:pPr algn="ctr"/>
            <a:r>
              <a:rPr lang="it-IT" sz="4000" dirty="0">
                <a:solidFill>
                  <a:schemeClr val="tx1"/>
                </a:solidFill>
                <a:latin typeface="Arial" panose="020B0604020202020204" pitchFamily="34" charset="0"/>
                <a:cs typeface="Arial" panose="020B0604020202020204" pitchFamily="34" charset="0"/>
              </a:rPr>
              <a:t>Il Rischio</a:t>
            </a:r>
          </a:p>
        </p:txBody>
      </p:sp>
      <p:sp>
        <p:nvSpPr>
          <p:cNvPr id="3" name="Segnaposto contenuto 2">
            <a:extLst>
              <a:ext uri="{FF2B5EF4-FFF2-40B4-BE49-F238E27FC236}">
                <a16:creationId xmlns:a16="http://schemas.microsoft.com/office/drawing/2014/main" id="{ED0D4524-A817-E9CD-39A3-8FBF93F83F4F}"/>
              </a:ext>
            </a:extLst>
          </p:cNvPr>
          <p:cNvSpPr>
            <a:spLocks noGrp="1"/>
          </p:cNvSpPr>
          <p:nvPr>
            <p:ph idx="1"/>
          </p:nvPr>
        </p:nvSpPr>
        <p:spPr/>
        <p:txBody>
          <a:bodyPr/>
          <a:lstStyle/>
          <a:p>
            <a:pPr marL="82296" indent="0" algn="just">
              <a:buNone/>
            </a:pPr>
            <a:r>
              <a:rPr lang="it-IT" sz="2800" b="0" i="0" u="none" strike="noStrike" baseline="0" dirty="0">
                <a:solidFill>
                  <a:schemeClr val="tx1"/>
                </a:solidFill>
                <a:latin typeface="Arial" panose="020B0604020202020204" pitchFamily="34" charset="0"/>
                <a:cs typeface="Arial" panose="020B0604020202020204" pitchFamily="34" charset="0"/>
              </a:rPr>
              <a:t>Nel corso dell’attività lavorativa gli operatori sanitari delle strutture ospedaliere e territoriali sono esposti a numerosi fattori che possono essere dannosi sia per la salute sia per la sicurezza. </a:t>
            </a:r>
          </a:p>
          <a:p>
            <a:pPr marL="82296" indent="0" algn="just">
              <a:buNone/>
            </a:pPr>
            <a:r>
              <a:rPr lang="it-IT" sz="2800" b="0" i="0" u="none" strike="noStrike" baseline="0" dirty="0">
                <a:solidFill>
                  <a:schemeClr val="tx1"/>
                </a:solidFill>
                <a:latin typeface="Arial" panose="020B0604020202020204" pitchFamily="34" charset="0"/>
                <a:cs typeface="Arial" panose="020B0604020202020204" pitchFamily="34" charset="0"/>
              </a:rPr>
              <a:t>Tra questi assume particolare rilevanza </a:t>
            </a:r>
            <a:r>
              <a:rPr lang="it-IT" sz="2800" b="1" i="0" u="none" strike="noStrike" baseline="0" dirty="0">
                <a:solidFill>
                  <a:schemeClr val="tx1"/>
                </a:solidFill>
                <a:latin typeface="Arial" panose="020B0604020202020204" pitchFamily="34" charset="0"/>
                <a:cs typeface="Arial" panose="020B0604020202020204" pitchFamily="34" charset="0"/>
              </a:rPr>
              <a:t>il rischio </a:t>
            </a:r>
            <a:r>
              <a:rPr lang="it-IT" sz="2800" b="0" i="0" u="none" strike="noStrike" baseline="0" dirty="0">
                <a:solidFill>
                  <a:schemeClr val="tx1"/>
                </a:solidFill>
                <a:latin typeface="Arial" panose="020B0604020202020204" pitchFamily="34" charset="0"/>
                <a:cs typeface="Arial" panose="020B0604020202020204" pitchFamily="34" charset="0"/>
              </a:rPr>
              <a:t>di affrontare un’esperienza di violenza che può consistere in aggressione, omicidio o altro evento criminoso risultante in lesioni personali importanti o morte.</a:t>
            </a:r>
          </a:p>
          <a:p>
            <a:pPr marL="82296" indent="0" algn="just">
              <a:buNone/>
            </a:pPr>
            <a:endParaRPr lang="it-IT" sz="2800" b="0" i="0" u="none" strike="noStrike" baseline="0" dirty="0">
              <a:solidFill>
                <a:schemeClr val="tx1"/>
              </a:solidFill>
              <a:latin typeface="Arial" panose="020B0604020202020204" pitchFamily="34" charset="0"/>
              <a:cs typeface="Arial" panose="020B0604020202020204" pitchFamily="34" charset="0"/>
            </a:endParaRPr>
          </a:p>
          <a:p>
            <a:pPr marL="82296" indent="0" algn="l">
              <a:buNone/>
            </a:pPr>
            <a:r>
              <a:rPr lang="it-IT" sz="2000" b="0" i="0" u="none" strike="noStrike" baseline="0" dirty="0">
                <a:solidFill>
                  <a:schemeClr val="tx1"/>
                </a:solidFill>
                <a:latin typeface="Calibri" panose="020F0502020204030204" pitchFamily="34" charset="0"/>
                <a:cs typeface="Calibri" panose="020F0502020204030204" pitchFamily="34" charset="0"/>
              </a:rPr>
              <a:t>(Raccomandazione per prevenire gli atti di violenza a danno degli operatori sanitari Ministero della salute </a:t>
            </a:r>
            <a:r>
              <a:rPr lang="it-IT" sz="2000" b="1" i="0" u="none" strike="noStrike" baseline="0" dirty="0">
                <a:solidFill>
                  <a:schemeClr val="tx1"/>
                </a:solidFill>
                <a:latin typeface="Calibri" panose="020F0502020204030204" pitchFamily="34" charset="0"/>
                <a:cs typeface="Calibri" panose="020F0502020204030204" pitchFamily="34" charset="0"/>
              </a:rPr>
              <a:t>Raccomandazione n. 8, novembre 2007)</a:t>
            </a:r>
            <a:endParaRPr lang="it-IT"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80185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13D1CC-7768-E739-D78B-F1CE8BA14153}"/>
              </a:ext>
            </a:extLst>
          </p:cNvPr>
          <p:cNvSpPr>
            <a:spLocks noGrp="1"/>
          </p:cNvSpPr>
          <p:nvPr>
            <p:ph type="title"/>
          </p:nvPr>
        </p:nvSpPr>
        <p:spPr/>
        <p:txBody>
          <a:bodyPr>
            <a:normAutofit/>
          </a:bodyPr>
          <a:lstStyle/>
          <a:p>
            <a:pPr algn="ctr"/>
            <a:r>
              <a:rPr lang="it-IT" sz="4000" dirty="0">
                <a:latin typeface="Arial" panose="020B0604020202020204" pitchFamily="34" charset="0"/>
                <a:cs typeface="Arial" panose="020B0604020202020204" pitchFamily="34" charset="0"/>
              </a:rPr>
              <a:t>Il Rischio</a:t>
            </a:r>
          </a:p>
        </p:txBody>
      </p:sp>
      <p:sp>
        <p:nvSpPr>
          <p:cNvPr id="3" name="Segnaposto contenuto 2">
            <a:extLst>
              <a:ext uri="{FF2B5EF4-FFF2-40B4-BE49-F238E27FC236}">
                <a16:creationId xmlns:a16="http://schemas.microsoft.com/office/drawing/2014/main" id="{07045C5A-D663-6BA7-4550-9CA05EAC3F37}"/>
              </a:ext>
            </a:extLst>
          </p:cNvPr>
          <p:cNvSpPr>
            <a:spLocks noGrp="1"/>
          </p:cNvSpPr>
          <p:nvPr>
            <p:ph idx="1"/>
          </p:nvPr>
        </p:nvSpPr>
        <p:spPr/>
        <p:txBody>
          <a:bodyPr/>
          <a:lstStyle/>
          <a:p>
            <a:pPr marL="82296" indent="0">
              <a:buNone/>
            </a:pPr>
            <a:r>
              <a:rPr lang="it-IT" dirty="0">
                <a:latin typeface="Arial" panose="020B0604020202020204" pitchFamily="34" charset="0"/>
                <a:cs typeface="Arial" panose="020B0604020202020204" pitchFamily="34" charset="0"/>
              </a:rPr>
              <a:t>Art. 28 </a:t>
            </a:r>
            <a:r>
              <a:rPr lang="it-IT" dirty="0" err="1">
                <a:latin typeface="Arial" panose="020B0604020202020204" pitchFamily="34" charset="0"/>
                <a:cs typeface="Arial" panose="020B0604020202020204" pitchFamily="34" charset="0"/>
              </a:rPr>
              <a:t>D.Lgs</a:t>
            </a:r>
            <a:r>
              <a:rPr lang="it-IT" dirty="0">
                <a:latin typeface="Arial" panose="020B0604020202020204" pitchFamily="34" charset="0"/>
                <a:cs typeface="Arial" panose="020B0604020202020204" pitchFamily="34" charset="0"/>
              </a:rPr>
              <a:t> 81/2008</a:t>
            </a:r>
          </a:p>
          <a:p>
            <a:pPr marL="82296" indent="0">
              <a:buNone/>
            </a:pPr>
            <a:r>
              <a:rPr lang="it-IT" dirty="0">
                <a:latin typeface="Arial" panose="020B0604020202020204" pitchFamily="34" charset="0"/>
                <a:cs typeface="Arial" panose="020B0604020202020204" pitchFamily="34" charset="0"/>
              </a:rPr>
              <a:t>Oggetto della valutazione dei rischi</a:t>
            </a:r>
          </a:p>
          <a:p>
            <a:pPr marL="82296" indent="0">
              <a:buNone/>
            </a:pPr>
            <a:r>
              <a:rPr lang="it-IT" dirty="0">
                <a:latin typeface="Arial" panose="020B0604020202020204" pitchFamily="34" charset="0"/>
                <a:cs typeface="Arial" panose="020B0604020202020204" pitchFamily="34" charset="0"/>
              </a:rPr>
              <a:t>La valutazione ….. deve riguardare </a:t>
            </a:r>
            <a:r>
              <a:rPr lang="it-IT" b="1" dirty="0">
                <a:latin typeface="Arial" panose="020B0604020202020204" pitchFamily="34" charset="0"/>
                <a:cs typeface="Arial" panose="020B0604020202020204" pitchFamily="34" charset="0"/>
              </a:rPr>
              <a:t>tutti i rischi </a:t>
            </a:r>
            <a:r>
              <a:rPr lang="it-IT" dirty="0">
                <a:latin typeface="Arial" panose="020B0604020202020204" pitchFamily="34" charset="0"/>
                <a:cs typeface="Arial" panose="020B0604020202020204" pitchFamily="34" charset="0"/>
              </a:rPr>
              <a:t>per la sicurezza e la salute dei lavoratori, ivi </a:t>
            </a:r>
            <a:r>
              <a:rPr lang="it-IT" b="1" dirty="0">
                <a:latin typeface="Arial" panose="020B0604020202020204" pitchFamily="34" charset="0"/>
                <a:cs typeface="Arial" panose="020B0604020202020204" pitchFamily="34" charset="0"/>
              </a:rPr>
              <a:t>compresi …quelli collegati allo stress lavoro correlato.</a:t>
            </a:r>
          </a:p>
        </p:txBody>
      </p:sp>
    </p:spTree>
    <p:extLst>
      <p:ext uri="{BB962C8B-B14F-4D97-AF65-F5344CB8AC3E}">
        <p14:creationId xmlns:p14="http://schemas.microsoft.com/office/powerpoint/2010/main" val="1150744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410A9E-D79E-CB0C-EDF4-BE5173134259}"/>
              </a:ext>
            </a:extLst>
          </p:cNvPr>
          <p:cNvSpPr>
            <a:spLocks noGrp="1"/>
          </p:cNvSpPr>
          <p:nvPr>
            <p:ph type="title"/>
          </p:nvPr>
        </p:nvSpPr>
        <p:spPr/>
        <p:txBody>
          <a:bodyPr>
            <a:noAutofit/>
          </a:bodyPr>
          <a:lstStyle/>
          <a:p>
            <a:pPr algn="ctr"/>
            <a:r>
              <a:rPr lang="it-IT" sz="4000" dirty="0">
                <a:latin typeface="Arial" panose="020B0604020202020204" pitchFamily="34" charset="0"/>
                <a:cs typeface="Arial" panose="020B0604020202020204" pitchFamily="34" charset="0"/>
              </a:rPr>
              <a:t>Conseguenza fisiche e psichiche della violenza </a:t>
            </a:r>
          </a:p>
        </p:txBody>
      </p:sp>
      <p:sp>
        <p:nvSpPr>
          <p:cNvPr id="3" name="Segnaposto contenuto 2">
            <a:extLst>
              <a:ext uri="{FF2B5EF4-FFF2-40B4-BE49-F238E27FC236}">
                <a16:creationId xmlns:a16="http://schemas.microsoft.com/office/drawing/2014/main" id="{7BC7E036-090C-440E-BF4A-44EBAD66C987}"/>
              </a:ext>
            </a:extLst>
          </p:cNvPr>
          <p:cNvSpPr>
            <a:spLocks noGrp="1"/>
          </p:cNvSpPr>
          <p:nvPr>
            <p:ph idx="1"/>
          </p:nvPr>
        </p:nvSpPr>
        <p:spPr/>
        <p:txBody>
          <a:bodyPr/>
          <a:lstStyle/>
          <a:p>
            <a:pPr marL="82296" indent="0">
              <a:buNone/>
            </a:pPr>
            <a:r>
              <a:rPr lang="it-IT" dirty="0">
                <a:latin typeface="Arial" panose="020B0604020202020204" pitchFamily="34" charset="0"/>
                <a:cs typeface="Arial" panose="020B0604020202020204" pitchFamily="34" charset="0"/>
              </a:rPr>
              <a:t>variano per intensità e comprendono:</a:t>
            </a:r>
          </a:p>
          <a:p>
            <a:r>
              <a:rPr lang="it-IT" dirty="0">
                <a:latin typeface="Arial" panose="020B0604020202020204" pitchFamily="34" charset="0"/>
                <a:cs typeface="Arial" panose="020B0604020202020204" pitchFamily="34" charset="0"/>
              </a:rPr>
              <a:t>lesioni fisiche da lievi a gravi</a:t>
            </a:r>
          </a:p>
          <a:p>
            <a:r>
              <a:rPr lang="it-IT" dirty="0">
                <a:latin typeface="Arial" panose="020B0604020202020204" pitchFamily="34" charset="0"/>
                <a:cs typeface="Arial" panose="020B0604020202020204" pitchFamily="34" charset="0"/>
              </a:rPr>
              <a:t>disabilità temporanee o permanenti</a:t>
            </a:r>
          </a:p>
          <a:p>
            <a:r>
              <a:rPr lang="it-IT" dirty="0">
                <a:latin typeface="Arial" panose="020B0604020202020204" pitchFamily="34" charset="0"/>
                <a:cs typeface="Arial" panose="020B0604020202020204" pitchFamily="34" charset="0"/>
              </a:rPr>
              <a:t>traumi psichici</a:t>
            </a:r>
          </a:p>
          <a:p>
            <a:r>
              <a:rPr lang="it-IT" dirty="0">
                <a:latin typeface="Arial" panose="020B0604020202020204" pitchFamily="34" charset="0"/>
                <a:cs typeface="Arial" panose="020B0604020202020204" pitchFamily="34" charset="0"/>
              </a:rPr>
              <a:t>morte</a:t>
            </a:r>
          </a:p>
        </p:txBody>
      </p:sp>
    </p:spTree>
    <p:extLst>
      <p:ext uri="{BB962C8B-B14F-4D97-AF65-F5344CB8AC3E}">
        <p14:creationId xmlns:p14="http://schemas.microsoft.com/office/powerpoint/2010/main" val="103368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C92CD9-4E55-5EA2-17C1-53498CFA6AE8}"/>
              </a:ext>
            </a:extLst>
          </p:cNvPr>
          <p:cNvSpPr>
            <a:spLocks noGrp="1"/>
          </p:cNvSpPr>
          <p:nvPr>
            <p:ph type="title"/>
          </p:nvPr>
        </p:nvSpPr>
        <p:spPr/>
        <p:txBody>
          <a:bodyPr>
            <a:normAutofit fontScale="90000"/>
          </a:bodyPr>
          <a:lstStyle/>
          <a:p>
            <a:pPr algn="ctr"/>
            <a:r>
              <a:rPr lang="it-IT" sz="4400" dirty="0">
                <a:latin typeface="Arial" panose="020B0604020202020204" pitchFamily="34" charset="0"/>
                <a:cs typeface="Arial" panose="020B0604020202020204" pitchFamily="34" charset="0"/>
              </a:rPr>
              <a:t>Conseguenza fisiche e psichiche della violenza </a:t>
            </a:r>
            <a:endParaRPr lang="it-IT" dirty="0"/>
          </a:p>
        </p:txBody>
      </p:sp>
      <p:sp>
        <p:nvSpPr>
          <p:cNvPr id="3" name="Segnaposto contenuto 2">
            <a:extLst>
              <a:ext uri="{FF2B5EF4-FFF2-40B4-BE49-F238E27FC236}">
                <a16:creationId xmlns:a16="http://schemas.microsoft.com/office/drawing/2014/main" id="{970AEFE0-1C43-0D94-5F89-FDC1BD18D8F2}"/>
              </a:ext>
            </a:extLst>
          </p:cNvPr>
          <p:cNvSpPr>
            <a:spLocks noGrp="1"/>
          </p:cNvSpPr>
          <p:nvPr>
            <p:ph idx="1"/>
          </p:nvPr>
        </p:nvSpPr>
        <p:spPr/>
        <p:txBody>
          <a:bodyPr>
            <a:normAutofit fontScale="92500" lnSpcReduction="20000"/>
          </a:bodyPr>
          <a:lstStyle/>
          <a:p>
            <a:pPr marL="82296" indent="0" algn="just">
              <a:buNone/>
            </a:pPr>
            <a:r>
              <a:rPr lang="it-IT" dirty="0">
                <a:latin typeface="Arial" panose="020B0604020202020204" pitchFamily="34" charset="0"/>
                <a:cs typeface="Arial" panose="020B0604020202020204" pitchFamily="34" charset="0"/>
              </a:rPr>
              <a:t>Qualunque azione aggressiva verbale o fisica nei confronti di un operatore sanitario può determinare esiti psichici anche importanti</a:t>
            </a:r>
          </a:p>
          <a:p>
            <a:pPr marL="82296" indent="0" algn="just">
              <a:buNone/>
            </a:pPr>
            <a:r>
              <a:rPr lang="it-IT" dirty="0">
                <a:latin typeface="Arial" panose="020B0604020202020204" pitchFamily="34" charset="0"/>
                <a:cs typeface="Arial" panose="020B0604020202020204" pitchFamily="34" charset="0"/>
              </a:rPr>
              <a:t>La violenza procura choc, incredulità, paura, umiliazione, sofferenza fino al senso di colpa e di sfiducia che può influire sull’autostima e sulla motivazione e incrementare la disaffezione al lavoro. </a:t>
            </a:r>
          </a:p>
          <a:p>
            <a:pPr marL="82296" indent="0" algn="just">
              <a:buNone/>
            </a:pPr>
            <a:r>
              <a:rPr lang="it-IT" dirty="0">
                <a:latin typeface="Arial" panose="020B0604020202020204" pitchFamily="34" charset="0"/>
                <a:cs typeface="Arial" panose="020B0604020202020204" pitchFamily="34" charset="0"/>
              </a:rPr>
              <a:t>Alla violenza subita può conseguire un senso di rabbia che induce al pessimismo e a un atteggiamento negativo cinico. </a:t>
            </a:r>
          </a:p>
          <a:p>
            <a:pPr marL="82296" indent="0" algn="just">
              <a:buNone/>
            </a:pPr>
            <a:r>
              <a:rPr lang="it-IT" dirty="0">
                <a:latin typeface="Arial" panose="020B0604020202020204" pitchFamily="34" charset="0"/>
                <a:cs typeface="Arial" panose="020B0604020202020204" pitchFamily="34" charset="0"/>
              </a:rPr>
              <a:t>Tutto ciò predispone a disturbi d’ansia o depressione</a:t>
            </a:r>
          </a:p>
        </p:txBody>
      </p:sp>
    </p:spTree>
    <p:extLst>
      <p:ext uri="{BB962C8B-B14F-4D97-AF65-F5344CB8AC3E}">
        <p14:creationId xmlns:p14="http://schemas.microsoft.com/office/powerpoint/2010/main" val="1890254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2E0D40-B65E-6ACF-EDBA-1144CC35DAEA}"/>
              </a:ext>
            </a:extLst>
          </p:cNvPr>
          <p:cNvSpPr>
            <a:spLocks noGrp="1"/>
          </p:cNvSpPr>
          <p:nvPr>
            <p:ph type="title"/>
          </p:nvPr>
        </p:nvSpPr>
        <p:spPr/>
        <p:txBody>
          <a:bodyPr>
            <a:normAutofit fontScale="90000"/>
          </a:bodyPr>
          <a:lstStyle/>
          <a:p>
            <a:pPr algn="ctr"/>
            <a:r>
              <a:rPr lang="it-IT" sz="4400" dirty="0">
                <a:latin typeface="Arial" panose="020B0604020202020204" pitchFamily="34" charset="0"/>
                <a:cs typeface="Arial" panose="020B0604020202020204" pitchFamily="34" charset="0"/>
              </a:rPr>
              <a:t>Conseguenza fisiche e psichiche della violenza </a:t>
            </a:r>
            <a:endParaRPr lang="it-IT" dirty="0"/>
          </a:p>
        </p:txBody>
      </p:sp>
      <p:sp>
        <p:nvSpPr>
          <p:cNvPr id="3" name="Segnaposto contenuto 2">
            <a:extLst>
              <a:ext uri="{FF2B5EF4-FFF2-40B4-BE49-F238E27FC236}">
                <a16:creationId xmlns:a16="http://schemas.microsoft.com/office/drawing/2014/main" id="{9564EA29-06AB-9E49-0898-F44C5A25CB10}"/>
              </a:ext>
            </a:extLst>
          </p:cNvPr>
          <p:cNvSpPr>
            <a:spLocks noGrp="1"/>
          </p:cNvSpPr>
          <p:nvPr>
            <p:ph idx="1"/>
          </p:nvPr>
        </p:nvSpPr>
        <p:spPr/>
        <p:txBody>
          <a:bodyPr>
            <a:normAutofit fontScale="92500" lnSpcReduction="20000"/>
          </a:bodyPr>
          <a:lstStyle/>
          <a:p>
            <a:pPr marL="82296" indent="0">
              <a:buNone/>
            </a:pPr>
            <a:r>
              <a:rPr lang="it-IT" dirty="0">
                <a:latin typeface="Arial" panose="020B0604020202020204" pitchFamily="34" charset="0"/>
                <a:cs typeface="Arial" panose="020B0604020202020204" pitchFamily="34" charset="0"/>
              </a:rPr>
              <a:t>L’aver subito violenza può modificare in genere in senso peggiorativo le relazioni personali e professionali con i colleghi o con gli assistiti.</a:t>
            </a:r>
          </a:p>
          <a:p>
            <a:pPr marL="82296" indent="0">
              <a:buNone/>
            </a:pPr>
            <a:r>
              <a:rPr lang="it-IT" dirty="0">
                <a:latin typeface="Arial" panose="020B0604020202020204" pitchFamily="34" charset="0"/>
                <a:cs typeface="Arial" panose="020B0604020202020204" pitchFamily="34" charset="0"/>
              </a:rPr>
              <a:t>Il luogo di lavoro può essere percepito come pericoloso e il contesto incapace di offrire supporto. </a:t>
            </a:r>
          </a:p>
          <a:p>
            <a:pPr marL="82296" indent="0">
              <a:buNone/>
            </a:pPr>
            <a:r>
              <a:rPr lang="it-IT" dirty="0">
                <a:latin typeface="Arial" panose="020B0604020202020204" pitchFamily="34" charset="0"/>
                <a:cs typeface="Arial" panose="020B0604020202020204" pitchFamily="34" charset="0"/>
              </a:rPr>
              <a:t>Nei casi di violenza tra operatori sanitari si può sviluppare un senso di mancanza di rispetto e di sostegno, associato ad una sensazione di sfiducia e di isolamento.</a:t>
            </a:r>
          </a:p>
          <a:p>
            <a:pPr marL="82296" indent="0">
              <a:buNone/>
            </a:pPr>
            <a:r>
              <a:rPr lang="it-IT" dirty="0">
                <a:latin typeface="Arial" panose="020B0604020202020204" pitchFamily="34" charset="0"/>
                <a:cs typeface="Arial" panose="020B0604020202020204" pitchFamily="34" charset="0"/>
              </a:rPr>
              <a:t>E’ descritta una tendenza all’uso di medicinali da automedicazione e il riscorso a sostanze d’abuso o a un consumo rischioso di alcol</a:t>
            </a:r>
          </a:p>
        </p:txBody>
      </p:sp>
    </p:spTree>
    <p:extLst>
      <p:ext uri="{BB962C8B-B14F-4D97-AF65-F5344CB8AC3E}">
        <p14:creationId xmlns:p14="http://schemas.microsoft.com/office/powerpoint/2010/main" val="2240486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67CE3F-8E7C-74E6-EFF4-581CB121062F}"/>
              </a:ext>
            </a:extLst>
          </p:cNvPr>
          <p:cNvSpPr>
            <a:spLocks noGrp="1"/>
          </p:cNvSpPr>
          <p:nvPr>
            <p:ph type="title"/>
          </p:nvPr>
        </p:nvSpPr>
        <p:spPr/>
        <p:txBody>
          <a:bodyPr>
            <a:normAutofit/>
          </a:bodyPr>
          <a:lstStyle/>
          <a:p>
            <a:r>
              <a:rPr lang="it-IT" sz="4000" b="0" dirty="0">
                <a:solidFill>
                  <a:schemeClr val="tx1"/>
                </a:solidFill>
                <a:latin typeface="Arial" panose="020B0604020202020204" pitchFamily="34" charset="0"/>
                <a:cs typeface="Arial" panose="020B0604020202020204" pitchFamily="34" charset="0"/>
              </a:rPr>
              <a:t>Violenza sul luogo di lavoro</a:t>
            </a:r>
          </a:p>
        </p:txBody>
      </p:sp>
      <p:sp>
        <p:nvSpPr>
          <p:cNvPr id="3" name="Segnaposto contenuto 2">
            <a:extLst>
              <a:ext uri="{FF2B5EF4-FFF2-40B4-BE49-F238E27FC236}">
                <a16:creationId xmlns:a16="http://schemas.microsoft.com/office/drawing/2014/main" id="{0F0CC34F-71B8-BB37-4844-49509B12DEAE}"/>
              </a:ext>
            </a:extLst>
          </p:cNvPr>
          <p:cNvSpPr>
            <a:spLocks noGrp="1"/>
          </p:cNvSpPr>
          <p:nvPr>
            <p:ph idx="1"/>
          </p:nvPr>
        </p:nvSpPr>
        <p:spPr/>
        <p:txBody>
          <a:bodyPr/>
          <a:lstStyle/>
          <a:p>
            <a:pPr marL="82296" indent="0" algn="just">
              <a:buNone/>
            </a:pPr>
            <a:r>
              <a:rPr lang="it-IT" dirty="0">
                <a:solidFill>
                  <a:schemeClr val="tx1"/>
                </a:solidFill>
                <a:latin typeface="Arial" panose="020B0604020202020204" pitchFamily="34" charset="0"/>
                <a:cs typeface="Arial" panose="020B0604020202020204" pitchFamily="34" charset="0"/>
              </a:rPr>
              <a:t>Con violenza sul luogo di lavoro si intendono “incidenti in cui i lavoratori sono abusati, minacciati o aggrediti in situazioni correlate al lavoro, incluso il trasferimento, e che comportano un rischio implicito o esplicito per la loro sicurezza, benessere o salute”.</a:t>
            </a:r>
          </a:p>
          <a:p>
            <a:pPr marL="82296" indent="0" algn="just">
              <a:buNone/>
            </a:pPr>
            <a:r>
              <a:rPr lang="it-IT" dirty="0">
                <a:solidFill>
                  <a:schemeClr val="tx1"/>
                </a:solidFill>
                <a:latin typeface="Arial" panose="020B0604020202020204" pitchFamily="34" charset="0"/>
                <a:cs typeface="Arial" panose="020B0604020202020204" pitchFamily="34" charset="0"/>
              </a:rPr>
              <a:t>Si distingue tra violenza esterna e violenza interna tra lavoratori.</a:t>
            </a:r>
          </a:p>
        </p:txBody>
      </p:sp>
    </p:spTree>
    <p:extLst>
      <p:ext uri="{BB962C8B-B14F-4D97-AF65-F5344CB8AC3E}">
        <p14:creationId xmlns:p14="http://schemas.microsoft.com/office/powerpoint/2010/main" val="371672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3E21AD-7380-80FB-2118-8ABFBB4E02F6}"/>
              </a:ext>
            </a:extLst>
          </p:cNvPr>
          <p:cNvSpPr>
            <a:spLocks noGrp="1"/>
          </p:cNvSpPr>
          <p:nvPr>
            <p:ph type="title"/>
          </p:nvPr>
        </p:nvSpPr>
        <p:spPr/>
        <p:txBody>
          <a:bodyPr>
            <a:normAutofit fontScale="90000"/>
          </a:bodyPr>
          <a:lstStyle/>
          <a:p>
            <a:pPr algn="ctr"/>
            <a:r>
              <a:rPr lang="it-IT" sz="4400" dirty="0">
                <a:latin typeface="Arial" panose="020B0604020202020204" pitchFamily="34" charset="0"/>
                <a:cs typeface="Arial" panose="020B0604020202020204" pitchFamily="34" charset="0"/>
              </a:rPr>
              <a:t>Conseguenza fisiche e psichiche della violenza </a:t>
            </a:r>
            <a:endParaRPr lang="it-IT" dirty="0"/>
          </a:p>
        </p:txBody>
      </p:sp>
      <p:sp>
        <p:nvSpPr>
          <p:cNvPr id="3" name="Segnaposto contenuto 2">
            <a:extLst>
              <a:ext uri="{FF2B5EF4-FFF2-40B4-BE49-F238E27FC236}">
                <a16:creationId xmlns:a16="http://schemas.microsoft.com/office/drawing/2014/main" id="{4C94A86B-38CD-A7AC-D0F2-D6626499CF12}"/>
              </a:ext>
            </a:extLst>
          </p:cNvPr>
          <p:cNvSpPr>
            <a:spLocks noGrp="1"/>
          </p:cNvSpPr>
          <p:nvPr>
            <p:ph idx="1"/>
          </p:nvPr>
        </p:nvSpPr>
        <p:spPr/>
        <p:txBody>
          <a:bodyPr>
            <a:normAutofit/>
          </a:bodyPr>
          <a:lstStyle/>
          <a:p>
            <a:pPr marL="82296" indent="0" algn="just">
              <a:buNone/>
            </a:pPr>
            <a:r>
              <a:rPr lang="it-IT" dirty="0">
                <a:latin typeface="Arial" panose="020B0604020202020204" pitchFamily="34" charset="0"/>
                <a:cs typeface="Arial" panose="020B0604020202020204" pitchFamily="34" charset="0"/>
              </a:rPr>
              <a:t>Le manifestazioni più comuni ad una violenza subita sono:</a:t>
            </a:r>
          </a:p>
          <a:p>
            <a:pPr marL="82296" indent="0" algn="just">
              <a:buNone/>
            </a:pPr>
            <a:r>
              <a:rPr lang="it-IT" dirty="0">
                <a:latin typeface="Arial" panose="020B0604020202020204" pitchFamily="34" charset="0"/>
                <a:cs typeface="Arial" panose="020B0604020202020204" pitchFamily="34" charset="0"/>
              </a:rPr>
              <a:t>ansia, cefalea, sintomi gastrointestinali, sonnolenza o insonnia e un quadro di disturbo post traumatico da stress (dal 25% al 55% dei casi). </a:t>
            </a:r>
          </a:p>
          <a:p>
            <a:pPr marL="82296" indent="0" algn="just">
              <a:buNone/>
            </a:pPr>
            <a:r>
              <a:rPr lang="it-IT" dirty="0">
                <a:latin typeface="Arial" panose="020B0604020202020204" pitchFamily="34" charset="0"/>
                <a:cs typeface="Arial" panose="020B0604020202020204" pitchFamily="34" charset="0"/>
              </a:rPr>
              <a:t>Soprattutto chi ha subito bullismo manifesta il timore di prendere servizio, la volontà di dimettersi o l’intenzione di abbandonare la professione</a:t>
            </a:r>
          </a:p>
        </p:txBody>
      </p:sp>
    </p:spTree>
    <p:extLst>
      <p:ext uri="{BB962C8B-B14F-4D97-AF65-F5344CB8AC3E}">
        <p14:creationId xmlns:p14="http://schemas.microsoft.com/office/powerpoint/2010/main" val="959870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EB49CE-0B17-35F5-8510-4DBED47C08B0}"/>
              </a:ext>
            </a:extLst>
          </p:cNvPr>
          <p:cNvSpPr>
            <a:spLocks noGrp="1"/>
          </p:cNvSpPr>
          <p:nvPr>
            <p:ph type="title"/>
          </p:nvPr>
        </p:nvSpPr>
        <p:spPr/>
        <p:txBody>
          <a:bodyPr>
            <a:normAutofit fontScale="90000"/>
          </a:bodyPr>
          <a:lstStyle/>
          <a:p>
            <a:pPr algn="ctr"/>
            <a:br>
              <a:rPr lang="it-IT" sz="4400" dirty="0"/>
            </a:br>
            <a:r>
              <a:rPr lang="it-IT" sz="4400" dirty="0">
                <a:latin typeface="Arial" panose="020B0604020202020204" pitchFamily="34" charset="0"/>
                <a:cs typeface="Arial" panose="020B0604020202020204" pitchFamily="34" charset="0"/>
              </a:rPr>
              <a:t>Conseguenza fisiche e psichiche della violenza </a:t>
            </a:r>
            <a:br>
              <a:rPr lang="it-IT" dirty="0"/>
            </a:br>
            <a:endParaRPr lang="it-IT" dirty="0"/>
          </a:p>
        </p:txBody>
      </p:sp>
      <p:sp>
        <p:nvSpPr>
          <p:cNvPr id="3" name="Segnaposto contenuto 2">
            <a:extLst>
              <a:ext uri="{FF2B5EF4-FFF2-40B4-BE49-F238E27FC236}">
                <a16:creationId xmlns:a16="http://schemas.microsoft.com/office/drawing/2014/main" id="{6242C160-2B1E-6196-65E8-2F22E9DDC4BA}"/>
              </a:ext>
            </a:extLst>
          </p:cNvPr>
          <p:cNvSpPr>
            <a:spLocks noGrp="1"/>
          </p:cNvSpPr>
          <p:nvPr>
            <p:ph idx="1"/>
          </p:nvPr>
        </p:nvSpPr>
        <p:spPr/>
        <p:txBody>
          <a:bodyPr>
            <a:normAutofit fontScale="92500" lnSpcReduction="20000"/>
          </a:bodyPr>
          <a:lstStyle/>
          <a:p>
            <a:r>
              <a:rPr lang="it-IT" dirty="0">
                <a:latin typeface="Arial" panose="020B0604020202020204" pitchFamily="34" charset="0"/>
                <a:cs typeface="Arial" panose="020B0604020202020204" pitchFamily="34" charset="0"/>
              </a:rPr>
              <a:t>ansia, paura, depressione, rabbia, irritabilità, perdita di fiducia in sé stessi e senso di umiliazione </a:t>
            </a:r>
          </a:p>
          <a:p>
            <a:r>
              <a:rPr lang="it-IT" dirty="0">
                <a:latin typeface="Arial" panose="020B0604020202020204" pitchFamily="34" charset="0"/>
                <a:cs typeface="Arial" panose="020B0604020202020204" pitchFamily="34" charset="0"/>
              </a:rPr>
              <a:t>disturbi del sonno</a:t>
            </a:r>
          </a:p>
          <a:p>
            <a:r>
              <a:rPr lang="it-IT" dirty="0">
                <a:latin typeface="Arial" panose="020B0604020202020204" pitchFamily="34" charset="0"/>
                <a:cs typeface="Arial" panose="020B0604020202020204" pitchFamily="34" charset="0"/>
              </a:rPr>
              <a:t>progressiva perdita di soddisfazione lavorativa e motivazione</a:t>
            </a:r>
          </a:p>
          <a:p>
            <a:r>
              <a:rPr lang="it-IT" dirty="0">
                <a:latin typeface="Arial" panose="020B0604020202020204" pitchFamily="34" charset="0"/>
                <a:cs typeface="Arial" panose="020B0604020202020204" pitchFamily="34" charset="0"/>
              </a:rPr>
              <a:t>burn out</a:t>
            </a:r>
          </a:p>
          <a:p>
            <a:r>
              <a:rPr lang="it-IT" dirty="0">
                <a:latin typeface="Arial" panose="020B0604020202020204" pitchFamily="34" charset="0"/>
                <a:cs typeface="Arial" panose="020B0604020202020204" pitchFamily="34" charset="0"/>
              </a:rPr>
              <a:t>abbandono della professione</a:t>
            </a:r>
          </a:p>
          <a:p>
            <a:r>
              <a:rPr lang="it-IT" dirty="0">
                <a:latin typeface="Arial" panose="020B0604020202020204" pitchFamily="34" charset="0"/>
                <a:cs typeface="Arial" panose="020B0604020202020204" pitchFamily="34" charset="0"/>
              </a:rPr>
              <a:t>sviluppo di patologie da stress lavoro correlato</a:t>
            </a:r>
          </a:p>
          <a:p>
            <a:r>
              <a:rPr lang="it-IT" dirty="0">
                <a:latin typeface="Arial" panose="020B0604020202020204" pitchFamily="34" charset="0"/>
                <a:cs typeface="Arial" panose="020B0604020202020204" pitchFamily="34" charset="0"/>
              </a:rPr>
              <a:t>nei casi di violenza fisica lesioni cutanee, fratture ossee, danno agli organi interni, dolore acuto o cronico </a:t>
            </a:r>
          </a:p>
          <a:p>
            <a:r>
              <a:rPr lang="it-IT" dirty="0">
                <a:latin typeface="Arial" panose="020B0604020202020204" pitchFamily="34" charset="0"/>
                <a:cs typeface="Arial" panose="020B0604020202020204" pitchFamily="34" charset="0"/>
              </a:rPr>
              <a:t>morte</a:t>
            </a:r>
          </a:p>
        </p:txBody>
      </p:sp>
    </p:spTree>
    <p:extLst>
      <p:ext uri="{BB962C8B-B14F-4D97-AF65-F5344CB8AC3E}">
        <p14:creationId xmlns:p14="http://schemas.microsoft.com/office/powerpoint/2010/main" val="2928021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87B235-AB0A-854E-2F91-B0C6B8EE6F1E}"/>
              </a:ext>
            </a:extLst>
          </p:cNvPr>
          <p:cNvSpPr>
            <a:spLocks noGrp="1"/>
          </p:cNvSpPr>
          <p:nvPr>
            <p:ph type="title"/>
          </p:nvPr>
        </p:nvSpPr>
        <p:spPr/>
        <p:txBody>
          <a:bodyPr>
            <a:normAutofit fontScale="90000"/>
          </a:bodyPr>
          <a:lstStyle/>
          <a:p>
            <a:pPr algn="ctr"/>
            <a:r>
              <a:rPr lang="it-IT" sz="4400" dirty="0">
                <a:latin typeface="Arial" panose="020B0604020202020204" pitchFamily="34" charset="0"/>
                <a:cs typeface="Arial" panose="020B0604020202020204" pitchFamily="34" charset="0"/>
              </a:rPr>
              <a:t>Conseguenza fisiche e psichiche della violenza </a:t>
            </a:r>
            <a:endParaRPr lang="it-IT" dirty="0"/>
          </a:p>
        </p:txBody>
      </p:sp>
      <p:sp>
        <p:nvSpPr>
          <p:cNvPr id="3" name="Segnaposto contenuto 2">
            <a:extLst>
              <a:ext uri="{FF2B5EF4-FFF2-40B4-BE49-F238E27FC236}">
                <a16:creationId xmlns:a16="http://schemas.microsoft.com/office/drawing/2014/main" id="{749A0721-4FB1-5926-F72C-3453031CC93F}"/>
              </a:ext>
            </a:extLst>
          </p:cNvPr>
          <p:cNvSpPr>
            <a:spLocks noGrp="1"/>
          </p:cNvSpPr>
          <p:nvPr>
            <p:ph idx="1"/>
          </p:nvPr>
        </p:nvSpPr>
        <p:spPr/>
        <p:txBody>
          <a:bodyPr>
            <a:normAutofit/>
          </a:bodyPr>
          <a:lstStyle/>
          <a:p>
            <a:pPr marL="82296" indent="0" algn="just">
              <a:buNone/>
            </a:pPr>
            <a:r>
              <a:rPr lang="it-IT" dirty="0">
                <a:latin typeface="Arial" panose="020B0604020202020204" pitchFamily="34" charset="0"/>
                <a:cs typeface="Arial" panose="020B0604020202020204" pitchFamily="34" charset="0"/>
              </a:rPr>
              <a:t>All’atto di violenza spesso consegue un disagio esistenziale degli operatori sanitari che hanno subito violenza e spesso l’operatore sanitario si trova a svolgere la propria attività in condizioni di paura, di stress, di disaffezione al lavoro e svalutazione delle capacità professionali.</a:t>
            </a:r>
          </a:p>
          <a:p>
            <a:pPr marL="82296" indent="0" algn="just">
              <a:buNone/>
            </a:pPr>
            <a:r>
              <a:rPr lang="it-IT" dirty="0">
                <a:latin typeface="Arial" panose="020B0604020202020204" pitchFamily="34" charset="0"/>
                <a:cs typeface="Arial" panose="020B0604020202020204" pitchFamily="34" charset="0"/>
              </a:rPr>
              <a:t>Tutto ciò danneggia la performance lavorativa e riduce l’efficienza della struttura sanitaria e la qualità dell’assistenza</a:t>
            </a:r>
          </a:p>
        </p:txBody>
      </p:sp>
    </p:spTree>
    <p:extLst>
      <p:ext uri="{BB962C8B-B14F-4D97-AF65-F5344CB8AC3E}">
        <p14:creationId xmlns:p14="http://schemas.microsoft.com/office/powerpoint/2010/main" val="233134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0EE85E-DD44-842F-1D7B-703660D09689}"/>
              </a:ext>
            </a:extLst>
          </p:cNvPr>
          <p:cNvSpPr>
            <a:spLocks noGrp="1"/>
          </p:cNvSpPr>
          <p:nvPr>
            <p:ph type="title"/>
          </p:nvPr>
        </p:nvSpPr>
        <p:spPr/>
        <p:txBody>
          <a:bodyPr>
            <a:normAutofit fontScale="90000"/>
          </a:bodyPr>
          <a:lstStyle/>
          <a:p>
            <a:pPr algn="ctr"/>
            <a:r>
              <a:rPr lang="it-IT" sz="4400" dirty="0">
                <a:latin typeface="Arial" panose="020B0604020202020204" pitchFamily="34" charset="0"/>
                <a:cs typeface="Arial" panose="020B0604020202020204" pitchFamily="34" charset="0"/>
              </a:rPr>
              <a:t>Conseguenza fisiche e psichiche della violenza </a:t>
            </a:r>
            <a:endParaRPr lang="it-IT" dirty="0"/>
          </a:p>
        </p:txBody>
      </p:sp>
      <p:sp>
        <p:nvSpPr>
          <p:cNvPr id="3" name="Segnaposto contenuto 2">
            <a:extLst>
              <a:ext uri="{FF2B5EF4-FFF2-40B4-BE49-F238E27FC236}">
                <a16:creationId xmlns:a16="http://schemas.microsoft.com/office/drawing/2014/main" id="{4F21E815-91A8-2002-3A28-0B0A704C4794}"/>
              </a:ext>
            </a:extLst>
          </p:cNvPr>
          <p:cNvSpPr>
            <a:spLocks noGrp="1"/>
          </p:cNvSpPr>
          <p:nvPr>
            <p:ph idx="1"/>
          </p:nvPr>
        </p:nvSpPr>
        <p:spPr/>
        <p:txBody>
          <a:bodyPr>
            <a:normAutofit/>
          </a:bodyPr>
          <a:lstStyle/>
          <a:p>
            <a:pPr marL="82296" indent="0" algn="just">
              <a:buNone/>
            </a:pPr>
            <a:r>
              <a:rPr lang="it-IT" dirty="0">
                <a:latin typeface="Arial" panose="020B0604020202020204" pitchFamily="34" charset="0"/>
                <a:cs typeface="Arial" panose="020B0604020202020204" pitchFamily="34" charset="0"/>
              </a:rPr>
              <a:t>La propensione dell’operatore vittima di violenza a non fidarsi del "proprio luogo di lavoro«, a volte anche dei colleghi, e la possibile conseguente tendenza ad abbandonare il lavoro ha evidentemente conseguenze sfavorevoli sulla struttura organizzativa in termini di quantità e qualità dell’offerta sanitaria.</a:t>
            </a:r>
          </a:p>
        </p:txBody>
      </p:sp>
    </p:spTree>
    <p:extLst>
      <p:ext uri="{BB962C8B-B14F-4D97-AF65-F5344CB8AC3E}">
        <p14:creationId xmlns:p14="http://schemas.microsoft.com/office/powerpoint/2010/main" val="676122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D495BC-093F-C13D-E890-85ABD383C7B5}"/>
              </a:ext>
            </a:extLst>
          </p:cNvPr>
          <p:cNvSpPr>
            <a:spLocks noGrp="1"/>
          </p:cNvSpPr>
          <p:nvPr>
            <p:ph type="title"/>
          </p:nvPr>
        </p:nvSpPr>
        <p:spPr/>
        <p:txBody>
          <a:bodyPr>
            <a:noAutofit/>
          </a:bodyPr>
          <a:lstStyle/>
          <a:p>
            <a:pPr algn="ctr"/>
            <a:r>
              <a:rPr lang="it-IT" sz="4000" dirty="0">
                <a:latin typeface="Arial" panose="020B0604020202020204" pitchFamily="34" charset="0"/>
                <a:cs typeface="Arial" panose="020B0604020202020204" pitchFamily="34" charset="0"/>
              </a:rPr>
              <a:t>Conseguenza fisiche e psichiche della violenza </a:t>
            </a:r>
            <a:endParaRPr lang="it-IT" sz="4000" dirty="0"/>
          </a:p>
        </p:txBody>
      </p:sp>
      <p:sp>
        <p:nvSpPr>
          <p:cNvPr id="3" name="Segnaposto contenuto 2">
            <a:extLst>
              <a:ext uri="{FF2B5EF4-FFF2-40B4-BE49-F238E27FC236}">
                <a16:creationId xmlns:a16="http://schemas.microsoft.com/office/drawing/2014/main" id="{78A578D6-4712-C2E8-56D6-25CCEC79896D}"/>
              </a:ext>
            </a:extLst>
          </p:cNvPr>
          <p:cNvSpPr>
            <a:spLocks noGrp="1"/>
          </p:cNvSpPr>
          <p:nvPr>
            <p:ph idx="1"/>
          </p:nvPr>
        </p:nvSpPr>
        <p:spPr/>
        <p:txBody>
          <a:bodyPr>
            <a:normAutofit/>
          </a:bodyPr>
          <a:lstStyle/>
          <a:p>
            <a:pPr marL="82296" indent="0" algn="just">
              <a:buNone/>
            </a:pPr>
            <a:r>
              <a:rPr lang="it-IT" dirty="0">
                <a:latin typeface="Arial" panose="020B0604020202020204" pitchFamily="34" charset="0"/>
                <a:cs typeface="Arial" panose="020B0604020202020204" pitchFamily="34" charset="0"/>
              </a:rPr>
              <a:t>Diversi studi segnalano come gli operatori sanitari vittime di violenza tendano a ridurre per intensità e durata la relazione con gli assistiti, comunichino meno, adottino atteggiamenti meno empatici e siano più riluttanti a fornire l’assistenza. </a:t>
            </a:r>
          </a:p>
          <a:p>
            <a:pPr marL="82296" indent="0" algn="just">
              <a:buNone/>
            </a:pPr>
            <a:r>
              <a:rPr lang="it-IT" dirty="0">
                <a:latin typeface="Arial" panose="020B0604020202020204" pitchFamily="34" charset="0"/>
                <a:cs typeface="Arial" panose="020B0604020202020204" pitchFamily="34" charset="0"/>
              </a:rPr>
              <a:t>Si sentono inoltre incerti in attività e compiti che prima dell’evento svolgevano con sicurezza. </a:t>
            </a:r>
          </a:p>
          <a:p>
            <a:pPr marL="82296" indent="0" algn="just">
              <a:buNone/>
            </a:pPr>
            <a:r>
              <a:rPr lang="it-IT" dirty="0">
                <a:latin typeface="Arial" panose="020B0604020202020204" pitchFamily="34" charset="0"/>
                <a:cs typeface="Arial" panose="020B0604020202020204" pitchFamily="34" charset="0"/>
              </a:rPr>
              <a:t>La ridotta concentrazione sul lavoro può anche essere fonte di errori.</a:t>
            </a:r>
          </a:p>
          <a:p>
            <a:endParaRPr lang="it-IT" dirty="0"/>
          </a:p>
        </p:txBody>
      </p:sp>
    </p:spTree>
    <p:extLst>
      <p:ext uri="{BB962C8B-B14F-4D97-AF65-F5344CB8AC3E}">
        <p14:creationId xmlns:p14="http://schemas.microsoft.com/office/powerpoint/2010/main" val="18559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401408-0A89-E9CD-9E84-AD0B4791E63D}"/>
              </a:ext>
            </a:extLst>
          </p:cNvPr>
          <p:cNvSpPr>
            <a:spLocks noGrp="1"/>
          </p:cNvSpPr>
          <p:nvPr>
            <p:ph type="title"/>
          </p:nvPr>
        </p:nvSpPr>
        <p:spPr>
          <a:xfrm>
            <a:off x="1914144" y="267418"/>
            <a:ext cx="9997440" cy="1112808"/>
          </a:xfrm>
        </p:spPr>
        <p:txBody>
          <a:bodyPr>
            <a:noAutofit/>
          </a:bodyPr>
          <a:lstStyle/>
          <a:p>
            <a:pPr algn="ctr"/>
            <a:r>
              <a:rPr lang="it-IT" sz="4000" dirty="0">
                <a:latin typeface="Arial" panose="020B0604020202020204" pitchFamily="34" charset="0"/>
                <a:cs typeface="Arial" panose="020B0604020202020204" pitchFamily="34" charset="0"/>
              </a:rPr>
              <a:t>Conseguenza fisiche e psichiche della violenza </a:t>
            </a:r>
            <a:endParaRPr lang="it-IT" sz="4000" dirty="0"/>
          </a:p>
        </p:txBody>
      </p:sp>
      <p:sp>
        <p:nvSpPr>
          <p:cNvPr id="3" name="Segnaposto contenuto 2">
            <a:extLst>
              <a:ext uri="{FF2B5EF4-FFF2-40B4-BE49-F238E27FC236}">
                <a16:creationId xmlns:a16="http://schemas.microsoft.com/office/drawing/2014/main" id="{C4D67B64-3AD9-A8AA-AE8F-67E7F2EC11B4}"/>
              </a:ext>
            </a:extLst>
          </p:cNvPr>
          <p:cNvSpPr>
            <a:spLocks noGrp="1"/>
          </p:cNvSpPr>
          <p:nvPr>
            <p:ph idx="1"/>
          </p:nvPr>
        </p:nvSpPr>
        <p:spPr>
          <a:xfrm>
            <a:off x="1914144" y="1637581"/>
            <a:ext cx="9997440" cy="4800600"/>
          </a:xfrm>
        </p:spPr>
        <p:txBody>
          <a:bodyPr>
            <a:normAutofit fontScale="85000" lnSpcReduction="20000"/>
          </a:bodyPr>
          <a:lstStyle/>
          <a:p>
            <a:pPr marL="82296" indent="0">
              <a:buNone/>
            </a:pPr>
            <a:r>
              <a:rPr lang="it-IT" dirty="0"/>
              <a:t>il NIOSH (National Institute of </a:t>
            </a:r>
            <a:r>
              <a:rPr lang="it-IT" dirty="0" err="1"/>
              <a:t>Occupational</a:t>
            </a:r>
            <a:r>
              <a:rPr lang="it-IT" dirty="0"/>
              <a:t> and </a:t>
            </a:r>
            <a:r>
              <a:rPr lang="it-IT" dirty="0" err="1"/>
              <a:t>Safety</a:t>
            </a:r>
            <a:r>
              <a:rPr lang="it-IT" dirty="0"/>
              <a:t> Health) definisce lo stress lavorativo come l’insieme di reazioni fisiche ed emotive dannose che si manifesta quando le richieste poste dal lavoro non sono commisurate alle capacità, risorse o esigenze del lavoratore. </a:t>
            </a:r>
          </a:p>
          <a:p>
            <a:pPr marL="82296" indent="0">
              <a:buNone/>
            </a:pPr>
            <a:r>
              <a:rPr lang="it-IT" dirty="0"/>
              <a:t>Lo stress connesso col lavoro può influire negativamente sulle condizioni di salute e provocare infortuni. </a:t>
            </a:r>
          </a:p>
          <a:p>
            <a:pPr marL="82296" indent="0">
              <a:buNone/>
            </a:pPr>
            <a:r>
              <a:rPr lang="it-IT" dirty="0"/>
              <a:t>La Commissione Europea definisce lo Stress: “Insieme di reazioni emotive, cognitive, comportamentali e fisiologiche ad aspetti avversi e nocivi del contenuto del lavoro, dell’organizzazione del lavoro e dell’ambiente del lavoro”. </a:t>
            </a:r>
          </a:p>
        </p:txBody>
      </p:sp>
    </p:spTree>
    <p:extLst>
      <p:ext uri="{BB962C8B-B14F-4D97-AF65-F5344CB8AC3E}">
        <p14:creationId xmlns:p14="http://schemas.microsoft.com/office/powerpoint/2010/main" val="519966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06F23B8-1CCD-D554-6050-0063781E7B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6181" y="184727"/>
            <a:ext cx="6982691" cy="6031346"/>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a:extLst>
              <a:ext uri="{FF2B5EF4-FFF2-40B4-BE49-F238E27FC236}">
                <a16:creationId xmlns:a16="http://schemas.microsoft.com/office/drawing/2014/main" id="{8210A170-902D-D166-6E32-FB0B5023E809}"/>
              </a:ext>
            </a:extLst>
          </p:cNvPr>
          <p:cNvSpPr txBox="1"/>
          <p:nvPr/>
        </p:nvSpPr>
        <p:spPr>
          <a:xfrm>
            <a:off x="2586181" y="6396274"/>
            <a:ext cx="7093528" cy="276999"/>
          </a:xfrm>
          <a:prstGeom prst="rect">
            <a:avLst/>
          </a:prstGeom>
          <a:noFill/>
        </p:spPr>
        <p:txBody>
          <a:bodyPr wrap="square" rtlCol="0">
            <a:spAutoFit/>
          </a:bodyPr>
          <a:lstStyle/>
          <a:p>
            <a:r>
              <a:rPr lang="it-IT" sz="1200" dirty="0"/>
              <a:t>https://www.epicentro.iss.it/ben/2020/4/aggressioni-personale-sanitario</a:t>
            </a:r>
          </a:p>
        </p:txBody>
      </p:sp>
    </p:spTree>
    <p:extLst>
      <p:ext uri="{BB962C8B-B14F-4D97-AF65-F5344CB8AC3E}">
        <p14:creationId xmlns:p14="http://schemas.microsoft.com/office/powerpoint/2010/main" val="134722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CC1E28-7208-8163-0862-300E952F7CE9}"/>
              </a:ext>
            </a:extLst>
          </p:cNvPr>
          <p:cNvSpPr>
            <a:spLocks noGrp="1"/>
          </p:cNvSpPr>
          <p:nvPr>
            <p:ph type="title"/>
          </p:nvPr>
        </p:nvSpPr>
        <p:spPr>
          <a:xfrm>
            <a:off x="1914144" y="274638"/>
            <a:ext cx="9997440" cy="665641"/>
          </a:xfrm>
        </p:spPr>
        <p:txBody>
          <a:bodyPr>
            <a:noAutofit/>
          </a:bodyPr>
          <a:lstStyle/>
          <a:p>
            <a:pPr algn="ctr"/>
            <a:r>
              <a:rPr lang="it-IT" sz="4000" dirty="0">
                <a:latin typeface="Arial" panose="020B0604020202020204" pitchFamily="34" charset="0"/>
                <a:cs typeface="Arial" panose="020B0604020202020204" pitchFamily="34" charset="0"/>
              </a:rPr>
              <a:t>Intervento del MC</a:t>
            </a:r>
          </a:p>
        </p:txBody>
      </p:sp>
      <p:sp>
        <p:nvSpPr>
          <p:cNvPr id="3" name="Segnaposto contenuto 2">
            <a:extLst>
              <a:ext uri="{FF2B5EF4-FFF2-40B4-BE49-F238E27FC236}">
                <a16:creationId xmlns:a16="http://schemas.microsoft.com/office/drawing/2014/main" id="{CED39FC4-8F09-25F1-B6D3-0C7970AB285E}"/>
              </a:ext>
            </a:extLst>
          </p:cNvPr>
          <p:cNvSpPr>
            <a:spLocks noGrp="1"/>
          </p:cNvSpPr>
          <p:nvPr>
            <p:ph idx="1"/>
          </p:nvPr>
        </p:nvSpPr>
        <p:spPr>
          <a:xfrm>
            <a:off x="1914144" y="1268082"/>
            <a:ext cx="9997440" cy="5315279"/>
          </a:xfrm>
        </p:spPr>
        <p:txBody>
          <a:bodyPr>
            <a:noAutofit/>
          </a:bodyPr>
          <a:lstStyle/>
          <a:p>
            <a:pPr marL="82296" indent="0">
              <a:buNone/>
            </a:pPr>
            <a:r>
              <a:rPr lang="it-IT" sz="2400" dirty="0">
                <a:latin typeface="Arial" panose="020B0604020202020204" pitchFamily="34" charset="0"/>
                <a:cs typeface="Arial" panose="020B0604020202020204" pitchFamily="34" charset="0"/>
              </a:rPr>
              <a:t>Nell’ambito della prevenzione del rischio da atti violenti nei confronti degli operatori in sanità, la figura del Medico Competente risulta essere presa in causa innanzitutto per le funzioni che la norma le conferisce.</a:t>
            </a:r>
          </a:p>
          <a:p>
            <a:pPr marL="82296" indent="0">
              <a:buNone/>
            </a:pPr>
            <a:r>
              <a:rPr lang="it-IT" sz="2400" dirty="0">
                <a:latin typeface="Arial" panose="020B0604020202020204" pitchFamily="34" charset="0"/>
                <a:cs typeface="Arial" panose="020B0604020202020204" pitchFamily="34" charset="0"/>
              </a:rPr>
              <a:t>Il ruolo del Medico Competente, con riguardo a questa tipologia di rischio, è riconducibile a quanto previsto dall’ art. 25, c.1, lett. a) del </a:t>
            </a:r>
            <a:r>
              <a:rPr lang="it-IT" sz="2400" dirty="0" err="1">
                <a:latin typeface="Arial" panose="020B0604020202020204" pitchFamily="34" charset="0"/>
                <a:cs typeface="Arial" panose="020B0604020202020204" pitchFamily="34" charset="0"/>
              </a:rPr>
              <a:t>D.Lgs.</a:t>
            </a:r>
            <a:r>
              <a:rPr lang="it-IT" sz="2400" dirty="0">
                <a:latin typeface="Arial" panose="020B0604020202020204" pitchFamily="34" charset="0"/>
                <a:cs typeface="Arial" panose="020B0604020202020204" pitchFamily="34" charset="0"/>
              </a:rPr>
              <a:t> 81/2008, in termini di collaborazione con il datore di lavoro e con il servizio di prevenzione e protezione alla valutazione dei rischi, </a:t>
            </a:r>
            <a:r>
              <a:rPr lang="it-IT" sz="2400" i="1" dirty="0">
                <a:latin typeface="Arial" panose="020B0604020202020204" pitchFamily="34" charset="0"/>
                <a:cs typeface="Arial" panose="020B0604020202020204" pitchFamily="34" charset="0"/>
              </a:rPr>
              <a:t>valorizzando gli esiti della sorveglianza sanitaria anche ai fini della predisposizione della attuazione delle misure per la </a:t>
            </a:r>
            <a:r>
              <a:rPr lang="it-IT" sz="2400" i="1" u="sng" dirty="0">
                <a:latin typeface="Arial" panose="020B0604020202020204" pitchFamily="34" charset="0"/>
                <a:cs typeface="Arial" panose="020B0604020202020204" pitchFamily="34" charset="0"/>
              </a:rPr>
              <a:t>tutela della salute e della integrità psicofisica dei lavoratori </a:t>
            </a:r>
            <a:r>
              <a:rPr lang="it-IT" sz="2400" i="1" dirty="0">
                <a:latin typeface="Arial" panose="020B0604020202020204" pitchFamily="34" charset="0"/>
                <a:cs typeface="Arial" panose="020B0604020202020204" pitchFamily="34" charset="0"/>
              </a:rPr>
              <a:t>e </a:t>
            </a:r>
            <a:r>
              <a:rPr lang="it-IT" sz="2400" i="1" u="sng" dirty="0">
                <a:latin typeface="Arial" panose="020B0604020202020204" pitchFamily="34" charset="0"/>
                <a:cs typeface="Arial" panose="020B0604020202020204" pitchFamily="34" charset="0"/>
              </a:rPr>
              <a:t>dell’attività di formazione </a:t>
            </a:r>
            <a:r>
              <a:rPr lang="it-IT" sz="2400" i="1" dirty="0">
                <a:latin typeface="Arial" panose="020B0604020202020204" pitchFamily="34" charset="0"/>
                <a:cs typeface="Arial" panose="020B0604020202020204" pitchFamily="34" charset="0"/>
              </a:rPr>
              <a:t>e informazione nei confronti dei lavoratori, per la parte di competenza. </a:t>
            </a:r>
          </a:p>
          <a:p>
            <a:pPr marL="82296" indent="0">
              <a:buNone/>
            </a:pPr>
            <a:r>
              <a:rPr lang="it-IT" sz="2000" dirty="0">
                <a:latin typeface="Arial" panose="020B0604020202020204" pitchFamily="34" charset="0"/>
                <a:cs typeface="Arial" panose="020B0604020202020204" pitchFamily="34" charset="0"/>
              </a:rPr>
              <a:t>L’interpello n. 5/2014 richiama la partecipazione attiva del Medico Competente al processo di valutazione dei rischi.</a:t>
            </a:r>
          </a:p>
        </p:txBody>
      </p:sp>
    </p:spTree>
    <p:extLst>
      <p:ext uri="{BB962C8B-B14F-4D97-AF65-F5344CB8AC3E}">
        <p14:creationId xmlns:p14="http://schemas.microsoft.com/office/powerpoint/2010/main" val="2466404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B8EB9B-E050-6298-C0BB-55E0BCA185DD}"/>
              </a:ext>
            </a:extLst>
          </p:cNvPr>
          <p:cNvSpPr>
            <a:spLocks noGrp="1"/>
          </p:cNvSpPr>
          <p:nvPr>
            <p:ph type="title"/>
          </p:nvPr>
        </p:nvSpPr>
        <p:spPr>
          <a:xfrm>
            <a:off x="1914144" y="212081"/>
            <a:ext cx="9997440" cy="795038"/>
          </a:xfrm>
        </p:spPr>
        <p:txBody>
          <a:bodyPr>
            <a:noAutofit/>
          </a:bodyPr>
          <a:lstStyle/>
          <a:p>
            <a:pPr algn="ctr"/>
            <a:r>
              <a:rPr lang="it-IT" sz="4000" dirty="0">
                <a:latin typeface="Arial" panose="020B0604020202020204" pitchFamily="34" charset="0"/>
                <a:cs typeface="Arial" panose="020B0604020202020204" pitchFamily="34" charset="0"/>
              </a:rPr>
              <a:t>Intervento del MC</a:t>
            </a:r>
            <a:endParaRPr lang="it-IT" sz="4000" dirty="0"/>
          </a:p>
        </p:txBody>
      </p:sp>
      <p:sp>
        <p:nvSpPr>
          <p:cNvPr id="3" name="Segnaposto contenuto 2">
            <a:extLst>
              <a:ext uri="{FF2B5EF4-FFF2-40B4-BE49-F238E27FC236}">
                <a16:creationId xmlns:a16="http://schemas.microsoft.com/office/drawing/2014/main" id="{60134CE8-47C9-A0EB-EAEF-835A9E5C4242}"/>
              </a:ext>
            </a:extLst>
          </p:cNvPr>
          <p:cNvSpPr>
            <a:spLocks noGrp="1"/>
          </p:cNvSpPr>
          <p:nvPr>
            <p:ph idx="1"/>
          </p:nvPr>
        </p:nvSpPr>
        <p:spPr>
          <a:xfrm>
            <a:off x="1914144" y="1095555"/>
            <a:ext cx="9997440" cy="5550364"/>
          </a:xfrm>
        </p:spPr>
        <p:txBody>
          <a:bodyPr>
            <a:normAutofit fontScale="70000" lnSpcReduction="20000"/>
          </a:bodyPr>
          <a:lstStyle/>
          <a:p>
            <a:pPr marL="82296" indent="0">
              <a:buNone/>
            </a:pPr>
            <a:r>
              <a:rPr lang="it-IT" sz="4000" dirty="0">
                <a:latin typeface="Arial" panose="020B0604020202020204" pitchFamily="34" charset="0"/>
                <a:cs typeface="Arial" panose="020B0604020202020204" pitchFamily="34" charset="0"/>
              </a:rPr>
              <a:t>Il medico competente risulta, quindi, impegnato in termini di:</a:t>
            </a:r>
          </a:p>
          <a:p>
            <a:r>
              <a:rPr lang="it-IT" sz="4000" dirty="0">
                <a:latin typeface="Arial" panose="020B0604020202020204" pitchFamily="34" charset="0"/>
                <a:cs typeface="Arial" panose="020B0604020202020204" pitchFamily="34" charset="0"/>
              </a:rPr>
              <a:t>prevenzione primaria, collaborando sia nella fase di valutazione, sia nella successiva gestione del rischio, promuovendo presso il datore di lavoro le migliori pratiche valutative e gestionali;</a:t>
            </a:r>
          </a:p>
          <a:p>
            <a:r>
              <a:rPr lang="it-IT" sz="4000" dirty="0">
                <a:latin typeface="Arial" panose="020B0604020202020204" pitchFamily="34" charset="0"/>
                <a:cs typeface="Arial" panose="020B0604020202020204" pitchFamily="34" charset="0"/>
              </a:rPr>
              <a:t>prevenzione secondaria nell’applicazione dell’ attività di sorveglianza sanitaria (art. 25 c.1 lett. b, </a:t>
            </a:r>
            <a:r>
              <a:rPr lang="it-IT" sz="4000" dirty="0" err="1">
                <a:latin typeface="Arial" panose="020B0604020202020204" pitchFamily="34" charset="0"/>
                <a:cs typeface="Arial" panose="020B0604020202020204" pitchFamily="34" charset="0"/>
              </a:rPr>
              <a:t>D.Lgs.</a:t>
            </a:r>
            <a:r>
              <a:rPr lang="it-IT" sz="4000" dirty="0">
                <a:latin typeface="Arial" panose="020B0604020202020204" pitchFamily="34" charset="0"/>
                <a:cs typeface="Arial" panose="020B0604020202020204" pitchFamily="34" charset="0"/>
              </a:rPr>
              <a:t> 81/2008 - </a:t>
            </a:r>
            <a:r>
              <a:rPr lang="it-IT" sz="4000" i="1" dirty="0">
                <a:latin typeface="Arial" panose="020B0604020202020204" pitchFamily="34" charset="0"/>
                <a:cs typeface="Arial" panose="020B0604020202020204" pitchFamily="34" charset="0"/>
              </a:rPr>
              <a:t>programma ed effettua la sorveglianza sanitaria di cui all’articolo 41 attraverso protocolli sanitari definiti in </a:t>
            </a:r>
            <a:r>
              <a:rPr lang="it-IT" sz="4000" i="1" u="sng" dirty="0">
                <a:latin typeface="Arial" panose="020B0604020202020204" pitchFamily="34" charset="0"/>
                <a:cs typeface="Arial" panose="020B0604020202020204" pitchFamily="34" charset="0"/>
              </a:rPr>
              <a:t>funzione dei rischi specifici </a:t>
            </a:r>
            <a:r>
              <a:rPr lang="it-IT" sz="4000" i="1" dirty="0">
                <a:latin typeface="Arial" panose="020B0604020202020204" pitchFamily="34" charset="0"/>
                <a:cs typeface="Arial" panose="020B0604020202020204" pitchFamily="34" charset="0"/>
              </a:rPr>
              <a:t>e tenendo in considerazione gli indirizzi scientifici più avanzati</a:t>
            </a:r>
            <a:r>
              <a:rPr lang="it-IT" sz="4000" dirty="0">
                <a:latin typeface="Arial" panose="020B0604020202020204" pitchFamily="34" charset="0"/>
                <a:cs typeface="Arial" panose="020B0604020202020204" pitchFamily="34" charset="0"/>
              </a:rPr>
              <a:t>) in termini di rilevamento del disagio lavorativo e di diagnosi precoce dei disturbi e delle patologie stress lavoro-correlato.</a:t>
            </a:r>
          </a:p>
          <a:p>
            <a:r>
              <a:rPr lang="it-IT" sz="4000" dirty="0">
                <a:latin typeface="Arial" panose="020B0604020202020204" pitchFamily="34" charset="0"/>
                <a:cs typeface="Arial" panose="020B0604020202020204" pitchFamily="34" charset="0"/>
              </a:rPr>
              <a:t>prevenzione terziaria in collaborazione con consulenti psichiatri e psicologi</a:t>
            </a:r>
          </a:p>
          <a:p>
            <a:endParaRPr lang="it-IT" dirty="0"/>
          </a:p>
        </p:txBody>
      </p:sp>
    </p:spTree>
    <p:extLst>
      <p:ext uri="{BB962C8B-B14F-4D97-AF65-F5344CB8AC3E}">
        <p14:creationId xmlns:p14="http://schemas.microsoft.com/office/powerpoint/2010/main" val="2027502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916A09-DA6B-44AE-4966-3350CB49075D}"/>
              </a:ext>
            </a:extLst>
          </p:cNvPr>
          <p:cNvSpPr>
            <a:spLocks noGrp="1"/>
          </p:cNvSpPr>
          <p:nvPr>
            <p:ph type="title"/>
          </p:nvPr>
        </p:nvSpPr>
        <p:spPr>
          <a:xfrm>
            <a:off x="1914144" y="250900"/>
            <a:ext cx="9997440" cy="717400"/>
          </a:xfrm>
        </p:spPr>
        <p:txBody>
          <a:bodyPr>
            <a:normAutofit/>
          </a:bodyPr>
          <a:lstStyle/>
          <a:p>
            <a:pPr algn="ctr"/>
            <a:r>
              <a:rPr lang="it-IT" sz="4000" dirty="0">
                <a:latin typeface="Arial" panose="020B0604020202020204" pitchFamily="34" charset="0"/>
                <a:cs typeface="Arial" panose="020B0604020202020204" pitchFamily="34" charset="0"/>
              </a:rPr>
              <a:t>Prevenzione primaria</a:t>
            </a:r>
          </a:p>
        </p:txBody>
      </p:sp>
      <p:sp>
        <p:nvSpPr>
          <p:cNvPr id="3" name="Segnaposto contenuto 2">
            <a:extLst>
              <a:ext uri="{FF2B5EF4-FFF2-40B4-BE49-F238E27FC236}">
                <a16:creationId xmlns:a16="http://schemas.microsoft.com/office/drawing/2014/main" id="{F2F63675-4C94-4509-FB53-FBCC368B551E}"/>
              </a:ext>
            </a:extLst>
          </p:cNvPr>
          <p:cNvSpPr>
            <a:spLocks noGrp="1"/>
          </p:cNvSpPr>
          <p:nvPr>
            <p:ph idx="1"/>
          </p:nvPr>
        </p:nvSpPr>
        <p:spPr>
          <a:xfrm>
            <a:off x="1914144" y="1344283"/>
            <a:ext cx="9997440" cy="4800600"/>
          </a:xfrm>
        </p:spPr>
        <p:txBody>
          <a:bodyPr>
            <a:normAutofit fontScale="92500" lnSpcReduction="20000"/>
          </a:bodyPr>
          <a:lstStyle/>
          <a:p>
            <a:pPr marL="82296" indent="0">
              <a:buNone/>
            </a:pPr>
            <a:r>
              <a:rPr lang="it-IT" dirty="0"/>
              <a:t>Il MC collabora nella valutazione del rischio stress lavoro correlato, che può essere sia conseguenza che causa di atti di violenza.</a:t>
            </a:r>
          </a:p>
          <a:p>
            <a:pPr marL="82296" indent="0">
              <a:buNone/>
            </a:pPr>
            <a:r>
              <a:rPr lang="it-IT" dirty="0"/>
              <a:t>Art. 25 comma 1 lettera b)</a:t>
            </a:r>
            <a:r>
              <a:rPr lang="it-IT" i="1" dirty="0"/>
              <a:t>Il MC collabora con il datore di lavoro e con il servizio di prevenzione e protezione alla valutazione dei rischi, anche ai fini della programmazione, ove necessario, della sorveglianza sanitaria, alla </a:t>
            </a:r>
            <a:r>
              <a:rPr lang="it-IT" i="1" u="sng" dirty="0"/>
              <a:t>predisposizione della attuazione delle misure per la tutela della salute e della integrità psico-fisica </a:t>
            </a:r>
            <a:r>
              <a:rPr lang="it-IT" i="1" dirty="0"/>
              <a:t>dei lavoratori, all’attività di </a:t>
            </a:r>
            <a:r>
              <a:rPr lang="it-IT" i="1" u="sng" dirty="0"/>
              <a:t>formazione e informazione </a:t>
            </a:r>
            <a:r>
              <a:rPr lang="it-IT" i="1" dirty="0"/>
              <a:t>nei confronti dei lavoratori, per la parte di competenza</a:t>
            </a:r>
          </a:p>
        </p:txBody>
      </p:sp>
    </p:spTree>
    <p:extLst>
      <p:ext uri="{BB962C8B-B14F-4D97-AF65-F5344CB8AC3E}">
        <p14:creationId xmlns:p14="http://schemas.microsoft.com/office/powerpoint/2010/main" val="3139791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FFB9F94D-3BF7-B2FD-781A-E0F44B84330A}"/>
              </a:ext>
            </a:extLst>
          </p:cNvPr>
          <p:cNvPicPr>
            <a:picLocks noChangeAspect="1"/>
          </p:cNvPicPr>
          <p:nvPr/>
        </p:nvPicPr>
        <p:blipFill>
          <a:blip r:embed="rId2"/>
          <a:stretch>
            <a:fillRect/>
          </a:stretch>
        </p:blipFill>
        <p:spPr>
          <a:xfrm>
            <a:off x="2773680" y="508000"/>
            <a:ext cx="8595360" cy="5384800"/>
          </a:xfrm>
          <a:prstGeom prst="rect">
            <a:avLst/>
          </a:prstGeom>
        </p:spPr>
      </p:pic>
      <p:sp>
        <p:nvSpPr>
          <p:cNvPr id="6" name="CasellaDiTesto 5">
            <a:extLst>
              <a:ext uri="{FF2B5EF4-FFF2-40B4-BE49-F238E27FC236}">
                <a16:creationId xmlns:a16="http://schemas.microsoft.com/office/drawing/2014/main" id="{D4DCB7B7-A6E6-B99F-19CB-43C1A5749DCA}"/>
              </a:ext>
            </a:extLst>
          </p:cNvPr>
          <p:cNvSpPr txBox="1"/>
          <p:nvPr/>
        </p:nvSpPr>
        <p:spPr>
          <a:xfrm>
            <a:off x="2783840" y="6360160"/>
            <a:ext cx="862584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“World Report on Violence and Health” World Health Organization 2002</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429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D80D37-806D-0A87-AF8E-4B737059345D}"/>
              </a:ext>
            </a:extLst>
          </p:cNvPr>
          <p:cNvSpPr>
            <a:spLocks noGrp="1"/>
          </p:cNvSpPr>
          <p:nvPr>
            <p:ph type="title"/>
          </p:nvPr>
        </p:nvSpPr>
        <p:spPr>
          <a:xfrm>
            <a:off x="1914144" y="237960"/>
            <a:ext cx="9997440" cy="743279"/>
          </a:xfrm>
        </p:spPr>
        <p:txBody>
          <a:bodyPr>
            <a:normAutofit/>
          </a:bodyPr>
          <a:lstStyle/>
          <a:p>
            <a:pPr algn="ctr"/>
            <a:r>
              <a:rPr lang="it-IT" sz="4000" dirty="0">
                <a:latin typeface="Arial" panose="020B0604020202020204" pitchFamily="34" charset="0"/>
                <a:cs typeface="Arial" panose="020B0604020202020204" pitchFamily="34" charset="0"/>
              </a:rPr>
              <a:t>Prevenzione primaria</a:t>
            </a:r>
            <a:endParaRPr lang="it-IT" sz="4000" dirty="0"/>
          </a:p>
        </p:txBody>
      </p:sp>
      <p:sp>
        <p:nvSpPr>
          <p:cNvPr id="3" name="Segnaposto contenuto 2">
            <a:extLst>
              <a:ext uri="{FF2B5EF4-FFF2-40B4-BE49-F238E27FC236}">
                <a16:creationId xmlns:a16="http://schemas.microsoft.com/office/drawing/2014/main" id="{63D6D182-A069-6E7F-101E-FD3EF37325A0}"/>
              </a:ext>
            </a:extLst>
          </p:cNvPr>
          <p:cNvSpPr>
            <a:spLocks noGrp="1"/>
          </p:cNvSpPr>
          <p:nvPr>
            <p:ph idx="1"/>
          </p:nvPr>
        </p:nvSpPr>
        <p:spPr>
          <a:xfrm>
            <a:off x="1914144" y="1335657"/>
            <a:ext cx="9997440" cy="4800600"/>
          </a:xfrm>
        </p:spPr>
        <p:txBody>
          <a:bodyPr>
            <a:normAutofit lnSpcReduction="10000"/>
          </a:bodyPr>
          <a:lstStyle/>
          <a:p>
            <a:pPr marL="82296" indent="0" algn="just">
              <a:buNone/>
            </a:pPr>
            <a:r>
              <a:rPr lang="it-IT" dirty="0">
                <a:latin typeface="Arial" panose="020B0604020202020204" pitchFamily="34" charset="0"/>
                <a:cs typeface="Arial" panose="020B0604020202020204" pitchFamily="34" charset="0"/>
              </a:rPr>
              <a:t>La comunicazione dei risultati anonimi collettivi della sorveglianza sanitaria e le indicazioni sul loro significato (Art. 35 </a:t>
            </a:r>
            <a:r>
              <a:rPr lang="it-IT" dirty="0" err="1">
                <a:latin typeface="Arial" panose="020B0604020202020204" pitchFamily="34" charset="0"/>
                <a:cs typeface="Arial" panose="020B0604020202020204" pitchFamily="34" charset="0"/>
              </a:rPr>
              <a:t>D.Lgs</a:t>
            </a:r>
            <a:r>
              <a:rPr lang="it-IT" dirty="0">
                <a:latin typeface="Arial" panose="020B0604020202020204" pitchFamily="34" charset="0"/>
                <a:cs typeface="Arial" panose="020B0604020202020204" pitchFamily="34" charset="0"/>
              </a:rPr>
              <a:t> 81/08) concludono da una parte il processo di valutazione e gestione del rischio, adempiendo all’obbligo di collaborare con il datore di lavoro alla predisposizione delle misure per la tutela della salute dei lavoratori e dall’altra, rappresenta una opportunità per promuovere il benessere dei lavoratori nell’ambito dei più ampi progetti di Total Worker Health</a:t>
            </a:r>
          </a:p>
        </p:txBody>
      </p:sp>
    </p:spTree>
    <p:extLst>
      <p:ext uri="{BB962C8B-B14F-4D97-AF65-F5344CB8AC3E}">
        <p14:creationId xmlns:p14="http://schemas.microsoft.com/office/powerpoint/2010/main" val="2724683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D74783-674E-D073-637D-4AB03BE7890E}"/>
              </a:ext>
            </a:extLst>
          </p:cNvPr>
          <p:cNvSpPr>
            <a:spLocks noGrp="1"/>
          </p:cNvSpPr>
          <p:nvPr>
            <p:ph type="title"/>
          </p:nvPr>
        </p:nvSpPr>
        <p:spPr>
          <a:xfrm>
            <a:off x="1914144" y="225021"/>
            <a:ext cx="9997440" cy="769158"/>
          </a:xfrm>
        </p:spPr>
        <p:txBody>
          <a:bodyPr>
            <a:normAutofit/>
          </a:bodyPr>
          <a:lstStyle/>
          <a:p>
            <a:pPr algn="ctr"/>
            <a:r>
              <a:rPr lang="it-IT" sz="4000" dirty="0">
                <a:latin typeface="Arial" panose="020B0604020202020204" pitchFamily="34" charset="0"/>
                <a:cs typeface="Arial" panose="020B0604020202020204" pitchFamily="34" charset="0"/>
              </a:rPr>
              <a:t>Prevenzione secondaria </a:t>
            </a:r>
          </a:p>
        </p:txBody>
      </p:sp>
      <p:sp>
        <p:nvSpPr>
          <p:cNvPr id="3" name="Segnaposto contenuto 2">
            <a:extLst>
              <a:ext uri="{FF2B5EF4-FFF2-40B4-BE49-F238E27FC236}">
                <a16:creationId xmlns:a16="http://schemas.microsoft.com/office/drawing/2014/main" id="{C70FC68C-0D96-A62B-348A-122D644D72FA}"/>
              </a:ext>
            </a:extLst>
          </p:cNvPr>
          <p:cNvSpPr>
            <a:spLocks noGrp="1"/>
          </p:cNvSpPr>
          <p:nvPr>
            <p:ph idx="1"/>
          </p:nvPr>
        </p:nvSpPr>
        <p:spPr>
          <a:xfrm>
            <a:off x="1914144" y="1216325"/>
            <a:ext cx="9997440" cy="5032075"/>
          </a:xfrm>
        </p:spPr>
        <p:txBody>
          <a:bodyPr>
            <a:normAutofit fontScale="77500" lnSpcReduction="20000"/>
          </a:bodyPr>
          <a:lstStyle/>
          <a:p>
            <a:pPr marL="82296" indent="0" algn="just">
              <a:buNone/>
            </a:pPr>
            <a:r>
              <a:rPr lang="it-IT" dirty="0">
                <a:latin typeface="Arial" panose="020B0604020202020204" pitchFamily="34" charset="0"/>
                <a:cs typeface="Arial" panose="020B0604020202020204" pitchFamily="34" charset="0"/>
              </a:rPr>
              <a:t>Nel corso della sorveglianza sanitaria il MC deve valutare la comparsa di eventuali sintomi e i segni che </a:t>
            </a:r>
            <a:r>
              <a:rPr lang="it-IT" i="1" dirty="0">
                <a:latin typeface="Arial" panose="020B0604020202020204" pitchFamily="34" charset="0"/>
                <a:cs typeface="Arial" panose="020B0604020202020204" pitchFamily="34" charset="0"/>
              </a:rPr>
              <a:t>precedono</a:t>
            </a:r>
            <a:r>
              <a:rPr lang="it-IT" dirty="0">
                <a:latin typeface="Arial" panose="020B0604020202020204" pitchFamily="34" charset="0"/>
                <a:cs typeface="Arial" panose="020B0604020202020204" pitchFamily="34" charset="0"/>
              </a:rPr>
              <a:t> la strutturazione di quadri morbosi stabili, (per es. “disturbo dell’adattamento”, “disturbo post traumatico da stress”, “burn-out”).</a:t>
            </a:r>
          </a:p>
          <a:p>
            <a:pPr marL="82296" indent="0" algn="just">
              <a:buNone/>
            </a:pPr>
            <a:r>
              <a:rPr lang="it-IT" dirty="0">
                <a:latin typeface="Arial" panose="020B0604020202020204" pitchFamily="34" charset="0"/>
                <a:cs typeface="Arial" panose="020B0604020202020204" pitchFamily="34" charset="0"/>
              </a:rPr>
              <a:t>Segni e sintomi che possono essere numerosi e aspecifici e possono coinvolgere diversi apparati e funzioni: </a:t>
            </a:r>
          </a:p>
          <a:p>
            <a:pPr algn="just"/>
            <a:r>
              <a:rPr lang="it-IT" dirty="0">
                <a:latin typeface="Arial" panose="020B0604020202020204" pitchFamily="34" charset="0"/>
                <a:cs typeface="Arial" panose="020B0604020202020204" pitchFamily="34" charset="0"/>
              </a:rPr>
              <a:t>cardiovascolare (es. tachicardia, ipertensione arteriosa)</a:t>
            </a:r>
          </a:p>
          <a:p>
            <a:pPr algn="just"/>
            <a:r>
              <a:rPr lang="it-IT" dirty="0">
                <a:latin typeface="Arial" panose="020B0604020202020204" pitchFamily="34" charset="0"/>
                <a:cs typeface="Arial" panose="020B0604020202020204" pitchFamily="34" charset="0"/>
              </a:rPr>
              <a:t>gastroenterico (es. irregolarità dell’alvo, inappetenza, ecc.)</a:t>
            </a:r>
          </a:p>
          <a:p>
            <a:pPr algn="just"/>
            <a:r>
              <a:rPr lang="it-IT" dirty="0">
                <a:latin typeface="Arial" panose="020B0604020202020204" pitchFamily="34" charset="0"/>
                <a:cs typeface="Arial" panose="020B0604020202020204" pitchFamily="34" charset="0"/>
              </a:rPr>
              <a:t>muscolo-scheletrico (es. accentuazione di sintomatologia algica soprattutto dorso-lombare)</a:t>
            </a:r>
          </a:p>
          <a:p>
            <a:pPr algn="just"/>
            <a:r>
              <a:rPr lang="it-IT" dirty="0">
                <a:latin typeface="Arial" panose="020B0604020202020204" pitchFamily="34" charset="0"/>
                <a:cs typeface="Arial" panose="020B0604020202020204" pitchFamily="34" charset="0"/>
              </a:rPr>
              <a:t>sfera sessuale e apparato genitale</a:t>
            </a:r>
          </a:p>
          <a:p>
            <a:pPr algn="just"/>
            <a:r>
              <a:rPr lang="it-IT" dirty="0">
                <a:latin typeface="Arial" panose="020B0604020202020204" pitchFamily="34" charset="0"/>
                <a:cs typeface="Arial" panose="020B0604020202020204" pitchFamily="34" charset="0"/>
              </a:rPr>
              <a:t>disturbi del sonno</a:t>
            </a:r>
          </a:p>
          <a:p>
            <a:pPr algn="just"/>
            <a:r>
              <a:rPr lang="it-IT" dirty="0">
                <a:latin typeface="Arial" panose="020B0604020202020204" pitchFamily="34" charset="0"/>
                <a:cs typeface="Arial" panose="020B0604020202020204" pitchFamily="34" charset="0"/>
              </a:rPr>
              <a:t>disturbo d’ansia, di concentrazione, di memoria </a:t>
            </a:r>
          </a:p>
          <a:p>
            <a:pPr algn="just"/>
            <a:r>
              <a:rPr lang="it-IT" dirty="0">
                <a:latin typeface="Arial" panose="020B0604020202020204" pitchFamily="34" charset="0"/>
                <a:cs typeface="Arial" panose="020B0604020202020204" pitchFamily="34" charset="0"/>
              </a:rPr>
              <a:t>…</a:t>
            </a:r>
          </a:p>
          <a:p>
            <a:endParaRPr lang="it-IT" dirty="0"/>
          </a:p>
        </p:txBody>
      </p:sp>
    </p:spTree>
    <p:extLst>
      <p:ext uri="{BB962C8B-B14F-4D97-AF65-F5344CB8AC3E}">
        <p14:creationId xmlns:p14="http://schemas.microsoft.com/office/powerpoint/2010/main" val="2259010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B105A6-0643-290C-9F51-D848C02AF2CB}"/>
              </a:ext>
            </a:extLst>
          </p:cNvPr>
          <p:cNvSpPr>
            <a:spLocks noGrp="1"/>
          </p:cNvSpPr>
          <p:nvPr>
            <p:ph type="title"/>
          </p:nvPr>
        </p:nvSpPr>
        <p:spPr>
          <a:xfrm>
            <a:off x="1914144" y="274638"/>
            <a:ext cx="9997440" cy="717400"/>
          </a:xfrm>
        </p:spPr>
        <p:txBody>
          <a:bodyPr>
            <a:normAutofit/>
          </a:bodyPr>
          <a:lstStyle/>
          <a:p>
            <a:pPr algn="ctr"/>
            <a:r>
              <a:rPr lang="it-IT" sz="4000" dirty="0">
                <a:latin typeface="Arial" panose="020B0604020202020204" pitchFamily="34" charset="0"/>
                <a:cs typeface="Arial" panose="020B0604020202020204" pitchFamily="34" charset="0"/>
              </a:rPr>
              <a:t>Prevenzione secondaria </a:t>
            </a:r>
          </a:p>
        </p:txBody>
      </p:sp>
      <p:sp>
        <p:nvSpPr>
          <p:cNvPr id="3" name="Segnaposto contenuto 2">
            <a:extLst>
              <a:ext uri="{FF2B5EF4-FFF2-40B4-BE49-F238E27FC236}">
                <a16:creationId xmlns:a16="http://schemas.microsoft.com/office/drawing/2014/main" id="{877641B0-C4E2-6FDF-75EE-D14C43D52016}"/>
              </a:ext>
            </a:extLst>
          </p:cNvPr>
          <p:cNvSpPr>
            <a:spLocks noGrp="1"/>
          </p:cNvSpPr>
          <p:nvPr>
            <p:ph idx="1"/>
          </p:nvPr>
        </p:nvSpPr>
        <p:spPr>
          <a:xfrm>
            <a:off x="1914144" y="1138686"/>
            <a:ext cx="9997440" cy="5339751"/>
          </a:xfrm>
        </p:spPr>
        <p:txBody>
          <a:bodyPr>
            <a:noAutofit/>
          </a:bodyPr>
          <a:lstStyle/>
          <a:p>
            <a:pPr marL="82296" indent="0">
              <a:buNone/>
            </a:pPr>
            <a:r>
              <a:rPr lang="it-IT" sz="2800" dirty="0">
                <a:latin typeface="Arial" panose="020B0604020202020204" pitchFamily="34" charset="0"/>
                <a:cs typeface="Arial" panose="020B0604020202020204" pitchFamily="34" charset="0"/>
              </a:rPr>
              <a:t>Tali sintomi debbono essere attentamente ricercati nel corso della sorveglianza sanitaria periodica svolta dal Medico Competente.</a:t>
            </a:r>
          </a:p>
          <a:p>
            <a:pPr marL="82296" indent="0">
              <a:buNone/>
            </a:pPr>
            <a:r>
              <a:rPr lang="it-IT" sz="2800" dirty="0">
                <a:latin typeface="Arial" panose="020B0604020202020204" pitchFamily="34" charset="0"/>
                <a:cs typeface="Arial" panose="020B0604020202020204" pitchFamily="34" charset="0"/>
              </a:rPr>
              <a:t>Il lavoratore che abbia subito un atto violento deve essere informato della possibilità di richiedere la visita medica al Medico Competente prevista dall’art. 41, comma 1, lettera c)</a:t>
            </a:r>
          </a:p>
          <a:p>
            <a:pPr marL="82296" indent="0">
              <a:buNone/>
            </a:pPr>
            <a:r>
              <a:rPr lang="it-IT" sz="2800" dirty="0">
                <a:latin typeface="Arial" panose="020B0604020202020204" pitchFamily="34" charset="0"/>
                <a:cs typeface="Arial" panose="020B0604020202020204" pitchFamily="34" charset="0"/>
              </a:rPr>
              <a:t>Inoltre qualora gli esiti dell’atto di violenza abbiano determinato un’assenza dal lavoro superiore ai 60 giorni (ex art.41, comma 1,lett.e.ter del D.lgs.81/08) deve essere effettuata la visita dal MC, anche allo scopo di attivare, se del caso, opportuni percorsi di approfondimento specialistico e/o di supporto.</a:t>
            </a:r>
          </a:p>
        </p:txBody>
      </p:sp>
    </p:spTree>
    <p:extLst>
      <p:ext uri="{BB962C8B-B14F-4D97-AF65-F5344CB8AC3E}">
        <p14:creationId xmlns:p14="http://schemas.microsoft.com/office/powerpoint/2010/main" val="1479137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89CB56-F6C1-6076-148E-689A0899680F}"/>
              </a:ext>
            </a:extLst>
          </p:cNvPr>
          <p:cNvSpPr>
            <a:spLocks noGrp="1"/>
          </p:cNvSpPr>
          <p:nvPr>
            <p:ph type="title"/>
          </p:nvPr>
        </p:nvSpPr>
        <p:spPr/>
        <p:txBody>
          <a:bodyPr>
            <a:normAutofit/>
          </a:bodyPr>
          <a:lstStyle/>
          <a:p>
            <a:pPr algn="ctr"/>
            <a:r>
              <a:rPr lang="it-IT" sz="4000" dirty="0">
                <a:latin typeface="Arial" panose="020B0604020202020204" pitchFamily="34" charset="0"/>
                <a:cs typeface="Arial" panose="020B0604020202020204" pitchFamily="34" charset="0"/>
              </a:rPr>
              <a:t>Prevenzione terziaria </a:t>
            </a:r>
          </a:p>
        </p:txBody>
      </p:sp>
      <p:sp>
        <p:nvSpPr>
          <p:cNvPr id="3" name="Segnaposto contenuto 2">
            <a:extLst>
              <a:ext uri="{FF2B5EF4-FFF2-40B4-BE49-F238E27FC236}">
                <a16:creationId xmlns:a16="http://schemas.microsoft.com/office/drawing/2014/main" id="{890B1064-97C0-2D2E-5AF4-0F2B3F7E344E}"/>
              </a:ext>
            </a:extLst>
          </p:cNvPr>
          <p:cNvSpPr>
            <a:spLocks noGrp="1"/>
          </p:cNvSpPr>
          <p:nvPr>
            <p:ph idx="1"/>
          </p:nvPr>
        </p:nvSpPr>
        <p:spPr/>
        <p:txBody>
          <a:bodyPr>
            <a:normAutofit fontScale="92500"/>
          </a:bodyPr>
          <a:lstStyle/>
          <a:p>
            <a:pPr marL="82296" indent="0" algn="just">
              <a:buNone/>
            </a:pPr>
            <a:r>
              <a:rPr lang="it-IT" dirty="0">
                <a:latin typeface="Arial" panose="020B0604020202020204" pitchFamily="34" charset="0"/>
                <a:cs typeface="Arial" panose="020B0604020202020204" pitchFamily="34" charset="0"/>
              </a:rPr>
              <a:t>Il Medico competente, unica figura che per legge può e deve venire a conoscenza dello stato di salute psicofisica dei lavoratori, deve valutare la necessità di un intervento specialistico, in particolare psichiatrico e/o psicologico e, se del caso, favorirne lo svolgimento e collaborare con gli specialisti per favorire il recupero del lavoratore, anche ai fini dell’espressione del giudizio di idoneità (art. 41 </a:t>
            </a:r>
            <a:r>
              <a:rPr lang="it-IT" i="1" dirty="0">
                <a:latin typeface="Arial" panose="020B0604020202020204" pitchFamily="34" charset="0"/>
                <a:cs typeface="Arial" panose="020B0604020202020204" pitchFamily="34" charset="0"/>
              </a:rPr>
              <a:t>controllare lo stato di salute dei lavoratori ed esprimere il giudizio di idoneità alla mansione specifica)</a:t>
            </a:r>
          </a:p>
        </p:txBody>
      </p:sp>
    </p:spTree>
    <p:extLst>
      <p:ext uri="{BB962C8B-B14F-4D97-AF65-F5344CB8AC3E}">
        <p14:creationId xmlns:p14="http://schemas.microsoft.com/office/powerpoint/2010/main" val="128594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73B4FB-807B-DEE6-7A89-3AF272F37C79}"/>
              </a:ext>
            </a:extLst>
          </p:cNvPr>
          <p:cNvSpPr>
            <a:spLocks noGrp="1"/>
          </p:cNvSpPr>
          <p:nvPr>
            <p:ph type="title"/>
          </p:nvPr>
        </p:nvSpPr>
        <p:spPr>
          <a:xfrm>
            <a:off x="1914144" y="274638"/>
            <a:ext cx="9997440" cy="820917"/>
          </a:xfrm>
        </p:spPr>
        <p:txBody>
          <a:bodyPr>
            <a:normAutofit/>
          </a:bodyPr>
          <a:lstStyle/>
          <a:p>
            <a:pPr algn="ctr"/>
            <a:r>
              <a:rPr lang="it-IT" sz="4000" dirty="0">
                <a:latin typeface="Arial" panose="020B0604020202020204" pitchFamily="34" charset="0"/>
                <a:cs typeface="Arial" panose="020B0604020202020204" pitchFamily="34" charset="0"/>
              </a:rPr>
              <a:t>Intervento MC</a:t>
            </a:r>
          </a:p>
        </p:txBody>
      </p:sp>
      <p:sp>
        <p:nvSpPr>
          <p:cNvPr id="3" name="Segnaposto contenuto 2">
            <a:extLst>
              <a:ext uri="{FF2B5EF4-FFF2-40B4-BE49-F238E27FC236}">
                <a16:creationId xmlns:a16="http://schemas.microsoft.com/office/drawing/2014/main" id="{F3A5125A-744B-588D-0CB4-3A90DAF4E95F}"/>
              </a:ext>
            </a:extLst>
          </p:cNvPr>
          <p:cNvSpPr>
            <a:spLocks noGrp="1"/>
          </p:cNvSpPr>
          <p:nvPr>
            <p:ph idx="1"/>
          </p:nvPr>
        </p:nvSpPr>
        <p:spPr/>
        <p:txBody>
          <a:bodyPr>
            <a:normAutofit/>
          </a:bodyPr>
          <a:lstStyle/>
          <a:p>
            <a:pPr marL="82296" indent="0" algn="just">
              <a:buNone/>
            </a:pPr>
            <a:r>
              <a:rPr lang="it-IT" dirty="0">
                <a:latin typeface="Arial" panose="020B0604020202020204" pitchFamily="34" charset="0"/>
                <a:cs typeface="Arial" panose="020B0604020202020204" pitchFamily="34" charset="0"/>
              </a:rPr>
              <a:t>In relazione all’attuazione delle misure di tutela dell’integrità psicofisica dei lavoratori, il Medico Competente è in grado e deve collaborare per l’individuazione delle migliori modalità di prevenzione e riduzione del danno, da attuare, insieme ai servizi aziendali coinvolti (es. Servizio di prevenzione e </a:t>
            </a:r>
            <a:r>
              <a:rPr lang="it-IT" dirty="0" err="1">
                <a:latin typeface="Arial" panose="020B0604020202020204" pitchFamily="34" charset="0"/>
                <a:cs typeface="Arial" panose="020B0604020202020204" pitchFamily="34" charset="0"/>
              </a:rPr>
              <a:t>Protezione,Risk</a:t>
            </a:r>
            <a:r>
              <a:rPr lang="it-IT" dirty="0">
                <a:latin typeface="Arial" panose="020B0604020202020204" pitchFamily="34" charset="0"/>
                <a:cs typeface="Arial" panose="020B0604020202020204" pitchFamily="34" charset="0"/>
              </a:rPr>
              <a:t> Management, UO Psichiatria e Psicologia) in un’ottica di approccio multidisciplinare.</a:t>
            </a:r>
          </a:p>
        </p:txBody>
      </p:sp>
    </p:spTree>
    <p:extLst>
      <p:ext uri="{BB962C8B-B14F-4D97-AF65-F5344CB8AC3E}">
        <p14:creationId xmlns:p14="http://schemas.microsoft.com/office/powerpoint/2010/main" val="3260641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7664E6-3DA9-F5B7-0D7B-F864F5CB10EA}"/>
              </a:ext>
            </a:extLst>
          </p:cNvPr>
          <p:cNvSpPr>
            <a:spLocks noGrp="1"/>
          </p:cNvSpPr>
          <p:nvPr>
            <p:ph type="title"/>
          </p:nvPr>
        </p:nvSpPr>
        <p:spPr>
          <a:xfrm>
            <a:off x="1914144" y="274638"/>
            <a:ext cx="9997440" cy="682894"/>
          </a:xfrm>
        </p:spPr>
        <p:txBody>
          <a:bodyPr>
            <a:normAutofit fontScale="90000"/>
          </a:bodyPr>
          <a:lstStyle/>
          <a:p>
            <a:pPr algn="ctr"/>
            <a:r>
              <a:rPr lang="it-IT" sz="4000" dirty="0">
                <a:latin typeface="Arial" panose="020B0604020202020204" pitchFamily="34" charset="0"/>
                <a:cs typeface="Arial" panose="020B0604020202020204" pitchFamily="34" charset="0"/>
              </a:rPr>
              <a:t>Intervento MC</a:t>
            </a:r>
            <a:endParaRPr lang="it-IT" sz="4000" dirty="0"/>
          </a:p>
        </p:txBody>
      </p:sp>
      <p:sp>
        <p:nvSpPr>
          <p:cNvPr id="3" name="Segnaposto contenuto 2">
            <a:extLst>
              <a:ext uri="{FF2B5EF4-FFF2-40B4-BE49-F238E27FC236}">
                <a16:creationId xmlns:a16="http://schemas.microsoft.com/office/drawing/2014/main" id="{C69D4ADA-30DB-6DC7-CAA1-4116FD3523BE}"/>
              </a:ext>
            </a:extLst>
          </p:cNvPr>
          <p:cNvSpPr>
            <a:spLocks noGrp="1"/>
          </p:cNvSpPr>
          <p:nvPr>
            <p:ph idx="1"/>
          </p:nvPr>
        </p:nvSpPr>
        <p:spPr>
          <a:xfrm>
            <a:off x="1914144" y="1147313"/>
            <a:ext cx="9997440" cy="4919932"/>
          </a:xfrm>
        </p:spPr>
        <p:txBody>
          <a:bodyPr>
            <a:normAutofit fontScale="92500" lnSpcReduction="10000"/>
          </a:bodyPr>
          <a:lstStyle/>
          <a:p>
            <a:pPr marL="82296" indent="0" algn="just">
              <a:buNone/>
            </a:pPr>
            <a:r>
              <a:rPr lang="it-IT" dirty="0">
                <a:latin typeface="Arial" panose="020B0604020202020204" pitchFamily="34" charset="0"/>
                <a:cs typeface="Arial" panose="020B0604020202020204" pitchFamily="34" charset="0"/>
              </a:rPr>
              <a:t>Il MC è coinvolto nella prevenzione e gestione delle aggressioni agli operatori sanitari per ruolo svolto e per normativa in atto</a:t>
            </a:r>
          </a:p>
          <a:p>
            <a:pPr marL="82296" indent="0" algn="just">
              <a:buNone/>
            </a:pPr>
            <a:endParaRPr lang="it-IT" sz="2200" dirty="0">
              <a:latin typeface="Arial" panose="020B0604020202020204" pitchFamily="34" charset="0"/>
              <a:cs typeface="Arial" panose="020B0604020202020204" pitchFamily="34" charset="0"/>
            </a:endParaRPr>
          </a:p>
          <a:p>
            <a:pPr marL="82296" indent="0" algn="just">
              <a:buNone/>
            </a:pPr>
            <a:r>
              <a:rPr lang="it-IT" dirty="0">
                <a:latin typeface="Arial" panose="020B0604020202020204" pitchFamily="34" charset="0"/>
                <a:cs typeface="Arial" panose="020B0604020202020204" pitchFamily="34" charset="0"/>
              </a:rPr>
              <a:t>Le conseguenze delle aggressioni agli operatori sanitari si ripercuotono spesso sulla salute psico fisica dell’operatore la cui tutela è affidata al MC</a:t>
            </a:r>
          </a:p>
          <a:p>
            <a:pPr marL="82296" indent="0" algn="just">
              <a:buNone/>
            </a:pPr>
            <a:endParaRPr lang="it-IT" sz="2200" dirty="0">
              <a:latin typeface="Arial" panose="020B0604020202020204" pitchFamily="34" charset="0"/>
              <a:cs typeface="Arial" panose="020B0604020202020204" pitchFamily="34" charset="0"/>
            </a:endParaRPr>
          </a:p>
          <a:p>
            <a:pPr marL="82296" indent="0" algn="just">
              <a:buNone/>
            </a:pPr>
            <a:r>
              <a:rPr lang="it-IT" dirty="0">
                <a:latin typeface="Arial" panose="020B0604020202020204" pitchFamily="34" charset="0"/>
                <a:cs typeface="Arial" panose="020B0604020202020204" pitchFamily="34" charset="0"/>
              </a:rPr>
              <a:t>Nell’intervento sul disagio psicologico che può conseguire ad una violenza subita il MC si avvale della collaborazione di specialisti (psicologo e psichiatra)</a:t>
            </a:r>
          </a:p>
        </p:txBody>
      </p:sp>
    </p:spTree>
    <p:extLst>
      <p:ext uri="{BB962C8B-B14F-4D97-AF65-F5344CB8AC3E}">
        <p14:creationId xmlns:p14="http://schemas.microsoft.com/office/powerpoint/2010/main" val="821688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DF65A4-5E6D-519D-4FB7-0381C908B098}"/>
              </a:ext>
            </a:extLst>
          </p:cNvPr>
          <p:cNvSpPr>
            <a:spLocks noGrp="1"/>
          </p:cNvSpPr>
          <p:nvPr>
            <p:ph type="title"/>
          </p:nvPr>
        </p:nvSpPr>
        <p:spPr>
          <a:xfrm>
            <a:off x="1914144" y="274638"/>
            <a:ext cx="9997440" cy="734653"/>
          </a:xfrm>
        </p:spPr>
        <p:txBody>
          <a:bodyPr>
            <a:normAutofit/>
          </a:bodyPr>
          <a:lstStyle/>
          <a:p>
            <a:pPr algn="ctr"/>
            <a:r>
              <a:rPr lang="it-IT" sz="4000" dirty="0">
                <a:latin typeface="Arial" panose="020B0604020202020204" pitchFamily="34" charset="0"/>
                <a:cs typeface="Arial" panose="020B0604020202020204" pitchFamily="34" charset="0"/>
              </a:rPr>
              <a:t>Il ruolo del MC</a:t>
            </a:r>
            <a:endParaRPr lang="it-IT" sz="4000" dirty="0"/>
          </a:p>
        </p:txBody>
      </p:sp>
      <p:sp>
        <p:nvSpPr>
          <p:cNvPr id="3" name="Segnaposto contenuto 2">
            <a:extLst>
              <a:ext uri="{FF2B5EF4-FFF2-40B4-BE49-F238E27FC236}">
                <a16:creationId xmlns:a16="http://schemas.microsoft.com/office/drawing/2014/main" id="{E7288250-8254-3096-5078-35137DEC7391}"/>
              </a:ext>
            </a:extLst>
          </p:cNvPr>
          <p:cNvSpPr>
            <a:spLocks noGrp="1"/>
          </p:cNvSpPr>
          <p:nvPr>
            <p:ph idx="1"/>
          </p:nvPr>
        </p:nvSpPr>
        <p:spPr>
          <a:xfrm>
            <a:off x="1914144" y="1283898"/>
            <a:ext cx="9997440" cy="4800600"/>
          </a:xfrm>
        </p:spPr>
        <p:txBody>
          <a:bodyPr/>
          <a:lstStyle/>
          <a:p>
            <a:pPr marL="82296" indent="0" algn="just">
              <a:buNone/>
            </a:pPr>
            <a:r>
              <a:rPr lang="it-IT" dirty="0">
                <a:latin typeface="Arial" panose="020B0604020202020204" pitchFamily="34" charset="0"/>
                <a:cs typeface="Arial" panose="020B0604020202020204" pitchFamily="34" charset="0"/>
              </a:rPr>
              <a:t>Nell’ambito di questo intervento il MC risulta la figura che deve coordinare gli interventi  sul singolo lavoratore, conoscendo ambiente di lavoro e stato di salute dello stesso</a:t>
            </a:r>
          </a:p>
          <a:p>
            <a:pPr marL="82296" indent="0" algn="just">
              <a:buNone/>
            </a:pPr>
            <a:r>
              <a:rPr lang="it-IT" dirty="0">
                <a:latin typeface="Arial" panose="020B0604020202020204" pitchFamily="34" charset="0"/>
                <a:cs typeface="Arial" panose="020B0604020202020204" pitchFamily="34" charset="0"/>
              </a:rPr>
              <a:t>Le conseguenze di una violenza subita potrebbero avere una ricaduta in termini di valutazione del giudizio di idoneità</a:t>
            </a:r>
          </a:p>
          <a:p>
            <a:pPr marL="82296" indent="0" algn="just">
              <a:buNone/>
            </a:pPr>
            <a:r>
              <a:rPr lang="it-IT" dirty="0">
                <a:latin typeface="Arial" panose="020B0604020202020204" pitchFamily="34" charset="0"/>
                <a:cs typeface="Arial" panose="020B0604020202020204" pitchFamily="34" charset="0"/>
              </a:rPr>
              <a:t>Giudizio di idoneità che è compito e responsabilità esclusiva del MC</a:t>
            </a:r>
          </a:p>
        </p:txBody>
      </p:sp>
    </p:spTree>
    <p:extLst>
      <p:ext uri="{BB962C8B-B14F-4D97-AF65-F5344CB8AC3E}">
        <p14:creationId xmlns:p14="http://schemas.microsoft.com/office/powerpoint/2010/main" val="1812028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787A30-6169-4F0B-B4AB-0E68608C8B06}"/>
              </a:ext>
            </a:extLst>
          </p:cNvPr>
          <p:cNvSpPr>
            <a:spLocks noGrp="1"/>
          </p:cNvSpPr>
          <p:nvPr>
            <p:ph type="title"/>
          </p:nvPr>
        </p:nvSpPr>
        <p:spPr>
          <a:xfrm>
            <a:off x="1914144" y="274638"/>
            <a:ext cx="9997440" cy="760532"/>
          </a:xfrm>
        </p:spPr>
        <p:txBody>
          <a:bodyPr>
            <a:normAutofit/>
          </a:bodyPr>
          <a:lstStyle/>
          <a:p>
            <a:pPr algn="ctr"/>
            <a:r>
              <a:rPr lang="it-IT" sz="4000" dirty="0">
                <a:latin typeface="Arial" panose="020B0604020202020204" pitchFamily="34" charset="0"/>
                <a:cs typeface="Arial" panose="020B0604020202020204" pitchFamily="34" charset="0"/>
              </a:rPr>
              <a:t>Il ruolo del MC</a:t>
            </a:r>
            <a:endParaRPr lang="it-IT" sz="4000" dirty="0"/>
          </a:p>
        </p:txBody>
      </p:sp>
      <p:sp>
        <p:nvSpPr>
          <p:cNvPr id="3" name="Segnaposto contenuto 2">
            <a:extLst>
              <a:ext uri="{FF2B5EF4-FFF2-40B4-BE49-F238E27FC236}">
                <a16:creationId xmlns:a16="http://schemas.microsoft.com/office/drawing/2014/main" id="{78055898-DF83-860B-88E3-67155DF9FFDA}"/>
              </a:ext>
            </a:extLst>
          </p:cNvPr>
          <p:cNvSpPr>
            <a:spLocks noGrp="1"/>
          </p:cNvSpPr>
          <p:nvPr>
            <p:ph idx="1"/>
          </p:nvPr>
        </p:nvSpPr>
        <p:spPr>
          <a:xfrm>
            <a:off x="1914144" y="1232139"/>
            <a:ext cx="9997440" cy="4800600"/>
          </a:xfrm>
        </p:spPr>
        <p:txBody>
          <a:bodyPr>
            <a:normAutofit fontScale="92500" lnSpcReduction="10000"/>
          </a:bodyPr>
          <a:lstStyle/>
          <a:p>
            <a:pPr marL="82296" indent="0">
              <a:buNone/>
            </a:pPr>
            <a:r>
              <a:rPr lang="it-IT" dirty="0">
                <a:latin typeface="Arial" panose="020B0604020202020204" pitchFamily="34" charset="0"/>
                <a:cs typeface="Arial" panose="020B0604020202020204" pitchFamily="34" charset="0"/>
              </a:rPr>
              <a:t>L’intervento degli specialisti è spesso necessario ed essenziale ma non devono pervenire al MC «giudizi di idoneità preformati» riportanti indicazioni teoricamente ideali  ma la cui applicazione potrebbe risultare oggettivamente impossibile</a:t>
            </a:r>
          </a:p>
          <a:p>
            <a:pPr marL="82296" indent="0">
              <a:buNone/>
            </a:pPr>
            <a:endParaRPr lang="it-IT" sz="2200" dirty="0">
              <a:latin typeface="Arial" panose="020B0604020202020204" pitchFamily="34" charset="0"/>
              <a:cs typeface="Arial" panose="020B0604020202020204" pitchFamily="34" charset="0"/>
            </a:endParaRPr>
          </a:p>
          <a:p>
            <a:pPr marL="82296" indent="0">
              <a:buNone/>
            </a:pPr>
            <a:r>
              <a:rPr lang="it-IT" dirty="0">
                <a:latin typeface="Arial" panose="020B0604020202020204" pitchFamily="34" charset="0"/>
                <a:cs typeface="Arial" panose="020B0604020202020204" pitchFamily="34" charset="0"/>
              </a:rPr>
              <a:t>In questo senso è fondamentale la collaborazione tra MC e specialisti (psicologo e psichiatra) con un costante feed back, in particolare è essenziale nel momento in cui lo specialista vuole indicare provvedimenti da applicare sul luogo di lavoro</a:t>
            </a:r>
          </a:p>
        </p:txBody>
      </p:sp>
    </p:spTree>
    <p:extLst>
      <p:ext uri="{BB962C8B-B14F-4D97-AF65-F5344CB8AC3E}">
        <p14:creationId xmlns:p14="http://schemas.microsoft.com/office/powerpoint/2010/main" val="268337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51AAAEA7-CC5C-6698-AFEE-089CC02D2081}"/>
              </a:ext>
            </a:extLst>
          </p:cNvPr>
          <p:cNvSpPr>
            <a:spLocks noGrp="1"/>
          </p:cNvSpPr>
          <p:nvPr>
            <p:ph type="title"/>
          </p:nvPr>
        </p:nvSpPr>
        <p:spPr>
          <a:xfrm>
            <a:off x="1914144" y="189781"/>
            <a:ext cx="9997440" cy="3329796"/>
          </a:xfrm>
        </p:spPr>
        <p:txBody>
          <a:bodyPr>
            <a:noAutofit/>
          </a:bodyPr>
          <a:lstStyle/>
          <a:p>
            <a:r>
              <a:rPr lang="it-IT" sz="4000" dirty="0"/>
              <a:t>GESTIONE DEGLI EPISODI DI AGGRESSIONE NEI CONFRONTI DELL’OPERATORE SANITARIO NELLE AZIENDE SANITARIE DELLA REGIONE EMILIA-ROMAGNA</a:t>
            </a:r>
          </a:p>
        </p:txBody>
      </p:sp>
      <p:pic>
        <p:nvPicPr>
          <p:cNvPr id="12" name="Segnaposto contenuto 11">
            <a:extLst>
              <a:ext uri="{FF2B5EF4-FFF2-40B4-BE49-F238E27FC236}">
                <a16:creationId xmlns:a16="http://schemas.microsoft.com/office/drawing/2014/main" id="{5E5D0DAE-AB78-FEC1-B3A8-716B304625EE}"/>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3407433" y="4098085"/>
            <a:ext cx="2475781" cy="2026669"/>
          </a:xfrm>
        </p:spPr>
      </p:pic>
      <p:pic>
        <p:nvPicPr>
          <p:cNvPr id="15" name="Immagine 14">
            <a:extLst>
              <a:ext uri="{FF2B5EF4-FFF2-40B4-BE49-F238E27FC236}">
                <a16:creationId xmlns:a16="http://schemas.microsoft.com/office/drawing/2014/main" id="{F1EECAE5-CD5A-97C3-2521-53F4051CBC56}"/>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6683605" y="3341679"/>
            <a:ext cx="4523876" cy="2867916"/>
          </a:xfrm>
          <a:prstGeom prst="rect">
            <a:avLst/>
          </a:prstGeom>
        </p:spPr>
      </p:pic>
    </p:spTree>
    <p:extLst>
      <p:ext uri="{BB962C8B-B14F-4D97-AF65-F5344CB8AC3E}">
        <p14:creationId xmlns:p14="http://schemas.microsoft.com/office/powerpoint/2010/main" val="207259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54151AB1-735C-4755-FD37-50ECBDA92957}"/>
              </a:ext>
            </a:extLst>
          </p:cNvPr>
          <p:cNvPicPr>
            <a:picLocks noChangeAspect="1"/>
          </p:cNvPicPr>
          <p:nvPr/>
        </p:nvPicPr>
        <p:blipFill>
          <a:blip r:embed="rId2"/>
          <a:stretch>
            <a:fillRect/>
          </a:stretch>
        </p:blipFill>
        <p:spPr>
          <a:xfrm>
            <a:off x="3338423" y="388189"/>
            <a:ext cx="5581290" cy="6297284"/>
          </a:xfrm>
          <a:prstGeom prst="rect">
            <a:avLst/>
          </a:prstGeom>
        </p:spPr>
      </p:pic>
    </p:spTree>
    <p:extLst>
      <p:ext uri="{BB962C8B-B14F-4D97-AF65-F5344CB8AC3E}">
        <p14:creationId xmlns:p14="http://schemas.microsoft.com/office/powerpoint/2010/main" val="1179739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C278F5-A069-B9DF-34BB-0E1E2D7AAAEA}"/>
              </a:ext>
            </a:extLst>
          </p:cNvPr>
          <p:cNvSpPr>
            <a:spLocks noGrp="1"/>
          </p:cNvSpPr>
          <p:nvPr>
            <p:ph type="title"/>
          </p:nvPr>
        </p:nvSpPr>
        <p:spPr/>
        <p:txBody>
          <a:bodyPr/>
          <a:lstStyle/>
          <a:p>
            <a:r>
              <a:rPr lang="it-IT" dirty="0">
                <a:latin typeface="Arial" panose="020B0604020202020204" pitchFamily="34" charset="0"/>
                <a:cs typeface="Arial" panose="020B0604020202020204" pitchFamily="34" charset="0"/>
              </a:rPr>
              <a:t>Interventi MC</a:t>
            </a:r>
          </a:p>
        </p:txBody>
      </p:sp>
      <p:sp>
        <p:nvSpPr>
          <p:cNvPr id="3" name="Segnaposto contenuto 2">
            <a:extLst>
              <a:ext uri="{FF2B5EF4-FFF2-40B4-BE49-F238E27FC236}">
                <a16:creationId xmlns:a16="http://schemas.microsoft.com/office/drawing/2014/main" id="{715A50A4-3AB3-A560-DCFB-26E5243111CE}"/>
              </a:ext>
            </a:extLst>
          </p:cNvPr>
          <p:cNvSpPr>
            <a:spLocks noGrp="1"/>
          </p:cNvSpPr>
          <p:nvPr>
            <p:ph idx="1"/>
          </p:nvPr>
        </p:nvSpPr>
        <p:spPr/>
        <p:txBody>
          <a:bodyPr>
            <a:normAutofit/>
          </a:bodyPr>
          <a:lstStyle/>
          <a:p>
            <a:pPr marL="82296" indent="0" algn="just">
              <a:buNone/>
            </a:pPr>
            <a:r>
              <a:rPr lang="it-IT" dirty="0">
                <a:latin typeface="Arial" panose="020B0604020202020204" pitchFamily="34" charset="0"/>
                <a:cs typeface="Arial" panose="020B0604020202020204" pitchFamily="34" charset="0"/>
              </a:rPr>
              <a:t>L’approccio del MC a qualsiasi problema è interdisciplinare e scientifico. Si basa sulle conoscenze specifiche di diverse discipline e sula collaborazione con vari specialisti – medicina, epidemiologia, sociologia, psicologia, ecc.. </a:t>
            </a:r>
          </a:p>
          <a:p>
            <a:pPr marL="82296" indent="0" algn="just">
              <a:buNone/>
            </a:pP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6793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0FD9A7E5-7A5C-A8B0-5C80-D3F6057DA70E}"/>
              </a:ext>
            </a:extLst>
          </p:cNvPr>
          <p:cNvPicPr>
            <a:picLocks noChangeAspect="1"/>
          </p:cNvPicPr>
          <p:nvPr/>
        </p:nvPicPr>
        <p:blipFill>
          <a:blip r:embed="rId2"/>
          <a:stretch>
            <a:fillRect/>
          </a:stretch>
        </p:blipFill>
        <p:spPr>
          <a:xfrm>
            <a:off x="3390181" y="69010"/>
            <a:ext cx="5236233" cy="6564703"/>
          </a:xfrm>
          <a:prstGeom prst="rect">
            <a:avLst/>
          </a:prstGeom>
        </p:spPr>
      </p:pic>
    </p:spTree>
    <p:extLst>
      <p:ext uri="{BB962C8B-B14F-4D97-AF65-F5344CB8AC3E}">
        <p14:creationId xmlns:p14="http://schemas.microsoft.com/office/powerpoint/2010/main" val="930535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8457E484-FC02-8C5F-22EF-6E4269211EC7}"/>
              </a:ext>
            </a:extLst>
          </p:cNvPr>
          <p:cNvPicPr>
            <a:picLocks noChangeAspect="1"/>
          </p:cNvPicPr>
          <p:nvPr/>
        </p:nvPicPr>
        <p:blipFill>
          <a:blip r:embed="rId2"/>
          <a:stretch>
            <a:fillRect/>
          </a:stretch>
        </p:blipFill>
        <p:spPr>
          <a:xfrm>
            <a:off x="3416060" y="207034"/>
            <a:ext cx="5126764" cy="6426679"/>
          </a:xfrm>
          <a:prstGeom prst="rect">
            <a:avLst/>
          </a:prstGeom>
        </p:spPr>
      </p:pic>
    </p:spTree>
    <p:extLst>
      <p:ext uri="{BB962C8B-B14F-4D97-AF65-F5344CB8AC3E}">
        <p14:creationId xmlns:p14="http://schemas.microsoft.com/office/powerpoint/2010/main" val="1589840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FD96C17-B3E7-794A-DFB7-FE575A14C24B}"/>
              </a:ext>
            </a:extLst>
          </p:cNvPr>
          <p:cNvSpPr>
            <a:spLocks noGrp="1"/>
          </p:cNvSpPr>
          <p:nvPr>
            <p:ph idx="1"/>
          </p:nvPr>
        </p:nvSpPr>
        <p:spPr>
          <a:xfrm>
            <a:off x="1914144" y="362309"/>
            <a:ext cx="9997440" cy="6280031"/>
          </a:xfrm>
        </p:spPr>
        <p:txBody>
          <a:bodyPr/>
          <a:lstStyle/>
          <a:p>
            <a:pPr marL="82296" indent="0">
              <a:buNone/>
            </a:pPr>
            <a:endParaRPr lang="it-IT" dirty="0"/>
          </a:p>
        </p:txBody>
      </p:sp>
      <p:sp>
        <p:nvSpPr>
          <p:cNvPr id="4" name="Dodecagono 3">
            <a:extLst>
              <a:ext uri="{FF2B5EF4-FFF2-40B4-BE49-F238E27FC236}">
                <a16:creationId xmlns:a16="http://schemas.microsoft.com/office/drawing/2014/main" id="{5D6B4671-92CC-0BF9-140F-126CE82591EF}"/>
              </a:ext>
            </a:extLst>
          </p:cNvPr>
          <p:cNvSpPr/>
          <p:nvPr/>
        </p:nvSpPr>
        <p:spPr>
          <a:xfrm>
            <a:off x="2993365" y="2130725"/>
            <a:ext cx="2329133" cy="2070340"/>
          </a:xfrm>
          <a:prstGeom prst="dodecag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Valutazione del rischio </a:t>
            </a:r>
          </a:p>
        </p:txBody>
      </p:sp>
      <p:sp>
        <p:nvSpPr>
          <p:cNvPr id="5" name="CasellaDiTesto 4">
            <a:extLst>
              <a:ext uri="{FF2B5EF4-FFF2-40B4-BE49-F238E27FC236}">
                <a16:creationId xmlns:a16="http://schemas.microsoft.com/office/drawing/2014/main" id="{B176A29F-2750-1045-34B9-7ACD13EFBB68}"/>
              </a:ext>
            </a:extLst>
          </p:cNvPr>
          <p:cNvSpPr txBox="1"/>
          <p:nvPr/>
        </p:nvSpPr>
        <p:spPr>
          <a:xfrm>
            <a:off x="3748176" y="1731231"/>
            <a:ext cx="819509" cy="369332"/>
          </a:xfrm>
          <a:prstGeom prst="rect">
            <a:avLst/>
          </a:prstGeom>
          <a:noFill/>
        </p:spPr>
        <p:txBody>
          <a:bodyPr wrap="square" rtlCol="0">
            <a:spAutoFit/>
          </a:bodyPr>
          <a:lstStyle/>
          <a:p>
            <a:r>
              <a:rPr lang="it-IT" dirty="0"/>
              <a:t>RSPP</a:t>
            </a:r>
          </a:p>
        </p:txBody>
      </p:sp>
      <p:sp>
        <p:nvSpPr>
          <p:cNvPr id="6" name="CasellaDiTesto 5">
            <a:extLst>
              <a:ext uri="{FF2B5EF4-FFF2-40B4-BE49-F238E27FC236}">
                <a16:creationId xmlns:a16="http://schemas.microsoft.com/office/drawing/2014/main" id="{7F46428C-538A-228B-CF7E-761AECCE4EB9}"/>
              </a:ext>
            </a:extLst>
          </p:cNvPr>
          <p:cNvSpPr txBox="1"/>
          <p:nvPr/>
        </p:nvSpPr>
        <p:spPr>
          <a:xfrm>
            <a:off x="1922770" y="2268776"/>
            <a:ext cx="1147312" cy="646331"/>
          </a:xfrm>
          <a:prstGeom prst="rect">
            <a:avLst/>
          </a:prstGeom>
          <a:noFill/>
        </p:spPr>
        <p:txBody>
          <a:bodyPr wrap="square" rtlCol="0">
            <a:spAutoFit/>
          </a:bodyPr>
          <a:lstStyle/>
          <a:p>
            <a:r>
              <a:rPr lang="it-IT" dirty="0"/>
              <a:t>Datore di lavoro </a:t>
            </a:r>
          </a:p>
        </p:txBody>
      </p:sp>
      <p:sp>
        <p:nvSpPr>
          <p:cNvPr id="8" name="CasellaDiTesto 7">
            <a:extLst>
              <a:ext uri="{FF2B5EF4-FFF2-40B4-BE49-F238E27FC236}">
                <a16:creationId xmlns:a16="http://schemas.microsoft.com/office/drawing/2014/main" id="{9E7D1118-A8F1-964A-AC60-FAA50D0B9214}"/>
              </a:ext>
            </a:extLst>
          </p:cNvPr>
          <p:cNvSpPr txBox="1"/>
          <p:nvPr/>
        </p:nvSpPr>
        <p:spPr>
          <a:xfrm>
            <a:off x="1883267" y="2945269"/>
            <a:ext cx="1327546" cy="646331"/>
          </a:xfrm>
          <a:prstGeom prst="rect">
            <a:avLst/>
          </a:prstGeom>
          <a:noFill/>
        </p:spPr>
        <p:txBody>
          <a:bodyPr wrap="square" rtlCol="0">
            <a:spAutoFit/>
          </a:bodyPr>
          <a:lstStyle/>
          <a:p>
            <a:r>
              <a:rPr lang="it-IT" dirty="0"/>
              <a:t>Dirigenti/preposti</a:t>
            </a:r>
          </a:p>
        </p:txBody>
      </p:sp>
      <p:sp>
        <p:nvSpPr>
          <p:cNvPr id="9" name="CasellaDiTesto 8">
            <a:extLst>
              <a:ext uri="{FF2B5EF4-FFF2-40B4-BE49-F238E27FC236}">
                <a16:creationId xmlns:a16="http://schemas.microsoft.com/office/drawing/2014/main" id="{D2B23650-8CF2-91CC-3541-2F168561DAE3}"/>
              </a:ext>
            </a:extLst>
          </p:cNvPr>
          <p:cNvSpPr txBox="1"/>
          <p:nvPr/>
        </p:nvSpPr>
        <p:spPr>
          <a:xfrm>
            <a:off x="3812875" y="4278674"/>
            <a:ext cx="655608" cy="369332"/>
          </a:xfrm>
          <a:prstGeom prst="rect">
            <a:avLst/>
          </a:prstGeom>
          <a:noFill/>
        </p:spPr>
        <p:txBody>
          <a:bodyPr wrap="square" rtlCol="0">
            <a:spAutoFit/>
          </a:bodyPr>
          <a:lstStyle/>
          <a:p>
            <a:r>
              <a:rPr lang="it-IT" dirty="0"/>
              <a:t>RLS</a:t>
            </a:r>
          </a:p>
        </p:txBody>
      </p:sp>
      <p:sp>
        <p:nvSpPr>
          <p:cNvPr id="10" name="CasellaDiTesto 9">
            <a:extLst>
              <a:ext uri="{FF2B5EF4-FFF2-40B4-BE49-F238E27FC236}">
                <a16:creationId xmlns:a16="http://schemas.microsoft.com/office/drawing/2014/main" id="{47933655-B236-CA2E-5534-A63B40716DB8}"/>
              </a:ext>
            </a:extLst>
          </p:cNvPr>
          <p:cNvSpPr txBox="1"/>
          <p:nvPr/>
        </p:nvSpPr>
        <p:spPr>
          <a:xfrm>
            <a:off x="4604005" y="1965513"/>
            <a:ext cx="600218" cy="369332"/>
          </a:xfrm>
          <a:prstGeom prst="rect">
            <a:avLst/>
          </a:prstGeom>
          <a:noFill/>
        </p:spPr>
        <p:txBody>
          <a:bodyPr wrap="square" rtlCol="0">
            <a:spAutoFit/>
          </a:bodyPr>
          <a:lstStyle/>
          <a:p>
            <a:r>
              <a:rPr lang="it-IT" dirty="0"/>
              <a:t>MC</a:t>
            </a:r>
          </a:p>
        </p:txBody>
      </p:sp>
      <p:sp>
        <p:nvSpPr>
          <p:cNvPr id="11" name="CasellaDiTesto 10">
            <a:extLst>
              <a:ext uri="{FF2B5EF4-FFF2-40B4-BE49-F238E27FC236}">
                <a16:creationId xmlns:a16="http://schemas.microsoft.com/office/drawing/2014/main" id="{56F1111C-1E28-77D8-C888-CD07397E8A8B}"/>
              </a:ext>
            </a:extLst>
          </p:cNvPr>
          <p:cNvSpPr txBox="1"/>
          <p:nvPr/>
        </p:nvSpPr>
        <p:spPr>
          <a:xfrm>
            <a:off x="4669596" y="4094008"/>
            <a:ext cx="1545553" cy="923330"/>
          </a:xfrm>
          <a:prstGeom prst="rect">
            <a:avLst/>
          </a:prstGeom>
          <a:noFill/>
        </p:spPr>
        <p:txBody>
          <a:bodyPr wrap="square" rtlCol="0">
            <a:spAutoFit/>
          </a:bodyPr>
          <a:lstStyle/>
          <a:p>
            <a:r>
              <a:rPr lang="it-IT" dirty="0"/>
              <a:t>Psicologo</a:t>
            </a:r>
          </a:p>
          <a:p>
            <a:r>
              <a:rPr lang="it-IT" dirty="0"/>
              <a:t>(psichiatra)</a:t>
            </a:r>
          </a:p>
          <a:p>
            <a:r>
              <a:rPr lang="it-IT" dirty="0"/>
              <a:t>altre figure </a:t>
            </a:r>
          </a:p>
        </p:txBody>
      </p:sp>
      <p:sp>
        <p:nvSpPr>
          <p:cNvPr id="12" name="CasellaDiTesto 11">
            <a:extLst>
              <a:ext uri="{FF2B5EF4-FFF2-40B4-BE49-F238E27FC236}">
                <a16:creationId xmlns:a16="http://schemas.microsoft.com/office/drawing/2014/main" id="{207424AA-3FB2-22A2-1937-E0DD404B67E6}"/>
              </a:ext>
            </a:extLst>
          </p:cNvPr>
          <p:cNvSpPr txBox="1"/>
          <p:nvPr/>
        </p:nvSpPr>
        <p:spPr>
          <a:xfrm>
            <a:off x="2242868" y="3831733"/>
            <a:ext cx="967945" cy="646331"/>
          </a:xfrm>
          <a:prstGeom prst="rect">
            <a:avLst/>
          </a:prstGeom>
          <a:noFill/>
        </p:spPr>
        <p:txBody>
          <a:bodyPr wrap="square" rtlCol="0">
            <a:spAutoFit/>
          </a:bodyPr>
          <a:lstStyle/>
          <a:p>
            <a:r>
              <a:rPr lang="it-IT" dirty="0"/>
              <a:t>Rischio clinico</a:t>
            </a:r>
          </a:p>
        </p:txBody>
      </p:sp>
      <p:sp>
        <p:nvSpPr>
          <p:cNvPr id="13" name="Triangolo isoscele 12">
            <a:extLst>
              <a:ext uri="{FF2B5EF4-FFF2-40B4-BE49-F238E27FC236}">
                <a16:creationId xmlns:a16="http://schemas.microsoft.com/office/drawing/2014/main" id="{A73ED059-8871-EBA1-3264-9A6C1245C9DC}"/>
              </a:ext>
            </a:extLst>
          </p:cNvPr>
          <p:cNvSpPr/>
          <p:nvPr/>
        </p:nvSpPr>
        <p:spPr>
          <a:xfrm>
            <a:off x="4986068" y="2250197"/>
            <a:ext cx="2268747" cy="1334869"/>
          </a:xfrm>
          <a:prstGeom prst="triangle">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it-IT"/>
          </a:p>
        </p:txBody>
      </p:sp>
      <p:sp>
        <p:nvSpPr>
          <p:cNvPr id="14" name="CasellaDiTesto 13">
            <a:extLst>
              <a:ext uri="{FF2B5EF4-FFF2-40B4-BE49-F238E27FC236}">
                <a16:creationId xmlns:a16="http://schemas.microsoft.com/office/drawing/2014/main" id="{7727CA01-44E1-D6CF-DB21-BFCDEC0142E0}"/>
              </a:ext>
            </a:extLst>
          </p:cNvPr>
          <p:cNvSpPr txBox="1"/>
          <p:nvPr/>
        </p:nvSpPr>
        <p:spPr>
          <a:xfrm>
            <a:off x="5576702" y="2891261"/>
            <a:ext cx="1134649" cy="646331"/>
          </a:xfrm>
          <a:prstGeom prst="rect">
            <a:avLst/>
          </a:prstGeom>
          <a:noFill/>
        </p:spPr>
        <p:txBody>
          <a:bodyPr wrap="square" rtlCol="0">
            <a:spAutoFit/>
          </a:bodyPr>
          <a:lstStyle/>
          <a:p>
            <a:r>
              <a:rPr lang="it-IT" dirty="0"/>
              <a:t>Atto di violenza</a:t>
            </a:r>
          </a:p>
        </p:txBody>
      </p:sp>
      <p:cxnSp>
        <p:nvCxnSpPr>
          <p:cNvPr id="18" name="Connettore a gomito 17">
            <a:extLst>
              <a:ext uri="{FF2B5EF4-FFF2-40B4-BE49-F238E27FC236}">
                <a16:creationId xmlns:a16="http://schemas.microsoft.com/office/drawing/2014/main" id="{4EF3A866-C0E2-DFED-6D5A-6D0D05205D15}"/>
              </a:ext>
            </a:extLst>
          </p:cNvPr>
          <p:cNvCxnSpPr>
            <a:cxnSpLocks/>
          </p:cNvCxnSpPr>
          <p:nvPr/>
        </p:nvCxnSpPr>
        <p:spPr>
          <a:xfrm rot="10800000">
            <a:off x="4776656" y="2493158"/>
            <a:ext cx="1512000" cy="242207"/>
          </a:xfrm>
          <a:prstGeom prst="bentConnector3">
            <a:avLst>
              <a:gd name="adj1" fmla="val 50000"/>
            </a:avLst>
          </a:prstGeom>
          <a:ln w="76200" cap="flat" cmpd="sng" algn="ctr">
            <a:solidFill>
              <a:srgbClr val="FF0000"/>
            </a:solidFill>
            <a:prstDash val="solid"/>
            <a:round/>
            <a:headEnd type="arrow" w="med" len="med"/>
            <a:tailEnd type="arrow" w="med" len="med"/>
          </a:ln>
          <a:effectLst>
            <a:glow rad="139700">
              <a:schemeClr val="accent2">
                <a:satMod val="175000"/>
                <a:alpha val="40000"/>
              </a:schemeClr>
            </a:glow>
          </a:effectLst>
          <a:scene3d>
            <a:camera prst="isometricOffAxis2Right"/>
            <a:lightRig rig="threePt" dir="t"/>
          </a:scene3d>
        </p:spPr>
        <p:style>
          <a:lnRef idx="0">
            <a:scrgbClr r="0" g="0" b="0"/>
          </a:lnRef>
          <a:fillRef idx="0">
            <a:scrgbClr r="0" g="0" b="0"/>
          </a:fillRef>
          <a:effectRef idx="0">
            <a:scrgbClr r="0" g="0" b="0"/>
          </a:effectRef>
          <a:fontRef idx="minor">
            <a:schemeClr val="tx1"/>
          </a:fontRef>
        </p:style>
      </p:cxnSp>
      <p:sp>
        <p:nvSpPr>
          <p:cNvPr id="22" name="Ovale 21">
            <a:extLst>
              <a:ext uri="{FF2B5EF4-FFF2-40B4-BE49-F238E27FC236}">
                <a16:creationId xmlns:a16="http://schemas.microsoft.com/office/drawing/2014/main" id="{75642118-834F-73CD-7BD1-9130D63C1E0F}"/>
              </a:ext>
            </a:extLst>
          </p:cNvPr>
          <p:cNvSpPr/>
          <p:nvPr/>
        </p:nvSpPr>
        <p:spPr>
          <a:xfrm>
            <a:off x="6633713" y="2945269"/>
            <a:ext cx="2820838" cy="1532795"/>
          </a:xfrm>
          <a:prstGeom prst="ellipse">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it-IT" dirty="0"/>
          </a:p>
        </p:txBody>
      </p:sp>
      <p:sp>
        <p:nvSpPr>
          <p:cNvPr id="23" name="CasellaDiTesto 22">
            <a:extLst>
              <a:ext uri="{FF2B5EF4-FFF2-40B4-BE49-F238E27FC236}">
                <a16:creationId xmlns:a16="http://schemas.microsoft.com/office/drawing/2014/main" id="{82E488AB-FE27-17A7-C688-92A5CD2088B7}"/>
              </a:ext>
            </a:extLst>
          </p:cNvPr>
          <p:cNvSpPr txBox="1"/>
          <p:nvPr/>
        </p:nvSpPr>
        <p:spPr>
          <a:xfrm>
            <a:off x="6794764" y="3259732"/>
            <a:ext cx="2466236" cy="646331"/>
          </a:xfrm>
          <a:prstGeom prst="rect">
            <a:avLst/>
          </a:prstGeom>
          <a:noFill/>
        </p:spPr>
        <p:txBody>
          <a:bodyPr wrap="square" rtlCol="0">
            <a:spAutoFit/>
          </a:bodyPr>
          <a:lstStyle/>
          <a:p>
            <a:r>
              <a:rPr lang="it-IT" dirty="0"/>
              <a:t>intervento sullo stato di salute dell’OS</a:t>
            </a:r>
          </a:p>
        </p:txBody>
      </p:sp>
      <p:sp>
        <p:nvSpPr>
          <p:cNvPr id="24" name="CasellaDiTesto 23">
            <a:extLst>
              <a:ext uri="{FF2B5EF4-FFF2-40B4-BE49-F238E27FC236}">
                <a16:creationId xmlns:a16="http://schemas.microsoft.com/office/drawing/2014/main" id="{F1C86CB0-3993-43F5-C0BB-CA0D53CD302C}"/>
              </a:ext>
            </a:extLst>
          </p:cNvPr>
          <p:cNvSpPr txBox="1"/>
          <p:nvPr/>
        </p:nvSpPr>
        <p:spPr>
          <a:xfrm>
            <a:off x="7673932" y="4648006"/>
            <a:ext cx="603849" cy="369332"/>
          </a:xfrm>
          <a:prstGeom prst="rect">
            <a:avLst/>
          </a:prstGeom>
          <a:noFill/>
        </p:spPr>
        <p:txBody>
          <a:bodyPr wrap="square" rtlCol="0">
            <a:spAutoFit/>
          </a:bodyPr>
          <a:lstStyle/>
          <a:p>
            <a:r>
              <a:rPr lang="it-IT" dirty="0"/>
              <a:t>MC</a:t>
            </a:r>
          </a:p>
        </p:txBody>
      </p:sp>
      <p:sp>
        <p:nvSpPr>
          <p:cNvPr id="25" name="CasellaDiTesto 24">
            <a:extLst>
              <a:ext uri="{FF2B5EF4-FFF2-40B4-BE49-F238E27FC236}">
                <a16:creationId xmlns:a16="http://schemas.microsoft.com/office/drawing/2014/main" id="{125F06E7-9E86-8BF3-8935-2EB068A91BEA}"/>
              </a:ext>
            </a:extLst>
          </p:cNvPr>
          <p:cNvSpPr txBox="1"/>
          <p:nvPr/>
        </p:nvSpPr>
        <p:spPr>
          <a:xfrm>
            <a:off x="9246480" y="4130704"/>
            <a:ext cx="1423360" cy="646331"/>
          </a:xfrm>
          <a:prstGeom prst="rect">
            <a:avLst/>
          </a:prstGeom>
          <a:noFill/>
        </p:spPr>
        <p:txBody>
          <a:bodyPr wrap="square" rtlCol="0">
            <a:spAutoFit/>
          </a:bodyPr>
          <a:lstStyle/>
          <a:p>
            <a:r>
              <a:rPr lang="it-IT" dirty="0"/>
              <a:t>Psicologo</a:t>
            </a:r>
          </a:p>
          <a:p>
            <a:r>
              <a:rPr lang="it-IT" dirty="0"/>
              <a:t>psichiatra</a:t>
            </a:r>
          </a:p>
        </p:txBody>
      </p:sp>
      <p:sp>
        <p:nvSpPr>
          <p:cNvPr id="27" name="Freccia tridirezionale 26">
            <a:extLst>
              <a:ext uri="{FF2B5EF4-FFF2-40B4-BE49-F238E27FC236}">
                <a16:creationId xmlns:a16="http://schemas.microsoft.com/office/drawing/2014/main" id="{08B7C3E6-C376-392A-DC96-E4FBC20A3D9C}"/>
              </a:ext>
            </a:extLst>
          </p:cNvPr>
          <p:cNvSpPr/>
          <p:nvPr/>
        </p:nvSpPr>
        <p:spPr>
          <a:xfrm>
            <a:off x="8317870" y="4106876"/>
            <a:ext cx="888521" cy="850392"/>
          </a:xfrm>
          <a:prstGeom prst="leftRightUp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9" name="Connettore a gomito 28">
            <a:extLst>
              <a:ext uri="{FF2B5EF4-FFF2-40B4-BE49-F238E27FC236}">
                <a16:creationId xmlns:a16="http://schemas.microsoft.com/office/drawing/2014/main" id="{D73BCADC-95B2-322F-56A7-678EEDBF580D}"/>
              </a:ext>
            </a:extLst>
          </p:cNvPr>
          <p:cNvCxnSpPr/>
          <p:nvPr/>
        </p:nvCxnSpPr>
        <p:spPr>
          <a:xfrm rot="10800000">
            <a:off x="4669596" y="3711666"/>
            <a:ext cx="3068298" cy="1245602"/>
          </a:xfrm>
          <a:prstGeom prst="bentConnector3">
            <a:avLst/>
          </a:prstGeom>
          <a:ln>
            <a:tailEnd type="triangle"/>
          </a:ln>
        </p:spPr>
        <p:style>
          <a:lnRef idx="3">
            <a:schemeClr val="dk1"/>
          </a:lnRef>
          <a:fillRef idx="0">
            <a:schemeClr val="dk1"/>
          </a:fillRef>
          <a:effectRef idx="2">
            <a:schemeClr val="dk1"/>
          </a:effectRef>
          <a:fontRef idx="minor">
            <a:schemeClr val="tx1"/>
          </a:fontRef>
        </p:style>
      </p:cxnSp>
      <p:sp>
        <p:nvSpPr>
          <p:cNvPr id="30" name="Freccia in giù 29">
            <a:extLst>
              <a:ext uri="{FF2B5EF4-FFF2-40B4-BE49-F238E27FC236}">
                <a16:creationId xmlns:a16="http://schemas.microsoft.com/office/drawing/2014/main" id="{2B1C75CA-3CAC-D536-7CA6-EB6178FD9ADD}"/>
              </a:ext>
            </a:extLst>
          </p:cNvPr>
          <p:cNvSpPr/>
          <p:nvPr/>
        </p:nvSpPr>
        <p:spPr>
          <a:xfrm flipH="1">
            <a:off x="7893169" y="5017338"/>
            <a:ext cx="128405" cy="36933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CasellaDiTesto 30">
            <a:extLst>
              <a:ext uri="{FF2B5EF4-FFF2-40B4-BE49-F238E27FC236}">
                <a16:creationId xmlns:a16="http://schemas.microsoft.com/office/drawing/2014/main" id="{3BB38242-FC9B-0DF9-9AE2-AE35D214BBF8}"/>
              </a:ext>
            </a:extLst>
          </p:cNvPr>
          <p:cNvSpPr txBox="1"/>
          <p:nvPr/>
        </p:nvSpPr>
        <p:spPr>
          <a:xfrm>
            <a:off x="7349706" y="5448203"/>
            <a:ext cx="1588251" cy="646331"/>
          </a:xfrm>
          <a:prstGeom prst="rect">
            <a:avLst/>
          </a:prstGeom>
          <a:noFill/>
          <a:ln>
            <a:solidFill>
              <a:srgbClr val="00B0F0"/>
            </a:solidFill>
          </a:ln>
        </p:spPr>
        <p:txBody>
          <a:bodyPr wrap="square" rtlCol="0">
            <a:spAutoFit/>
          </a:bodyPr>
          <a:lstStyle/>
          <a:p>
            <a:r>
              <a:rPr lang="it-IT" dirty="0"/>
              <a:t>Giudizio di idoneità</a:t>
            </a:r>
          </a:p>
        </p:txBody>
      </p:sp>
      <p:sp>
        <p:nvSpPr>
          <p:cNvPr id="33" name="Rettangolo 32">
            <a:extLst>
              <a:ext uri="{FF2B5EF4-FFF2-40B4-BE49-F238E27FC236}">
                <a16:creationId xmlns:a16="http://schemas.microsoft.com/office/drawing/2014/main" id="{5A102D4F-45B5-A61A-7635-FC54780DBAA0}"/>
              </a:ext>
            </a:extLst>
          </p:cNvPr>
          <p:cNvSpPr/>
          <p:nvPr/>
        </p:nvSpPr>
        <p:spPr>
          <a:xfrm>
            <a:off x="8477133" y="837684"/>
            <a:ext cx="2374369" cy="923330"/>
          </a:xfrm>
          <a:prstGeom prst="rect">
            <a:avLst/>
          </a:prstGeom>
          <a:noFill/>
        </p:spPr>
        <p:txBody>
          <a:bodyPr wrap="none" lIns="91440" tIns="45720" rIns="91440" bIns="45720">
            <a:spAutoFit/>
            <a:scene3d>
              <a:camera prst="isometricLeftDown"/>
              <a:lightRig rig="threePt" dir="t"/>
            </a:scene3d>
          </a:bodyPr>
          <a:lstStyle/>
          <a:p>
            <a:pPr algn="ctr"/>
            <a:r>
              <a:rPr lang="it-IT" sz="5400" b="1" cap="none" spc="0" dirty="0">
                <a:ln w="22225">
                  <a:solidFill>
                    <a:schemeClr val="accent2"/>
                  </a:solidFill>
                  <a:prstDash val="solid"/>
                </a:ln>
                <a:solidFill>
                  <a:schemeClr val="accent2">
                    <a:lumMod val="40000"/>
                    <a:lumOff val="60000"/>
                  </a:schemeClr>
                </a:solidFill>
                <a:effectLst/>
              </a:rPr>
              <a:t>Grazie</a:t>
            </a:r>
          </a:p>
        </p:txBody>
      </p:sp>
    </p:spTree>
    <p:extLst>
      <p:ext uri="{BB962C8B-B14F-4D97-AF65-F5344CB8AC3E}">
        <p14:creationId xmlns:p14="http://schemas.microsoft.com/office/powerpoint/2010/main" val="2735466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7DA142-E1FD-FCC1-F5D5-2C0AAEACDD76}"/>
              </a:ext>
            </a:extLst>
          </p:cNvPr>
          <p:cNvSpPr>
            <a:spLocks noGrp="1"/>
          </p:cNvSpPr>
          <p:nvPr>
            <p:ph type="title"/>
          </p:nvPr>
        </p:nvSpPr>
        <p:spPr/>
        <p:txBody>
          <a:bodyPr>
            <a:normAutofit/>
          </a:bodyPr>
          <a:lstStyle/>
          <a:p>
            <a:r>
              <a:rPr lang="it-IT" sz="4000" dirty="0">
                <a:latin typeface="Arial" panose="020B0604020202020204" pitchFamily="34" charset="0"/>
                <a:cs typeface="Arial" panose="020B0604020202020204" pitchFamily="34" charset="0"/>
              </a:rPr>
              <a:t>Interventi MC</a:t>
            </a:r>
          </a:p>
        </p:txBody>
      </p:sp>
      <p:sp>
        <p:nvSpPr>
          <p:cNvPr id="3" name="Segnaposto contenuto 2">
            <a:extLst>
              <a:ext uri="{FF2B5EF4-FFF2-40B4-BE49-F238E27FC236}">
                <a16:creationId xmlns:a16="http://schemas.microsoft.com/office/drawing/2014/main" id="{65D847FE-C48C-D519-683F-9B99BB031AFA}"/>
              </a:ext>
            </a:extLst>
          </p:cNvPr>
          <p:cNvSpPr>
            <a:spLocks noGrp="1"/>
          </p:cNvSpPr>
          <p:nvPr>
            <p:ph idx="1"/>
          </p:nvPr>
        </p:nvSpPr>
        <p:spPr/>
        <p:txBody>
          <a:bodyPr>
            <a:normAutofit fontScale="92500" lnSpcReduction="20000"/>
          </a:bodyPr>
          <a:lstStyle/>
          <a:p>
            <a:pPr marL="82296" indent="0">
              <a:buNone/>
            </a:pPr>
            <a:r>
              <a:rPr lang="it-IT" dirty="0">
                <a:latin typeface="Arial" panose="020B0604020202020204" pitchFamily="34" charset="0"/>
                <a:cs typeface="Arial" panose="020B0604020202020204" pitchFamily="34" charset="0"/>
              </a:rPr>
              <a:t>Caratteristica fondamentale di questi interventi è l’enfasi che viene posta sulla prevenzione. </a:t>
            </a:r>
          </a:p>
          <a:p>
            <a:pPr marL="82296" indent="0">
              <a:buNone/>
            </a:pPr>
            <a:r>
              <a:rPr lang="it-IT" dirty="0">
                <a:latin typeface="Arial" panose="020B0604020202020204" pitchFamily="34" charset="0"/>
                <a:cs typeface="Arial" panose="020B0604020202020204" pitchFamily="34" charset="0"/>
              </a:rPr>
              <a:t>Più che accettare semplicemente o reagire alla violenza l’intervento  di partenza è rappresentato dalla profonda convinzione che un comportamento violento e le sue conseguenze possano essere prevenuti.</a:t>
            </a:r>
          </a:p>
          <a:p>
            <a:pPr marL="82296" indent="0">
              <a:buNone/>
            </a:pPr>
            <a:r>
              <a:rPr lang="it-IT" dirty="0">
                <a:latin typeface="Arial" panose="020B0604020202020204" pitchFamily="34" charset="0"/>
                <a:cs typeface="Arial" panose="020B0604020202020204" pitchFamily="34" charset="0"/>
              </a:rPr>
              <a:t>La violenza è il risultato di un’interazione complessa di fattori individuali, di relazione, sociali, culturali e ambientali. </a:t>
            </a:r>
          </a:p>
          <a:p>
            <a:pPr marL="82296" indent="0">
              <a:buNone/>
            </a:pPr>
            <a:r>
              <a:rPr lang="it-IT" dirty="0">
                <a:latin typeface="Arial" panose="020B0604020202020204" pitchFamily="34" charset="0"/>
                <a:cs typeface="Arial" panose="020B0604020202020204" pitchFamily="34" charset="0"/>
              </a:rPr>
              <a:t>Comprendere il modo in cui questi fattori sono collegati alla violenza rappresenta uno dei passi importanti nell’approccio del MC per prevenire la violenza stessa.</a:t>
            </a:r>
          </a:p>
        </p:txBody>
      </p:sp>
    </p:spTree>
    <p:extLst>
      <p:ext uri="{BB962C8B-B14F-4D97-AF65-F5344CB8AC3E}">
        <p14:creationId xmlns:p14="http://schemas.microsoft.com/office/powerpoint/2010/main" val="8722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39970D-6FC6-8A5E-513F-228410D41813}"/>
              </a:ext>
            </a:extLst>
          </p:cNvPr>
          <p:cNvSpPr>
            <a:spLocks noGrp="1"/>
          </p:cNvSpPr>
          <p:nvPr>
            <p:ph type="title"/>
          </p:nvPr>
        </p:nvSpPr>
        <p:spPr>
          <a:xfrm>
            <a:off x="1914144" y="136616"/>
            <a:ext cx="9997440" cy="622509"/>
          </a:xfrm>
        </p:spPr>
        <p:txBody>
          <a:bodyPr>
            <a:normAutofit fontScale="90000"/>
          </a:bodyPr>
          <a:lstStyle/>
          <a:p>
            <a:pPr algn="ctr"/>
            <a:r>
              <a:rPr lang="it-IT" sz="4000" dirty="0">
                <a:latin typeface="Arial" panose="020B0604020202020204" pitchFamily="34" charset="0"/>
                <a:cs typeface="Arial" panose="020B0604020202020204" pitchFamily="34" charset="0"/>
              </a:rPr>
              <a:t>Comunque …</a:t>
            </a:r>
          </a:p>
        </p:txBody>
      </p:sp>
      <p:sp>
        <p:nvSpPr>
          <p:cNvPr id="3" name="Segnaposto contenuto 2">
            <a:extLst>
              <a:ext uri="{FF2B5EF4-FFF2-40B4-BE49-F238E27FC236}">
                <a16:creationId xmlns:a16="http://schemas.microsoft.com/office/drawing/2014/main" id="{6124687D-2011-1807-D1A0-2FC6EF05DCF8}"/>
              </a:ext>
            </a:extLst>
          </p:cNvPr>
          <p:cNvSpPr>
            <a:spLocks noGrp="1"/>
          </p:cNvSpPr>
          <p:nvPr>
            <p:ph idx="1"/>
          </p:nvPr>
        </p:nvSpPr>
        <p:spPr>
          <a:xfrm>
            <a:off x="1914144" y="1028700"/>
            <a:ext cx="9997440" cy="5692684"/>
          </a:xfrm>
        </p:spPr>
        <p:txBody>
          <a:bodyPr>
            <a:noAutofit/>
          </a:bodyPr>
          <a:lstStyle/>
          <a:p>
            <a:pPr marL="82296" indent="0">
              <a:buNone/>
            </a:pPr>
            <a:r>
              <a:rPr lang="it-IT" sz="2400" dirty="0">
                <a:latin typeface="Arial" panose="020B0604020202020204" pitchFamily="34" charset="0"/>
                <a:cs typeface="Arial" panose="020B0604020202020204" pitchFamily="34" charset="0"/>
              </a:rPr>
              <a:t>Art. 583-quater c.p. aggiornato al D.L. 34/2023.</a:t>
            </a:r>
          </a:p>
          <a:p>
            <a:pPr marL="82296" indent="0">
              <a:buNone/>
            </a:pPr>
            <a:r>
              <a:rPr lang="it-IT" sz="2000" dirty="0">
                <a:latin typeface="Arial" panose="020B0604020202020204" pitchFamily="34" charset="0"/>
                <a:cs typeface="Arial" panose="020B0604020202020204" pitchFamily="34" charset="0"/>
              </a:rPr>
              <a:t>Lesioni personali a un pubblico ufficiale in servizio di ordine pubblico in occasione di manifestazioni sportive, nonché a personale esercente una professione sanitaria o sociosanitaria e a chiunque svolga attività ausiliarie ad essa funzionali</a:t>
            </a:r>
          </a:p>
          <a:p>
            <a:pPr marL="82296" indent="0" algn="just">
              <a:buNone/>
            </a:pPr>
            <a:r>
              <a:rPr lang="it-IT" sz="2400" dirty="0">
                <a:latin typeface="Arial" panose="020B0604020202020204" pitchFamily="34" charset="0"/>
                <a:cs typeface="Arial" panose="020B0604020202020204" pitchFamily="34" charset="0"/>
              </a:rPr>
              <a:t>Nell'ipotesi di lesioni personali cagionate a un pubblico ufficiale in servizio di ordine pubblico in occasione di manifestazioni sportive, le lesioni gravi sono punite con la reclusione da quattro a dieci anni; le lesioni gravissime, con la reclusione da otto a sedici anni.</a:t>
            </a:r>
          </a:p>
          <a:p>
            <a:pPr marL="82296" indent="0" algn="just">
              <a:buNone/>
            </a:pPr>
            <a:r>
              <a:rPr lang="it-IT" sz="2400" dirty="0">
                <a:latin typeface="Arial" panose="020B0604020202020204" pitchFamily="34" charset="0"/>
                <a:cs typeface="Arial" panose="020B0604020202020204" pitchFamily="34" charset="0"/>
              </a:rPr>
              <a:t>Nell'ipotesi di lesioni cagionate al personale esercente una professione sanitaria o socio-sanitaria nell'esercizio o a causa delle funzioni o del servizio, nonché a chiunque svolga attività ausiliarie di cura, assistenza sanitaria o soccorso, funzionali allo svolgimento di dette professioni, nell'esercizio o a causa di tali attività, si applica la reclusione da due a cinque anni. In caso di lesioni personali gravi o gravissime si applicano le pene dì cui al comma primo. </a:t>
            </a:r>
          </a:p>
        </p:txBody>
      </p:sp>
    </p:spTree>
    <p:extLst>
      <p:ext uri="{BB962C8B-B14F-4D97-AF65-F5344CB8AC3E}">
        <p14:creationId xmlns:p14="http://schemas.microsoft.com/office/powerpoint/2010/main" val="93291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B072A38A-6CB1-1B18-AF99-876F445E0217}"/>
              </a:ext>
            </a:extLst>
          </p:cNvPr>
          <p:cNvPicPr>
            <a:picLocks noChangeAspect="1"/>
          </p:cNvPicPr>
          <p:nvPr/>
        </p:nvPicPr>
        <p:blipFill>
          <a:blip r:embed="rId2"/>
          <a:stretch>
            <a:fillRect/>
          </a:stretch>
        </p:blipFill>
        <p:spPr>
          <a:xfrm>
            <a:off x="1981200" y="1270000"/>
            <a:ext cx="9448800" cy="3992879"/>
          </a:xfrm>
          <a:prstGeom prst="rect">
            <a:avLst/>
          </a:prstGeom>
        </p:spPr>
      </p:pic>
      <p:pic>
        <p:nvPicPr>
          <p:cNvPr id="6" name="Immagine 5">
            <a:extLst>
              <a:ext uri="{FF2B5EF4-FFF2-40B4-BE49-F238E27FC236}">
                <a16:creationId xmlns:a16="http://schemas.microsoft.com/office/drawing/2014/main" id="{038AE68F-8610-1B24-1907-5FDDFFDC8353}"/>
              </a:ext>
            </a:extLst>
          </p:cNvPr>
          <p:cNvPicPr>
            <a:picLocks noChangeAspect="1"/>
          </p:cNvPicPr>
          <p:nvPr/>
        </p:nvPicPr>
        <p:blipFill>
          <a:blip r:embed="rId3"/>
          <a:stretch>
            <a:fillRect/>
          </a:stretch>
        </p:blipFill>
        <p:spPr>
          <a:xfrm>
            <a:off x="1981200" y="5965930"/>
            <a:ext cx="8681456" cy="493819"/>
          </a:xfrm>
          <a:prstGeom prst="rect">
            <a:avLst/>
          </a:prstGeom>
        </p:spPr>
      </p:pic>
    </p:spTree>
    <p:extLst>
      <p:ext uri="{BB962C8B-B14F-4D97-AF65-F5344CB8AC3E}">
        <p14:creationId xmlns:p14="http://schemas.microsoft.com/office/powerpoint/2010/main" val="3421580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F7753C-A30D-2A07-7C13-04C5DE42A5B5}"/>
              </a:ext>
            </a:extLst>
          </p:cNvPr>
          <p:cNvSpPr>
            <a:spLocks noGrp="1"/>
          </p:cNvSpPr>
          <p:nvPr>
            <p:ph type="title"/>
          </p:nvPr>
        </p:nvSpPr>
        <p:spPr/>
        <p:txBody>
          <a:bodyPr>
            <a:normAutofit/>
          </a:bodyPr>
          <a:lstStyle/>
          <a:p>
            <a:r>
              <a:rPr lang="it-IT" sz="4000" dirty="0">
                <a:latin typeface="Arial" panose="020B0604020202020204" pitchFamily="34" charset="0"/>
                <a:cs typeface="Arial" panose="020B0604020202020204" pitchFamily="34" charset="0"/>
              </a:rPr>
              <a:t>Interventi MC</a:t>
            </a:r>
          </a:p>
        </p:txBody>
      </p:sp>
      <p:sp>
        <p:nvSpPr>
          <p:cNvPr id="3" name="Segnaposto contenuto 2">
            <a:extLst>
              <a:ext uri="{FF2B5EF4-FFF2-40B4-BE49-F238E27FC236}">
                <a16:creationId xmlns:a16="http://schemas.microsoft.com/office/drawing/2014/main" id="{4DCFCE0A-AE3C-40A8-0BFD-F29F91ACD356}"/>
              </a:ext>
            </a:extLst>
          </p:cNvPr>
          <p:cNvSpPr>
            <a:spLocks noGrp="1"/>
          </p:cNvSpPr>
          <p:nvPr>
            <p:ph idx="1"/>
          </p:nvPr>
        </p:nvSpPr>
        <p:spPr/>
        <p:txBody>
          <a:bodyPr/>
          <a:lstStyle/>
          <a:p>
            <a:pPr marL="82296" indent="0" algn="just">
              <a:buNone/>
            </a:pPr>
            <a:r>
              <a:rPr lang="it-IT" dirty="0">
                <a:latin typeface="Arial" panose="020B0604020202020204" pitchFamily="34" charset="0"/>
                <a:cs typeface="Arial" panose="020B0604020202020204" pitchFamily="34" charset="0"/>
              </a:rPr>
              <a:t>I dati di letteratura pur essendo molto diversificati e soggetti spesso a possibili </a:t>
            </a:r>
            <a:r>
              <a:rPr lang="it-IT" dirty="0" err="1">
                <a:latin typeface="Arial" panose="020B0604020202020204" pitchFamily="34" charset="0"/>
                <a:cs typeface="Arial" panose="020B0604020202020204" pitchFamily="34" charset="0"/>
              </a:rPr>
              <a:t>bias</a:t>
            </a:r>
            <a:r>
              <a:rPr lang="it-IT" dirty="0">
                <a:latin typeface="Arial" panose="020B0604020202020204" pitchFamily="34" charset="0"/>
                <a:cs typeface="Arial" panose="020B0604020202020204" pitchFamily="34" charset="0"/>
              </a:rPr>
              <a:t> indicano come in media, circa un terzo di operatori sanitari subisce violenza fisica e circa due terzi violenza psicologica o verbale. </a:t>
            </a:r>
          </a:p>
          <a:p>
            <a:pPr marL="82296" indent="0" algn="just">
              <a:buNone/>
            </a:pPr>
            <a:r>
              <a:rPr lang="it-IT" dirty="0">
                <a:latin typeface="Arial" panose="020B0604020202020204" pitchFamily="34" charset="0"/>
                <a:cs typeface="Arial" panose="020B0604020202020204" pitchFamily="34" charset="0"/>
              </a:rPr>
              <a:t>Nessun contesto è esente da episodi di violenza, anche se esistono setting valutati a  maggiore rischio</a:t>
            </a:r>
          </a:p>
        </p:txBody>
      </p:sp>
    </p:spTree>
    <p:extLst>
      <p:ext uri="{BB962C8B-B14F-4D97-AF65-F5344CB8AC3E}">
        <p14:creationId xmlns:p14="http://schemas.microsoft.com/office/powerpoint/2010/main" val="2558661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0A5EE7-6C6A-4756-7FAA-B2F6F0DD214B}"/>
              </a:ext>
            </a:extLst>
          </p:cNvPr>
          <p:cNvSpPr>
            <a:spLocks noGrp="1"/>
          </p:cNvSpPr>
          <p:nvPr>
            <p:ph type="title"/>
          </p:nvPr>
        </p:nvSpPr>
        <p:spPr>
          <a:xfrm>
            <a:off x="1914144" y="132080"/>
            <a:ext cx="9997440" cy="589280"/>
          </a:xfrm>
        </p:spPr>
        <p:txBody>
          <a:bodyPr>
            <a:noAutofit/>
          </a:bodyPr>
          <a:lstStyle/>
          <a:p>
            <a:pPr algn="ctr"/>
            <a:r>
              <a:rPr lang="it-IT" sz="4000" dirty="0">
                <a:latin typeface="Arial" panose="020B0604020202020204" pitchFamily="34" charset="0"/>
                <a:cs typeface="Arial" panose="020B0604020202020204" pitchFamily="34" charset="0"/>
              </a:rPr>
              <a:t>I fattori di rischio</a:t>
            </a:r>
            <a:endParaRPr lang="it-IT" sz="4000" dirty="0">
              <a:solidFill>
                <a:schemeClr val="tx1"/>
              </a:solidFill>
              <a:latin typeface="Arial" panose="020B0604020202020204" pitchFamily="34" charset="0"/>
              <a:cs typeface="Arial" panose="020B0604020202020204" pitchFamily="34" charset="0"/>
            </a:endParaRPr>
          </a:p>
        </p:txBody>
      </p:sp>
      <p:sp>
        <p:nvSpPr>
          <p:cNvPr id="4" name="Segnaposto contenuto 3">
            <a:extLst>
              <a:ext uri="{FF2B5EF4-FFF2-40B4-BE49-F238E27FC236}">
                <a16:creationId xmlns:a16="http://schemas.microsoft.com/office/drawing/2014/main" id="{876F2018-6242-D5D8-C004-240E2CDC009E}"/>
              </a:ext>
            </a:extLst>
          </p:cNvPr>
          <p:cNvSpPr>
            <a:spLocks noGrp="1"/>
          </p:cNvSpPr>
          <p:nvPr>
            <p:ph sz="half" idx="1"/>
          </p:nvPr>
        </p:nvSpPr>
        <p:spPr>
          <a:xfrm>
            <a:off x="1914144" y="863600"/>
            <a:ext cx="4876800" cy="5567680"/>
          </a:xfrm>
        </p:spPr>
        <p:txBody>
          <a:bodyPr>
            <a:noAutofit/>
          </a:bodyPr>
          <a:lstStyle/>
          <a:p>
            <a:pPr marL="82296" indent="0" algn="l">
              <a:buNone/>
            </a:pPr>
            <a:r>
              <a:rPr lang="it-IT" sz="1400" b="1" i="1" u="none" strike="noStrike" baseline="0" dirty="0">
                <a:solidFill>
                  <a:schemeClr val="tx1"/>
                </a:solidFill>
                <a:latin typeface="Calibri" panose="020F0502020204030204" pitchFamily="34" charset="0"/>
                <a:cs typeface="Calibri" panose="020F0502020204030204" pitchFamily="34" charset="0"/>
              </a:rPr>
              <a:t>Fattori di rischio generali</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 strutture con organico e/o risorse insufficienti</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 contesto culturale nel quale la violenza e tollerata o accettata anche in virtù di stereotipi (per esempio genere, razza, religione, disabilita, orientamento sessuale)</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 attività svolta in assenza di altro personale.</a:t>
            </a:r>
          </a:p>
          <a:p>
            <a:pPr marL="82296" indent="0" algn="just">
              <a:buNone/>
            </a:pPr>
            <a:r>
              <a:rPr lang="it-IT" sz="1400" b="1" i="1" u="none" strike="noStrike" baseline="0" dirty="0">
                <a:solidFill>
                  <a:schemeClr val="tx1"/>
                </a:solidFill>
                <a:latin typeface="Calibri" panose="020F0502020204030204" pitchFamily="34" charset="0"/>
                <a:cs typeface="Calibri" panose="020F0502020204030204" pitchFamily="34" charset="0"/>
              </a:rPr>
              <a:t>Fattori di rischio per la violenza di terza parte</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collocazione della struttura in aree degradate</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caratteristiche dell’utenza/pazienti e precedenti esperienze negative (malattia, dolore prolungato e non adeguatamente trattato, abuso di alcol e droghe, ansia, aspettative inappropriate)</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immagine sociale della struttura non coerente con le prestazioni offerte</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 servizi/aree di accesso dell’utenza alla struttura e particolari </a:t>
            </a:r>
            <a:r>
              <a:rPr lang="it-IT" sz="1400" b="0" i="1" u="none" strike="noStrike" baseline="0" dirty="0">
                <a:solidFill>
                  <a:schemeClr val="tx1"/>
                </a:solidFill>
                <a:latin typeface="Calibri" panose="020F0502020204030204" pitchFamily="34" charset="0"/>
                <a:cs typeface="Calibri" panose="020F0502020204030204" pitchFamily="34" charset="0"/>
              </a:rPr>
              <a:t>setting </a:t>
            </a:r>
            <a:r>
              <a:rPr lang="it-IT" sz="1400" b="0" i="0" u="none" strike="noStrike" baseline="0" dirty="0">
                <a:solidFill>
                  <a:schemeClr val="tx1"/>
                </a:solidFill>
                <a:latin typeface="Calibri" panose="020F0502020204030204" pitchFamily="34" charset="0"/>
                <a:cs typeface="Calibri" panose="020F0502020204030204" pitchFamily="34" charset="0"/>
              </a:rPr>
              <a:t>(servizi di emergenza o reparti psichiatrici)</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gestione e dispensazione di materiali particolari (farmaci, siringhe e dispositivi)</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organizzazione dei servizi (lunghe attese, affollamento, mancanza di informazioni, difficolta nella comunicazione, orari non consoni).</a:t>
            </a:r>
            <a:endParaRPr lang="it-IT" sz="1400" dirty="0">
              <a:solidFill>
                <a:schemeClr val="tx1"/>
              </a:solidFill>
              <a:latin typeface="Calibri" panose="020F0502020204030204" pitchFamily="34" charset="0"/>
              <a:cs typeface="Calibri" panose="020F0502020204030204" pitchFamily="34" charset="0"/>
            </a:endParaRPr>
          </a:p>
        </p:txBody>
      </p:sp>
      <p:sp>
        <p:nvSpPr>
          <p:cNvPr id="5" name="Segnaposto contenuto 4">
            <a:extLst>
              <a:ext uri="{FF2B5EF4-FFF2-40B4-BE49-F238E27FC236}">
                <a16:creationId xmlns:a16="http://schemas.microsoft.com/office/drawing/2014/main" id="{0C30A2CB-1D05-609D-EB98-9E3304DAA696}"/>
              </a:ext>
            </a:extLst>
          </p:cNvPr>
          <p:cNvSpPr>
            <a:spLocks noGrp="1"/>
          </p:cNvSpPr>
          <p:nvPr>
            <p:ph sz="half" idx="2"/>
          </p:nvPr>
        </p:nvSpPr>
        <p:spPr>
          <a:xfrm>
            <a:off x="7034784" y="863600"/>
            <a:ext cx="4876800" cy="5567680"/>
          </a:xfrm>
        </p:spPr>
        <p:txBody>
          <a:bodyPr>
            <a:noAutofit/>
          </a:bodyPr>
          <a:lstStyle/>
          <a:p>
            <a:pPr marL="82296" indent="0" algn="l">
              <a:buNone/>
            </a:pPr>
            <a:r>
              <a:rPr lang="it-IT" sz="1400" b="1" i="1" u="none" strike="noStrike" baseline="0" dirty="0">
                <a:solidFill>
                  <a:schemeClr val="tx1"/>
                </a:solidFill>
                <a:latin typeface="Calibri" panose="020F0502020204030204" pitchFamily="34" charset="0"/>
                <a:cs typeface="Calibri" panose="020F0502020204030204" pitchFamily="34" charset="0"/>
              </a:rPr>
              <a:t>Fattori di rischio per la violenza interna</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organizzazione del lavoro non adeguata (mancata definizione di ruoli e responsabilità, inadeguata allocazione delle risorse e sovraccarico di lavoro, incapacità di gestire situazioni di crisi)</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stile di </a:t>
            </a:r>
            <a:r>
              <a:rPr lang="it-IT" sz="1400" b="0" i="1" u="none" strike="noStrike" baseline="0" dirty="0">
                <a:solidFill>
                  <a:schemeClr val="tx1"/>
                </a:solidFill>
                <a:latin typeface="Calibri" panose="020F0502020204030204" pitchFamily="34" charset="0"/>
                <a:cs typeface="Calibri" panose="020F0502020204030204" pitchFamily="34" charset="0"/>
              </a:rPr>
              <a:t>leadership </a:t>
            </a:r>
            <a:r>
              <a:rPr lang="it-IT" sz="1400" b="0" i="0" u="none" strike="noStrike" baseline="0" dirty="0">
                <a:solidFill>
                  <a:schemeClr val="tx1"/>
                </a:solidFill>
                <a:latin typeface="Calibri" panose="020F0502020204030204" pitchFamily="34" charset="0"/>
                <a:cs typeface="Calibri" panose="020F0502020204030204" pitchFamily="34" charset="0"/>
              </a:rPr>
              <a:t>basato sull’intimidazione o sul “</a:t>
            </a:r>
            <a:r>
              <a:rPr lang="it-IT" sz="1400" b="0" i="1" u="none" strike="noStrike" baseline="0" dirty="0" err="1">
                <a:solidFill>
                  <a:schemeClr val="tx1"/>
                </a:solidFill>
                <a:latin typeface="Calibri" panose="020F0502020204030204" pitchFamily="34" charset="0"/>
                <a:cs typeface="Calibri" panose="020F0502020204030204" pitchFamily="34" charset="0"/>
              </a:rPr>
              <a:t>laissez</a:t>
            </a:r>
            <a:r>
              <a:rPr lang="it-IT" sz="1400" b="0" i="1" u="none" strike="noStrike" baseline="0" dirty="0">
                <a:solidFill>
                  <a:schemeClr val="tx1"/>
                </a:solidFill>
                <a:latin typeface="Calibri" panose="020F0502020204030204" pitchFamily="34" charset="0"/>
                <a:cs typeface="Calibri" panose="020F0502020204030204" pitchFamily="34" charset="0"/>
              </a:rPr>
              <a:t> </a:t>
            </a:r>
            <a:r>
              <a:rPr lang="it-IT" sz="1400" b="0" i="1" u="none" strike="noStrike" baseline="0" dirty="0" err="1">
                <a:solidFill>
                  <a:schemeClr val="tx1"/>
                </a:solidFill>
                <a:latin typeface="Calibri" panose="020F0502020204030204" pitchFamily="34" charset="0"/>
                <a:cs typeface="Calibri" panose="020F0502020204030204" pitchFamily="34" charset="0"/>
              </a:rPr>
              <a:t>faire</a:t>
            </a:r>
            <a:r>
              <a:rPr lang="it-IT" sz="1400" b="0" i="0" u="none" strike="noStrike" baseline="0" dirty="0">
                <a:solidFill>
                  <a:schemeClr val="tx1"/>
                </a:solidFill>
                <a:latin typeface="Calibri" panose="020F0502020204030204" pitchFamily="34" charset="0"/>
                <a:cs typeface="Calibri" panose="020F0502020204030204" pitchFamily="34" charset="0"/>
              </a:rPr>
              <a:t>”, abuso di potere o mancato esercizio del potere</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clima interno caratterizzato da conflittualità anche non espressa</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 mancato coinvolgimento del personale nelle decisioni che lo riguardano e mancata esplicitazione dei criteri di valutazione e incentivazione</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comunicazione carente e relazioni interpersonali difficili</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posizione sociale di particolare visibilità della vittima</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cultura dell’organizzazione che consente o ricompensa comportamenti violenti</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sottovalutazione del lavoro e dei risultati</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competizione e interessi personali e di carriera</a:t>
            </a:r>
          </a:p>
          <a:p>
            <a:pPr algn="just"/>
            <a:r>
              <a:rPr lang="it-IT" sz="1400" b="0" i="0" u="none" strike="noStrike" baseline="0" dirty="0">
                <a:solidFill>
                  <a:schemeClr val="tx1"/>
                </a:solidFill>
                <a:latin typeface="Calibri" panose="020F0502020204030204" pitchFamily="34" charset="0"/>
                <a:cs typeface="Calibri" panose="020F0502020204030204" pitchFamily="34" charset="0"/>
              </a:rPr>
              <a:t>condizioni di particolare vulnerabilità del personale (precariato, lavoro occasionale, appalto, </a:t>
            </a:r>
            <a:r>
              <a:rPr lang="it-IT" sz="1400" b="0" i="0" u="none" strike="noStrike" baseline="0" dirty="0">
                <a:latin typeface="Calibri" panose="020F0502020204030204" pitchFamily="34" charset="0"/>
                <a:cs typeface="Calibri" panose="020F0502020204030204" pitchFamily="34" charset="0"/>
              </a:rPr>
              <a:t>alto </a:t>
            </a:r>
            <a:r>
              <a:rPr lang="it-IT" sz="1400" b="0" i="1" u="none" strike="noStrike" baseline="0" dirty="0">
                <a:latin typeface="Calibri" panose="020F0502020204030204" pitchFamily="34" charset="0"/>
                <a:cs typeface="Calibri" panose="020F0502020204030204" pitchFamily="34" charset="0"/>
              </a:rPr>
              <a:t>turnover</a:t>
            </a:r>
            <a:r>
              <a:rPr lang="it-IT" sz="1400" b="0" i="0" u="none" strike="noStrike" baseline="0" dirty="0">
                <a:latin typeface="Calibri" panose="020F0502020204030204" pitchFamily="34" charset="0"/>
                <a:cs typeface="Calibri" panose="020F0502020204030204" pitchFamily="34" charset="0"/>
              </a:rPr>
              <a:t>).</a:t>
            </a:r>
            <a:endParaRPr lang="it-IT" sz="1400" dirty="0">
              <a:latin typeface="Calibri" panose="020F0502020204030204" pitchFamily="34" charset="0"/>
              <a:cs typeface="Calibri" panose="020F0502020204030204" pitchFamily="34" charset="0"/>
            </a:endParaRPr>
          </a:p>
        </p:txBody>
      </p:sp>
      <p:sp>
        <p:nvSpPr>
          <p:cNvPr id="7" name="CasellaDiTesto 6">
            <a:extLst>
              <a:ext uri="{FF2B5EF4-FFF2-40B4-BE49-F238E27FC236}">
                <a16:creationId xmlns:a16="http://schemas.microsoft.com/office/drawing/2014/main" id="{A477C5B1-141A-7D22-348F-120917933A1F}"/>
              </a:ext>
            </a:extLst>
          </p:cNvPr>
          <p:cNvSpPr txBox="1"/>
          <p:nvPr/>
        </p:nvSpPr>
        <p:spPr>
          <a:xfrm>
            <a:off x="1914144" y="6426815"/>
            <a:ext cx="9830816" cy="461665"/>
          </a:xfrm>
          <a:prstGeom prst="rect">
            <a:avLst/>
          </a:prstGeom>
          <a:noFill/>
        </p:spPr>
        <p:txBody>
          <a:bodyPr wrap="square" rtlCol="0">
            <a:spAutoFit/>
          </a:bodyPr>
          <a:lstStyle/>
          <a:p>
            <a:r>
              <a:rPr lang="it-IT" sz="1200" b="0" i="0" u="none" strike="noStrike" baseline="0" dirty="0">
                <a:solidFill>
                  <a:srgbClr val="000000"/>
                </a:solidFill>
                <a:latin typeface="Calibri" panose="020F0502020204030204" pitchFamily="34" charset="0"/>
                <a:cs typeface="Calibri" panose="020F0502020204030204" pitchFamily="34" charset="0"/>
              </a:rPr>
              <a:t>Ministero della Salute, Direzione generale della programmazione sanitaria. Manuale governo clinico </a:t>
            </a:r>
            <a:r>
              <a:rPr lang="it-IT" sz="1200" b="0" i="0" u="none" strike="noStrike" baseline="0" dirty="0">
                <a:solidFill>
                  <a:schemeClr val="tx1"/>
                </a:solidFill>
                <a:latin typeface="Calibri" panose="020F0502020204030204" pitchFamily="34" charset="0"/>
                <a:cs typeface="Calibri" panose="020F0502020204030204" pitchFamily="34" charset="0"/>
              </a:rPr>
              <a:t>“Manuale di formazione per il governo clinico: la sicurezza dei pazienti e degli operatori” 2012</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8110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llo dello schema Foglie pressa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Office_13565475_TF03460542" id="{1EFE8AA9-5476-40A8-8CBC-B4CD91AA6F3D}" vid="{21C9257C-8134-4C54-A939-417548B41E6A}"/>
    </a:ext>
  </a:extLst>
</a:theme>
</file>

<file path=ppt/theme/theme2.xml><?xml version="1.0" encoding="utf-8"?>
<a:theme xmlns:a="http://schemas.openxmlformats.org/drawingml/2006/main" name="Tema di Offic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FED04C-AD43-4E06-AD63-36D8B5E8378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0262f94-9f35-4ac3-9a90-690165a166b7"/>
    <ds:schemaRef ds:uri="a4f35948-e619-41b3-aa29-22878b09cfd2"/>
    <ds:schemaRef ds:uri="http://www.w3.org/XML/1998/namespace"/>
    <ds:schemaRef ds:uri="http://purl.org/dc/dcmitype/"/>
  </ds:schemaRefs>
</ds:datastoreItem>
</file>

<file path=customXml/itemProps2.xml><?xml version="1.0" encoding="utf-8"?>
<ds:datastoreItem xmlns:ds="http://schemas.openxmlformats.org/officeDocument/2006/customXml" ds:itemID="{4DEB5BEE-6806-4BF1-A9A7-4B4A72C0C6EB}">
  <ds:schemaRefs>
    <ds:schemaRef ds:uri="http://schemas.microsoft.com/sharepoint/v3/contenttype/forms"/>
  </ds:schemaRefs>
</ds:datastoreItem>
</file>

<file path=customXml/itemProps3.xml><?xml version="1.0" encoding="utf-8"?>
<ds:datastoreItem xmlns:ds="http://schemas.openxmlformats.org/officeDocument/2006/customXml" ds:itemID="{B0710C29-A897-44AD-9F83-BE5F874C2A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Dispositive con schema Foglie pressate</Template>
  <TotalTime>1457</TotalTime>
  <Words>3289</Words>
  <Application>Microsoft Office PowerPoint</Application>
  <PresentationFormat>Widescreen</PresentationFormat>
  <Paragraphs>207</Paragraphs>
  <Slides>42</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42</vt:i4>
      </vt:variant>
    </vt:vector>
  </HeadingPairs>
  <TitlesOfParts>
    <vt:vector size="48" baseType="lpstr">
      <vt:lpstr>Arial</vt:lpstr>
      <vt:lpstr>Calibri</vt:lpstr>
      <vt:lpstr>Century Gothic</vt:lpstr>
      <vt:lpstr>Verdana</vt:lpstr>
      <vt:lpstr>Wingdings 2</vt:lpstr>
      <vt:lpstr>Modello dello schema Foglie pressate</vt:lpstr>
      <vt:lpstr>La prevenzione delle aggressioni agli operatori sanitari in Emilia-Romagna</vt:lpstr>
      <vt:lpstr>Violenza sul luogo di lavoro</vt:lpstr>
      <vt:lpstr>Presentazione standard di PowerPoint</vt:lpstr>
      <vt:lpstr>Interventi MC</vt:lpstr>
      <vt:lpstr>Interventi MC</vt:lpstr>
      <vt:lpstr>Comunque …</vt:lpstr>
      <vt:lpstr>Presentazione standard di PowerPoint</vt:lpstr>
      <vt:lpstr>Interventi MC</vt:lpstr>
      <vt:lpstr>I fattori di rischio</vt:lpstr>
      <vt:lpstr>I fattori di rischio</vt:lpstr>
      <vt:lpstr>I fattori di rischio della vittima</vt:lpstr>
      <vt:lpstr>Le cause scatenanti</vt:lpstr>
      <vt:lpstr>Le cause scatenanti</vt:lpstr>
      <vt:lpstr>I 4 tipi di violenza</vt:lpstr>
      <vt:lpstr>Il Rischio</vt:lpstr>
      <vt:lpstr>Il Rischio</vt:lpstr>
      <vt:lpstr>Conseguenza fisiche e psichiche della violenza </vt:lpstr>
      <vt:lpstr>Conseguenza fisiche e psichiche della violenza </vt:lpstr>
      <vt:lpstr>Conseguenza fisiche e psichiche della violenza </vt:lpstr>
      <vt:lpstr>Conseguenza fisiche e psichiche della violenza </vt:lpstr>
      <vt:lpstr> Conseguenza fisiche e psichiche della violenza  </vt:lpstr>
      <vt:lpstr>Conseguenza fisiche e psichiche della violenza </vt:lpstr>
      <vt:lpstr>Conseguenza fisiche e psichiche della violenza </vt:lpstr>
      <vt:lpstr>Conseguenza fisiche e psichiche della violenza </vt:lpstr>
      <vt:lpstr>Conseguenza fisiche e psichiche della violenza </vt:lpstr>
      <vt:lpstr>Presentazione standard di PowerPoint</vt:lpstr>
      <vt:lpstr>Intervento del MC</vt:lpstr>
      <vt:lpstr>Intervento del MC</vt:lpstr>
      <vt:lpstr>Prevenzione primaria</vt:lpstr>
      <vt:lpstr>Prevenzione primaria</vt:lpstr>
      <vt:lpstr>Prevenzione secondaria </vt:lpstr>
      <vt:lpstr>Prevenzione secondaria </vt:lpstr>
      <vt:lpstr>Prevenzione terziaria </vt:lpstr>
      <vt:lpstr>Intervento MC</vt:lpstr>
      <vt:lpstr>Intervento MC</vt:lpstr>
      <vt:lpstr>Il ruolo del MC</vt:lpstr>
      <vt:lpstr>Il ruolo del MC</vt:lpstr>
      <vt:lpstr>GESTIONE DEGLI EPISODI DI AGGRESSIONE NEI CONFRONTI DELL’OPERATORE SANITARIO NELLE AZIENDE SANITARIE DELLA REGIONE EMILIA-ROMAGNA</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prevenzione delle aggressioni agli operatori sanitari in Emilia-Romagna</dc:title>
  <dc:creator>Vittorio Lodi</dc:creator>
  <cp:lastModifiedBy>Spisni Andrea</cp:lastModifiedBy>
  <cp:revision>16</cp:revision>
  <dcterms:created xsi:type="dcterms:W3CDTF">2024-02-11T12:09:39Z</dcterms:created>
  <dcterms:modified xsi:type="dcterms:W3CDTF">2024-02-27T10:22:41Z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74065700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