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1" r:id="rId1"/>
  </p:sldMasterIdLst>
  <p:notesMasterIdLst>
    <p:notesMasterId r:id="rId28"/>
  </p:notesMasterIdLst>
  <p:sldIdLst>
    <p:sldId id="256" r:id="rId2"/>
    <p:sldId id="1001" r:id="rId3"/>
    <p:sldId id="1002" r:id="rId4"/>
    <p:sldId id="1003" r:id="rId5"/>
    <p:sldId id="1005" r:id="rId6"/>
    <p:sldId id="1006" r:id="rId7"/>
    <p:sldId id="1009" r:id="rId8"/>
    <p:sldId id="1010" r:id="rId9"/>
    <p:sldId id="914" r:id="rId10"/>
    <p:sldId id="1011" r:id="rId11"/>
    <p:sldId id="964" r:id="rId12"/>
    <p:sldId id="1012" r:id="rId13"/>
    <p:sldId id="1013" r:id="rId14"/>
    <p:sldId id="1016" r:id="rId15"/>
    <p:sldId id="1017" r:id="rId16"/>
    <p:sldId id="1018" r:id="rId17"/>
    <p:sldId id="1019" r:id="rId18"/>
    <p:sldId id="1020" r:id="rId19"/>
    <p:sldId id="1021" r:id="rId20"/>
    <p:sldId id="1028" r:id="rId21"/>
    <p:sldId id="1022" r:id="rId22"/>
    <p:sldId id="1023" r:id="rId23"/>
    <p:sldId id="1024" r:id="rId24"/>
    <p:sldId id="1025" r:id="rId25"/>
    <p:sldId id="1026" r:id="rId26"/>
    <p:sldId id="1027" r:id="rId27"/>
  </p:sldIdLst>
  <p:sldSz cx="9144000" cy="6858000" type="screen4x3"/>
  <p:notesSz cx="6797675" cy="9926638"/>
  <p:defaultTextStyle>
    <a:defPPr>
      <a:defRPr lang="it-IT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0897" autoAdjust="0"/>
  </p:normalViewPr>
  <p:slideViewPr>
    <p:cSldViewPr showGuides="1">
      <p:cViewPr varScale="1">
        <p:scale>
          <a:sx n="104" d="100"/>
          <a:sy n="104" d="100"/>
        </p:scale>
        <p:origin x="19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Fare clic per modificare gli stili del testo dello schema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Secondo livello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Terzo livello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Quarto livello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it-IT" altLang="it-IT" sz="1200" dirty="0"/>
              <a:t>‹N›</a:t>
            </a:fld>
            <a:endParaRPr lang="it-IT" altLang="it-IT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Da qui</a:t>
            </a:r>
            <a:r>
              <a:rPr lang="it-IT" baseline="0" dirty="0"/>
              <a:t> alle prossime slide iniziamo a parlare della valutazione del rischio stress lavoro correlato (SLC)</a:t>
            </a:r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86CD5-44CA-24B7-695F-84F5EF212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37A23154-C01E-CE12-0003-D277D62A74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2A69B792-E3B2-D17B-6224-5218B6D31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it-IT" altLang="it-IT" dirty="0"/>
              <a:t>Il Metodo INAIL si suddivide in più fasi descritte nella slide 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Propedeutica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Preliminare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Approfondita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Pianificazione degli interventi</a:t>
            </a:r>
          </a:p>
          <a:p>
            <a:pPr lvl="0" eaLnBrk="1" hangingPunct="1"/>
            <a:r>
              <a:rPr lang="it-IT" altLang="it-IT" dirty="0"/>
              <a:t>Il Metodo specifico delle strutture sanitarie ha visto mantenersi l’intero percorso metodologico, aggiungendo alcuni indicatori specifici per queste realtà all’interno degli strumenti utilizzati per identificare i rischi SLC.</a:t>
            </a:r>
          </a:p>
          <a:p>
            <a:pPr lvl="0" eaLnBrk="1" hangingPunct="1"/>
            <a:endParaRPr lang="it-IT" altLang="it-IT" dirty="0"/>
          </a:p>
          <a:p>
            <a:pPr lvl="0" eaLnBrk="1" hangingPunct="1"/>
            <a:r>
              <a:rPr lang="it-IT" altLang="it-IT" dirty="0"/>
              <a:t>Costituzione GRUPPO DI GESTIONE: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Datore di Lavoro e/o suo delegato (RSPP)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Addetti al SPP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RLS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Risorse Umane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Rappresentante Medico del Lavoro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Psicologhe</a:t>
            </a:r>
          </a:p>
        </p:txBody>
      </p:sp>
      <p:sp>
        <p:nvSpPr>
          <p:cNvPr id="30724" name="Segnaposto intestazione 3">
            <a:extLst>
              <a:ext uri="{FF2B5EF4-FFF2-40B4-BE49-F238E27FC236}">
                <a16:creationId xmlns:a16="http://schemas.microsoft.com/office/drawing/2014/main" id="{BFF8D926-F068-F0CF-F15B-FB3E837B8BC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1247633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FA00D-A1C6-637B-EF6B-97F0B2BB4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EC00F79F-5297-DEF7-44F4-D5C4589588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DA6F32D1-8476-7555-39E2-5ABC5846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it-IT" altLang="it-IT" dirty="0"/>
              <a:t>Il Metodo INAIL si suddivide in più fasi descritte nella slide 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Propedeutica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Preliminare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Approfondita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Pianificazione degli interventi</a:t>
            </a:r>
          </a:p>
          <a:p>
            <a:pPr lvl="0" eaLnBrk="1" hangingPunct="1"/>
            <a:r>
              <a:rPr lang="it-IT" altLang="it-IT" dirty="0"/>
              <a:t>Il Metodo specifico delle strutture sanitarie ha visto mantenersi l’intero percorso metodologico, aggiungendo alcuni indicatori specifici per queste realtà all’interno degli strumenti utilizzati per identificare i rischi SLC.</a:t>
            </a:r>
          </a:p>
          <a:p>
            <a:pPr lvl="0" eaLnBrk="1" hangingPunct="1"/>
            <a:endParaRPr lang="it-IT" altLang="it-IT" dirty="0"/>
          </a:p>
          <a:p>
            <a:pPr lvl="0" eaLnBrk="1" hangingPunct="1"/>
            <a:r>
              <a:rPr lang="it-IT" altLang="it-IT" dirty="0"/>
              <a:t>Costituzione GRUPPO DI GESTIONE: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Datore di Lavoro e/o suo delegato (RSPP)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Addetti al SPP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RLS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Risorse Umane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Rappresentante Medico del Lavoro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Psicologhe</a:t>
            </a:r>
          </a:p>
        </p:txBody>
      </p:sp>
      <p:sp>
        <p:nvSpPr>
          <p:cNvPr id="30724" name="Segnaposto intestazione 3">
            <a:extLst>
              <a:ext uri="{FF2B5EF4-FFF2-40B4-BE49-F238E27FC236}">
                <a16:creationId xmlns:a16="http://schemas.microsoft.com/office/drawing/2014/main" id="{2A98220D-916A-7BFB-31E0-7A25D2EFD8B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164488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Spunti per</a:t>
            </a:r>
            <a:r>
              <a:rPr lang="it-IT" baseline="0" dirty="0"/>
              <a:t> argomentare la </a:t>
            </a:r>
            <a:r>
              <a:rPr lang="it-IT" baseline="0" dirty="0" err="1"/>
              <a:t>diapo</a:t>
            </a:r>
            <a:r>
              <a:rPr lang="it-IT" baseline="0" dirty="0"/>
              <a:t> :</a:t>
            </a:r>
            <a:endParaRPr lang="it-IT" dirty="0"/>
          </a:p>
          <a:p>
            <a:endParaRPr lang="it-IT" dirty="0"/>
          </a:p>
          <a:p>
            <a:r>
              <a:rPr lang="it-IT" dirty="0"/>
              <a:t>“Lo stress da lavoro è stato identificato a livello europeo, nazionale ed internazionale come </a:t>
            </a:r>
            <a:r>
              <a:rPr lang="it-IT" b="1" dirty="0"/>
              <a:t>elemento di preoccupazione sia per gli imprenditori che per i lavoratori. </a:t>
            </a:r>
          </a:p>
          <a:p>
            <a:endParaRPr lang="it-IT" dirty="0"/>
          </a:p>
          <a:p>
            <a:r>
              <a:rPr lang="it-IT" dirty="0"/>
              <a:t>Lo stress può potenzialmente colpire qualsiasi posto di lavoro e qualunque lavoratore, indipendentemente dalla grandezza dell’impresa, dal settore di attività o dal tipo di relazione contrattuale o di lavoro. </a:t>
            </a:r>
          </a:p>
          <a:p>
            <a:endParaRPr lang="it-IT" dirty="0"/>
          </a:p>
          <a:p>
            <a:r>
              <a:rPr lang="it-IT" dirty="0"/>
              <a:t>Affrontare il problema dello stress da lavoro può portare ad una </a:t>
            </a:r>
            <a:r>
              <a:rPr lang="it-IT" b="1" dirty="0"/>
              <a:t>maggiore efficienza </a:t>
            </a:r>
            <a:r>
              <a:rPr lang="it-IT" dirty="0"/>
              <a:t>e ad una </a:t>
            </a:r>
            <a:r>
              <a:rPr lang="it-IT" b="1" dirty="0"/>
              <a:t>migliore salute e sicurezza sul lavoro</a:t>
            </a:r>
            <a:r>
              <a:rPr lang="it-IT" dirty="0"/>
              <a:t>, con il conseguente </a:t>
            </a:r>
            <a:r>
              <a:rPr lang="it-IT" b="1" dirty="0"/>
              <a:t>beneficio</a:t>
            </a:r>
            <a:r>
              <a:rPr lang="it-IT" dirty="0"/>
              <a:t> economico e sociale per le aziende</a:t>
            </a:r>
            <a:r>
              <a:rPr lang="it-IT" baseline="0" dirty="0"/>
              <a:t> e </a:t>
            </a:r>
            <a:r>
              <a:rPr lang="it-IT" dirty="0"/>
              <a:t>per i lavoratori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Cenni della </a:t>
            </a:r>
            <a:r>
              <a:rPr lang="it-IT" baseline="0" dirty="0"/>
              <a:t>cronologia giuridica che ha portato all’inserimento del SLC nell’ 81/2008</a:t>
            </a: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E’ importante sottolineare che il DVR- SLC ha l’obbiettivo di valutare la PRESENZA di potenziali RISCHI stress lavoro correlato ma NON valutare il livello di stress individuale </a:t>
            </a:r>
          </a:p>
          <a:p>
            <a:endParaRPr lang="it-IT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it-IT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Questo concetto rafforza il compito dell’SPP che è quello di PREVENIRE lo stress lavoro correlato. </a:t>
            </a:r>
          </a:p>
          <a:p>
            <a:endParaRPr lang="it-IT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defTabSz="948690">
              <a:defRPr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NOTA BENE: infatti il lavoro del gruppo benessere (lo ritroverai dopo nelle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diapo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che seguono) è quello di intervenire sui gruppi di lavoro promuovendo il benessere organizzativo. Tra le sue attività infatti c’è quella di </a:t>
            </a:r>
            <a:r>
              <a:rPr lang="it-IT" kern="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Implemenare</a:t>
            </a:r>
            <a:r>
              <a:rPr lang="it-IT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DVR Stress Lavoro Correlato</a:t>
            </a:r>
          </a:p>
          <a:p>
            <a:endParaRPr lang="it-IT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Dettaglio</a:t>
            </a:r>
            <a:r>
              <a:rPr lang="it-IT" baseline="0" dirty="0"/>
              <a:t> della </a:t>
            </a:r>
            <a:r>
              <a:rPr lang="it-IT" baseline="0" dirty="0" err="1"/>
              <a:t>diapo</a:t>
            </a:r>
            <a:r>
              <a:rPr lang="it-IT" baseline="0" dirty="0"/>
              <a:t> precedente</a:t>
            </a:r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BFB9C-1344-370C-872D-C180F46A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F338097-6978-C281-9F68-346FCF979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12F13CC-0E9E-F915-EEBA-7226314BB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E’ importante sottolineare che il DVR- SLC ha l’obbiettivo di valutare la PRESENZA di potenziali RISCHI stress lavoro correlato ma NON valutare il livello di stress individuale </a:t>
            </a:r>
          </a:p>
          <a:p>
            <a:endParaRPr lang="it-IT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r>
              <a:rPr lang="it-IT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Questo concetto rafforza il compito dell’SPP che è quello di PREVENIRE lo stress lavoro correlato. </a:t>
            </a:r>
          </a:p>
          <a:p>
            <a:endParaRPr lang="it-IT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defTabSz="948690">
              <a:defRPr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NOTA BENE: infatti il lavoro del gruppo benessere (lo ritroverai dopo nelle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diapo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che seguono) è quello di intervenire sui gruppi di lavoro promuovendo il benessere organizzativo. Tra le sue attività infatti c’è quella di </a:t>
            </a:r>
            <a:r>
              <a:rPr lang="it-IT" kern="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Implemenare</a:t>
            </a:r>
            <a:r>
              <a:rPr lang="it-IT" kern="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DVR Stress Lavoro Correlato</a:t>
            </a:r>
          </a:p>
          <a:p>
            <a:endParaRPr lang="it-IT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7174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it-IT" altLang="it-IT" dirty="0"/>
              <a:t>Il Metodo INAIL si suddivide in più fasi descritte nella slide 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Propedeutica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Preliminare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Approfondita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Pianificazione degli interventi</a:t>
            </a:r>
          </a:p>
          <a:p>
            <a:pPr lvl="0" eaLnBrk="1" hangingPunct="1"/>
            <a:r>
              <a:rPr lang="it-IT" altLang="it-IT" dirty="0"/>
              <a:t>Il Metodo specifico delle strutture sanitarie ha visto mantenersi l’intero percorso metodologico, aggiungendo alcuni indicatori specifici per queste realtà all’interno degli strumenti utilizzati per identificare i rischi SLC.</a:t>
            </a:r>
          </a:p>
          <a:p>
            <a:pPr lvl="0" eaLnBrk="1" hangingPunct="1"/>
            <a:endParaRPr lang="it-IT" altLang="it-IT" dirty="0"/>
          </a:p>
          <a:p>
            <a:pPr lvl="0" eaLnBrk="1" hangingPunct="1"/>
            <a:r>
              <a:rPr lang="it-IT" altLang="it-IT" dirty="0"/>
              <a:t>Costituzione GRUPPO DI GESTIONE: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Datore di Lavoro e/o suo delegato (RSPP)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Addetti al SPP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RLS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Risorse Umane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Rappresentante Medico del Lavoro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Psicologhe</a:t>
            </a:r>
          </a:p>
        </p:txBody>
      </p:sp>
      <p:sp>
        <p:nvSpPr>
          <p:cNvPr id="3072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it-IT" altLang="it-IT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428A2-9075-646B-7F0F-93DA016C7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>
            <a:extLst>
              <a:ext uri="{FF2B5EF4-FFF2-40B4-BE49-F238E27FC236}">
                <a16:creationId xmlns:a16="http://schemas.microsoft.com/office/drawing/2014/main" id="{842A586F-70AB-07DB-FD34-8B996A0716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>
            <a:extLst>
              <a:ext uri="{FF2B5EF4-FFF2-40B4-BE49-F238E27FC236}">
                <a16:creationId xmlns:a16="http://schemas.microsoft.com/office/drawing/2014/main" id="{55A00E10-B3A9-064C-737B-D8D5F78BD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it-IT" altLang="it-IT" dirty="0"/>
              <a:t>Il Metodo INAIL si suddivide in più fasi descritte nella slide 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Propedeutica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Preliminare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Approfondita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Pianificazione degli interventi</a:t>
            </a:r>
          </a:p>
          <a:p>
            <a:pPr lvl="0" eaLnBrk="1" hangingPunct="1"/>
            <a:r>
              <a:rPr lang="it-IT" altLang="it-IT" dirty="0"/>
              <a:t>Il Metodo specifico delle strutture sanitarie ha visto mantenersi l’intero percorso metodologico, aggiungendo alcuni indicatori specifici per queste realtà all’interno degli strumenti utilizzati per identificare i rischi SLC.</a:t>
            </a:r>
          </a:p>
          <a:p>
            <a:pPr lvl="0" eaLnBrk="1" hangingPunct="1"/>
            <a:endParaRPr lang="it-IT" altLang="it-IT" dirty="0"/>
          </a:p>
          <a:p>
            <a:pPr lvl="0" eaLnBrk="1" hangingPunct="1"/>
            <a:r>
              <a:rPr lang="it-IT" altLang="it-IT" dirty="0"/>
              <a:t>Costituzione GRUPPO DI GESTIONE: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Datore di Lavoro e/o suo delegato (RSPP)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Addetti al SPP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RLS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Risorse Umane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Rappresentante Medico del Lavoro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Psicologhe</a:t>
            </a:r>
          </a:p>
        </p:txBody>
      </p:sp>
      <p:sp>
        <p:nvSpPr>
          <p:cNvPr id="30724" name="Segnaposto intestazione 3">
            <a:extLst>
              <a:ext uri="{FF2B5EF4-FFF2-40B4-BE49-F238E27FC236}">
                <a16:creationId xmlns:a16="http://schemas.microsoft.com/office/drawing/2014/main" id="{15C5F620-049F-9426-33D5-F23B086D356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399634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it-IT" altLang="it-IT" dirty="0"/>
              <a:t>Il Metodo INAIL si suddivide in più fasi descritte nella slide 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Propedeutica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Preliminare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Approfondita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Pianificazione degli interventi</a:t>
            </a:r>
          </a:p>
          <a:p>
            <a:pPr lvl="0" eaLnBrk="1" hangingPunct="1"/>
            <a:r>
              <a:rPr lang="it-IT" altLang="it-IT" dirty="0"/>
              <a:t>Il Metodo specifico delle strutture sanitarie ha visto mantenersi l’intero percorso metodologico, aggiungendo alcuni indicatori specifici per queste realtà all’interno degli strumenti utilizzati per identificare i rischi SLC.</a:t>
            </a:r>
          </a:p>
          <a:p>
            <a:pPr lvl="0" eaLnBrk="1" hangingPunct="1"/>
            <a:endParaRPr lang="it-IT" altLang="it-IT" dirty="0"/>
          </a:p>
          <a:p>
            <a:pPr lvl="0" eaLnBrk="1" hangingPunct="1"/>
            <a:r>
              <a:rPr lang="it-IT" altLang="it-IT" dirty="0"/>
              <a:t>Costituzione GRUPPO DI GESTIONE: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Datore di Lavoro e/o suo delegato (RSPP)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Addetti al SPP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RLS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Risorse Umane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Rappresentante Medico del Lavoro</a:t>
            </a:r>
          </a:p>
          <a:p>
            <a:pPr lvl="0" eaLnBrk="1" hangingPunct="1">
              <a:buFontTx/>
              <a:buChar char="-"/>
            </a:pPr>
            <a:r>
              <a:rPr lang="it-IT" altLang="it-IT" dirty="0"/>
              <a:t> Psicologhe</a:t>
            </a:r>
          </a:p>
        </p:txBody>
      </p:sp>
      <p:sp>
        <p:nvSpPr>
          <p:cNvPr id="34820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eaLnBrk="1" hangingPunct="1"/>
            <a:endParaRPr lang="it-IT" altLang="it-IT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  <a:endParaRPr lang="it-IT" sz="105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949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024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30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740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44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3548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048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5167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en-US" sz="1350" b="0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it-IT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53FDC8-1327-48AC-8EC2-56EDA22772D6}" type="slidenum">
              <a:t>‹N›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336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spcBef>
                <a:spcPct val="50000"/>
              </a:spcBef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it-IT" altLang="it-IT" dirty="0">
                <a:latin typeface="Times New Roman" panose="02020603050405020304" pitchFamily="18" charset="0"/>
              </a:rPr>
              <a:t>‹N›</a:t>
            </a:fld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0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17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203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08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106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149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14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967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48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750" spc="-1">
                <a:solidFill>
                  <a:srgbClr val="0A304A"/>
                </a:solidFill>
                <a:latin typeface="Century Gothic"/>
              </a:rPr>
              <a:t>&lt;data/ora&gt;</a:t>
            </a:r>
            <a:endParaRPr lang="it-IT" sz="75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it-IT" sz="1050" spc="-1">
                <a:solidFill>
                  <a:srgbClr val="000000"/>
                </a:solidFill>
                <a:latin typeface="Times New Roman"/>
              </a:rPr>
              <a:t>&lt;piè di pagina&gt;</a:t>
            </a:r>
            <a:endParaRPr lang="it-IT" sz="105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B2FA7E2-1B8B-47A7-9779-A6789FC5C6B6}" type="slidenum">
              <a:rPr lang="en-US" sz="2400" spc="-1" smtClean="0">
                <a:solidFill>
                  <a:srgbClr val="0A304A"/>
                </a:solidFill>
                <a:latin typeface="Century Gothic"/>
              </a:rPr>
              <a:pPr/>
              <a:t>‹N›</a:t>
            </a:fld>
            <a:endParaRPr lang="it-IT" sz="2400" spc="-1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236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30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93640" y="3641458"/>
            <a:ext cx="7792800" cy="2883886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marL="0" lvl="0" indent="0" eaLnBrk="1" hangingPunct="1">
              <a:spcBef>
                <a:spcPct val="50000"/>
              </a:spcBef>
              <a:buNone/>
            </a:pPr>
            <a:r>
              <a:rPr lang="it-IT" altLang="it-IT" sz="3300" b="1" dirty="0">
                <a:latin typeface="Frutiger55Roman" pitchFamily="34" charset="0"/>
              </a:rPr>
              <a:t>“La valutazione del rischio: l’esperienza di Ferrara” </a:t>
            </a:r>
            <a:br>
              <a:rPr lang="it-IT" altLang="it-IT" sz="3300" b="1" dirty="0">
                <a:latin typeface="Frutiger55Roman" pitchFamily="34" charset="0"/>
              </a:rPr>
            </a:br>
            <a:br>
              <a:rPr lang="it-IT" altLang="it-IT" sz="3300" b="1" dirty="0">
                <a:latin typeface="Frutiger55Roman" pitchFamily="34" charset="0"/>
              </a:rPr>
            </a:br>
            <a:r>
              <a:rPr lang="it-IT" altLang="it-IT" sz="2200" dirty="0">
                <a:latin typeface="Frutiger55Roman" pitchFamily="34" charset="0"/>
              </a:rPr>
              <a:t>Dott.ssa Concetta Mazza</a:t>
            </a:r>
            <a:br>
              <a:rPr lang="it-IT" altLang="it-IT" sz="2200" dirty="0">
                <a:latin typeface="Frutiger55Roman" pitchFamily="34" charset="0"/>
              </a:rPr>
            </a:br>
            <a:r>
              <a:rPr lang="it-IT" altLang="it-IT" sz="2200" dirty="0">
                <a:latin typeface="Frutiger55Roman" pitchFamily="34" charset="0"/>
              </a:rPr>
              <a:t>RSPP – Direttrice UOC Servizio Prevenzione e Protezione Provinciale  AOU-AUSL Ferrara</a:t>
            </a:r>
            <a:br>
              <a:rPr lang="it-IT" altLang="it-IT" sz="2200" dirty="0">
                <a:latin typeface="Frutiger55Roman" pitchFamily="34" charset="0"/>
              </a:rPr>
            </a:br>
            <a:br>
              <a:rPr lang="it-IT" altLang="it-IT" sz="2200" dirty="0">
                <a:latin typeface="Frutiger55Roman" pitchFamily="34" charset="0"/>
              </a:rPr>
            </a:br>
            <a:r>
              <a:rPr lang="it-IT" altLang="it-IT" sz="2000" dirty="0">
                <a:latin typeface="Frutiger55Roman" pitchFamily="34" charset="0"/>
              </a:rPr>
              <a:t>Bologna 7 febbraio 2024</a:t>
            </a:r>
          </a:p>
        </p:txBody>
      </p:sp>
      <p:pic>
        <p:nvPicPr>
          <p:cNvPr id="101" name="Immagine 4"/>
          <p:cNvPicPr/>
          <p:nvPr/>
        </p:nvPicPr>
        <p:blipFill>
          <a:blip r:embed="rId2"/>
          <a:stretch/>
        </p:blipFill>
        <p:spPr>
          <a:xfrm>
            <a:off x="323528" y="210182"/>
            <a:ext cx="3672408" cy="986570"/>
          </a:xfrm>
          <a:prstGeom prst="rect">
            <a:avLst/>
          </a:prstGeom>
          <a:ln w="0"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41406A9-8C8B-7818-641B-CDAAC9C566A1}"/>
              </a:ext>
            </a:extLst>
          </p:cNvPr>
          <p:cNvSpPr txBox="1"/>
          <p:nvPr/>
        </p:nvSpPr>
        <p:spPr>
          <a:xfrm>
            <a:off x="933504" y="1340768"/>
            <a:ext cx="72769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La prevenzione delle aggressioni</a:t>
            </a:r>
          </a:p>
          <a:p>
            <a:pPr algn="ctr"/>
            <a:r>
              <a:rPr lang="it-IT" sz="4000" b="1" dirty="0"/>
              <a:t>agli operatori sanitari</a:t>
            </a:r>
          </a:p>
          <a:p>
            <a:pPr algn="ctr"/>
            <a:r>
              <a:rPr lang="it-IT" sz="4000" b="1" dirty="0"/>
              <a:t>In Regione Emilia-Romagna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2D5BC-F32F-4537-1CC1-F4B28750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>
            <a:extLst>
              <a:ext uri="{FF2B5EF4-FFF2-40B4-BE49-F238E27FC236}">
                <a16:creationId xmlns:a16="http://schemas.microsoft.com/office/drawing/2014/main" id="{A0A4F2F8-73B7-CDD0-B56F-5866A092FCF9}"/>
              </a:ext>
            </a:extLst>
          </p:cNvPr>
          <p:cNvGrpSpPr/>
          <p:nvPr/>
        </p:nvGrpSpPr>
        <p:grpSpPr>
          <a:xfrm>
            <a:off x="0" y="332656"/>
            <a:ext cx="9396536" cy="6264696"/>
            <a:chOff x="107950" y="1052513"/>
            <a:chExt cx="8785225" cy="5707062"/>
          </a:xfrm>
        </p:grpSpPr>
        <p:pic>
          <p:nvPicPr>
            <p:cNvPr id="13" name="Immagine 4">
              <a:extLst>
                <a:ext uri="{FF2B5EF4-FFF2-40B4-BE49-F238E27FC236}">
                  <a16:creationId xmlns:a16="http://schemas.microsoft.com/office/drawing/2014/main" id="{27C2B08F-CD90-3056-B6BE-F5FC79E0E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052513"/>
              <a:ext cx="7489825" cy="5707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D187043C-8253-DAA6-3609-A308DC20126F}"/>
                </a:ext>
              </a:extLst>
            </p:cNvPr>
            <p:cNvSpPr/>
            <p:nvPr/>
          </p:nvSpPr>
          <p:spPr>
            <a:xfrm>
              <a:off x="5292725" y="5157788"/>
              <a:ext cx="3600450" cy="1584325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 b="1" dirty="0"/>
            </a:p>
            <a:p>
              <a:pPr algn="ctr" eaLnBrk="1" hangingPunct="1">
                <a:defRPr/>
              </a:pPr>
              <a:r>
                <a:rPr lang="it-IT" sz="2200" b="1" dirty="0"/>
                <a:t>EVENTI SENTINELLA</a:t>
              </a:r>
            </a:p>
            <a:p>
              <a:pPr algn="ctr" eaLnBrk="1" hangingPunct="1">
                <a:defRPr/>
              </a:pPr>
              <a:r>
                <a:rPr lang="it-IT" sz="2200" b="1" dirty="0"/>
                <a:t>Modulo contestualizzato</a:t>
              </a:r>
              <a:br>
                <a:rPr lang="it-IT" sz="2200" b="1" dirty="0"/>
              </a:br>
              <a:r>
                <a:rPr lang="it-IT" sz="2200" b="1" dirty="0"/>
                <a:t>Settore Sanitario</a:t>
              </a:r>
            </a:p>
            <a:p>
              <a:pPr eaLnBrk="1" hangingPunct="1">
                <a:defRPr/>
              </a:pPr>
              <a:endParaRPr lang="it-IT" b="1" dirty="0"/>
            </a:p>
            <a:p>
              <a:pPr algn="r" eaLnBrk="1" hangingPunct="1">
                <a:defRPr/>
              </a:pPr>
              <a:r>
                <a:rPr lang="it-IT" sz="1500" b="1" dirty="0"/>
                <a:t>Fonte: Inail - DIMELIA, 2022</a:t>
              </a:r>
            </a:p>
            <a:p>
              <a:pPr algn="ctr" eaLnBrk="1" hangingPunct="1">
                <a:defRPr/>
              </a:pPr>
              <a:endParaRPr lang="it-IT" dirty="0">
                <a:solidFill>
                  <a:srgbClr val="007D44"/>
                </a:solidFill>
              </a:endParaRPr>
            </a:p>
          </p:txBody>
        </p:sp>
        <p:sp>
          <p:nvSpPr>
            <p:cNvPr id="15" name="Freccia a sinistra 14">
              <a:extLst>
                <a:ext uri="{FF2B5EF4-FFF2-40B4-BE49-F238E27FC236}">
                  <a16:creationId xmlns:a16="http://schemas.microsoft.com/office/drawing/2014/main" id="{CE1B3721-4EBA-C350-F21F-E547CB9EC3CE}"/>
                </a:ext>
              </a:extLst>
            </p:cNvPr>
            <p:cNvSpPr/>
            <p:nvPr/>
          </p:nvSpPr>
          <p:spPr>
            <a:xfrm rot="10800000">
              <a:off x="107950" y="6453188"/>
              <a:ext cx="647700" cy="2159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  <p:sp>
          <p:nvSpPr>
            <p:cNvPr id="16" name="Freccia a sinistra 15">
              <a:extLst>
                <a:ext uri="{FF2B5EF4-FFF2-40B4-BE49-F238E27FC236}">
                  <a16:creationId xmlns:a16="http://schemas.microsoft.com/office/drawing/2014/main" id="{40BD85C0-E51B-5F37-48BA-D953EA75D6CD}"/>
                </a:ext>
              </a:extLst>
            </p:cNvPr>
            <p:cNvSpPr/>
            <p:nvPr/>
          </p:nvSpPr>
          <p:spPr>
            <a:xfrm>
              <a:off x="6821488" y="3068638"/>
              <a:ext cx="647700" cy="2159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566436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ww.safetygroupitalia.it/news/wp-content/uploads/2017/11/percorso_stress-fasi_inail_2.png"/>
          <p:cNvPicPr>
            <a:picLocks noChangeAspect="1"/>
          </p:cNvPicPr>
          <p:nvPr/>
        </p:nvPicPr>
        <p:blipFill>
          <a:blip r:embed="rId3"/>
          <a:srcRect t="5199"/>
          <a:stretch>
            <a:fillRect/>
          </a:stretch>
        </p:blipFill>
        <p:spPr>
          <a:xfrm>
            <a:off x="328698" y="406391"/>
            <a:ext cx="8779806" cy="597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reccia a sinistra 5"/>
          <p:cNvSpPr/>
          <p:nvPr/>
        </p:nvSpPr>
        <p:spPr>
          <a:xfrm rot="10800000">
            <a:off x="107504" y="3573016"/>
            <a:ext cx="649288" cy="215900"/>
          </a:xfrm>
          <a:prstGeom prst="lef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B9CF8F-7D44-3528-7C2B-1623CCBA99DF}"/>
              </a:ext>
            </a:extLst>
          </p:cNvPr>
          <p:cNvSpPr txBox="1"/>
          <p:nvPr/>
        </p:nvSpPr>
        <p:spPr>
          <a:xfrm>
            <a:off x="971600" y="6509501"/>
            <a:ext cx="778203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500" dirty="0"/>
              <a:t>Fonte: Manuale Metodologia valutazione e gestione del rischio stress lavoro correlato INAIL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61330-6D7B-F3AC-40E6-1D44062CA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DDF66C6-5BFC-952A-9904-733DDD2BB39E}"/>
              </a:ext>
            </a:extLst>
          </p:cNvPr>
          <p:cNvSpPr/>
          <p:nvPr/>
        </p:nvSpPr>
        <p:spPr>
          <a:xfrm>
            <a:off x="1403648" y="620688"/>
            <a:ext cx="6732860" cy="1771650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ITEM DIMENSIONI INTEGRATIVE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Questionario Strumento Indicatore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2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Modulo contestualizzato Settore Sanitario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Fonte: Inail - DIMELIA, 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7D4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550511-EC8F-01E3-FAFF-62CADC243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92" y="2798555"/>
            <a:ext cx="7287642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98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04CAA-1407-758E-97D3-2E8509E12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C7A30EC-1BA1-A5A9-3497-33FF41BD0460}"/>
              </a:ext>
            </a:extLst>
          </p:cNvPr>
          <p:cNvSpPr txBox="1"/>
          <p:nvPr/>
        </p:nvSpPr>
        <p:spPr>
          <a:xfrm>
            <a:off x="1547664" y="1484784"/>
            <a:ext cx="655272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violenza sul lavoro è definita come: </a:t>
            </a:r>
            <a:b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“ogni aggressione fisica, comportamento minaccioso o abuso verbale che si verifica nel posto di lavoro” 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(NIOSH, 2002)</a:t>
            </a:r>
            <a:b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Tale definizione comprende sia le condotte perpetrate dall’utenza (pazienti, familiari, visitatori…) che quelle agite da colleghi e/o superiori. </a:t>
            </a:r>
            <a:endParaRPr lang="it-IT" sz="2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993D82-A3FC-7412-4175-FA7216EB301C}"/>
              </a:ext>
            </a:extLst>
          </p:cNvPr>
          <p:cNvSpPr txBox="1"/>
          <p:nvPr/>
        </p:nvSpPr>
        <p:spPr>
          <a:xfrm>
            <a:off x="1764166" y="692696"/>
            <a:ext cx="611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Le definizioni del fenomeno</a:t>
            </a:r>
          </a:p>
        </p:txBody>
      </p:sp>
    </p:spTree>
    <p:extLst>
      <p:ext uri="{BB962C8B-B14F-4D97-AF65-F5344CB8AC3E}">
        <p14:creationId xmlns:p14="http://schemas.microsoft.com/office/powerpoint/2010/main" val="37630759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B7E3AD-69CC-E908-CFA5-D1409FCD2106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9166225" cy="56673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rmAutofit fontScale="75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Registro aggressioni: eventi occorsi anni 2019-2020-2021-2022-2023</a:t>
            </a:r>
            <a:br>
              <a:rPr lang="it-IT" sz="4400" b="1" dirty="0">
                <a:solidFill>
                  <a:schemeClr val="tx1"/>
                </a:solidFill>
              </a:rPr>
            </a:br>
            <a:r>
              <a:rPr lang="it-IT" sz="1800" i="1" dirty="0">
                <a:solidFill>
                  <a:schemeClr val="tx1"/>
                </a:solidFill>
              </a:rPr>
              <a:t>   </a:t>
            </a:r>
            <a:endParaRPr lang="it-IT" sz="4400" b="1" dirty="0">
              <a:solidFill>
                <a:schemeClr val="tx1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5A107D3-8DC7-7C43-FF57-C0E7852F4417}"/>
              </a:ext>
            </a:extLst>
          </p:cNvPr>
          <p:cNvGrpSpPr/>
          <p:nvPr/>
        </p:nvGrpSpPr>
        <p:grpSpPr>
          <a:xfrm>
            <a:off x="395536" y="743222"/>
            <a:ext cx="8208912" cy="6036506"/>
            <a:chOff x="750888" y="1483361"/>
            <a:chExt cx="7642225" cy="53058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48CF03-FC55-1A1F-5E13-2AB673D39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4438" y="1483361"/>
              <a:ext cx="4319587" cy="2867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E52B48-24CB-45A0-4662-8FDA2791B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888" y="4223802"/>
              <a:ext cx="7642225" cy="25654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75529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2DC397-E072-797A-08A8-70729BD739E1}"/>
              </a:ext>
            </a:extLst>
          </p:cNvPr>
          <p:cNvSpPr txBox="1">
            <a:spLocks/>
          </p:cNvSpPr>
          <p:nvPr/>
        </p:nvSpPr>
        <p:spPr>
          <a:xfrm>
            <a:off x="1248866" y="332656"/>
            <a:ext cx="7067550" cy="56673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rmAutofit fontScale="825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it-IT" b="1" dirty="0">
                <a:solidFill>
                  <a:schemeClr val="tx1"/>
                </a:solidFill>
              </a:rPr>
              <a:t>Registro aggressioni: analisi per profili professionali</a:t>
            </a:r>
            <a:br>
              <a:rPr lang="it-IT" sz="4400" b="1" dirty="0">
                <a:solidFill>
                  <a:schemeClr val="tx2"/>
                </a:solidFill>
              </a:rPr>
            </a:br>
            <a:r>
              <a:rPr lang="it-IT" sz="1800" i="1" dirty="0">
                <a:solidFill>
                  <a:schemeClr val="tx2"/>
                </a:solidFill>
              </a:rPr>
              <a:t>   </a:t>
            </a:r>
            <a:endParaRPr lang="it-IT" sz="4400" b="1" dirty="0">
              <a:solidFill>
                <a:schemeClr val="tx2"/>
              </a:solidFill>
            </a:endParaRP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6EAF7CB5-2D4B-9BF2-56CE-83A97DB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36712"/>
            <a:ext cx="4538340" cy="2414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57EFF7FE-5605-DA45-45EE-461DFB6A8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56992"/>
            <a:ext cx="9108504" cy="30622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594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5FBAE8-B2BC-40C0-9B79-0AC755FA4503}"/>
              </a:ext>
            </a:extLst>
          </p:cNvPr>
          <p:cNvSpPr txBox="1">
            <a:spLocks/>
          </p:cNvSpPr>
          <p:nvPr/>
        </p:nvSpPr>
        <p:spPr>
          <a:xfrm>
            <a:off x="914400" y="116632"/>
            <a:ext cx="8229600" cy="56673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it-IT" sz="2200" b="1" dirty="0">
                <a:solidFill>
                  <a:schemeClr val="tx1"/>
                </a:solidFill>
              </a:rPr>
              <a:t>Registro aggressioni: estratto scheda di segnalazione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5F0987F1-6D67-4D8D-0EBF-42EA705F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3" y="1196752"/>
            <a:ext cx="8951912" cy="525621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6323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938FD-6646-70FA-E9FD-E53BD4DF7D12}"/>
              </a:ext>
            </a:extLst>
          </p:cNvPr>
          <p:cNvSpPr txBox="1">
            <a:spLocks/>
          </p:cNvSpPr>
          <p:nvPr/>
        </p:nvSpPr>
        <p:spPr>
          <a:xfrm>
            <a:off x="1043608" y="188640"/>
            <a:ext cx="8229600" cy="566738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rmAutofit fontScale="75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altLang="it-IT" sz="2900" b="1" dirty="0">
                <a:solidFill>
                  <a:schemeClr val="tx1"/>
                </a:solidFill>
              </a:rPr>
              <a:t>Registro aggressioni: analisi per esito evento segnalato</a:t>
            </a:r>
            <a:endParaRPr lang="it-IT" altLang="it-IT" sz="2400" b="1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B040BC2-0B08-8E87-DD89-4B938237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8" y="3356992"/>
            <a:ext cx="8763000" cy="346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90161BA-2138-4220-0EEC-7FEB7D1A4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64704"/>
            <a:ext cx="7239915" cy="259228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1766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EE758-9EAA-2996-BDC2-EFD080C02B56}"/>
              </a:ext>
            </a:extLst>
          </p:cNvPr>
          <p:cNvSpPr txBox="1">
            <a:spLocks/>
          </p:cNvSpPr>
          <p:nvPr/>
        </p:nvSpPr>
        <p:spPr>
          <a:xfrm>
            <a:off x="1454968" y="332656"/>
            <a:ext cx="8229600" cy="56673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it-IT" sz="2200" b="1" dirty="0">
                <a:solidFill>
                  <a:schemeClr val="tx1"/>
                </a:solidFill>
              </a:rPr>
              <a:t>Registro aggressioni: report AUSL</a:t>
            </a:r>
            <a:br>
              <a:rPr lang="it-IT" sz="2200" b="1" dirty="0">
                <a:solidFill>
                  <a:schemeClr val="tx1"/>
                </a:solidFill>
              </a:rPr>
            </a:br>
            <a:r>
              <a:rPr lang="it-IT" sz="2200" i="1" dirty="0">
                <a:solidFill>
                  <a:schemeClr val="tx1"/>
                </a:solidFill>
              </a:rPr>
              <a:t>   </a:t>
            </a:r>
            <a:endParaRPr lang="it-IT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Grafico 4">
            <a:extLst>
              <a:ext uri="{FF2B5EF4-FFF2-40B4-BE49-F238E27FC236}">
                <a16:creationId xmlns:a16="http://schemas.microsoft.com/office/drawing/2014/main" id="{D58191AF-1828-7D90-4626-53183BD56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5920502"/>
              </p:ext>
            </p:extLst>
          </p:nvPr>
        </p:nvGraphicFramePr>
        <p:xfrm>
          <a:off x="4211638" y="3356992"/>
          <a:ext cx="4918075" cy="335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4138930" imgH="2700655" progId="Excel.Chart.8">
                  <p:embed/>
                </p:oleObj>
              </mc:Choice>
              <mc:Fallback>
                <p:oleObj r:id="rId3" imgW="4138930" imgH="2700655" progId="Excel.Chart.8">
                  <p:embed/>
                  <p:pic>
                    <p:nvPicPr>
                      <p:cNvPr id="46089" name="Grafic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638" y="3356992"/>
                        <a:ext cx="4918075" cy="33512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2C9C8135-6B4C-CF3D-6A57-A781C0D91F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143043"/>
              </p:ext>
            </p:extLst>
          </p:nvPr>
        </p:nvGraphicFramePr>
        <p:xfrm>
          <a:off x="34925" y="1268760"/>
          <a:ext cx="4775200" cy="344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3712210" imgH="2846705" progId="Excel.Chart.8">
                  <p:embed/>
                </p:oleObj>
              </mc:Choice>
              <mc:Fallback>
                <p:oleObj r:id="rId5" imgW="3712210" imgH="2846705" progId="Excel.Chart.8">
                  <p:embed/>
                  <p:pic>
                    <p:nvPicPr>
                      <p:cNvPr id="46090" name="Grafico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5" y="1268760"/>
                        <a:ext cx="4775200" cy="3443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293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FC6BB-D2FC-DAB9-DA64-024A7C35E534}"/>
              </a:ext>
            </a:extLst>
          </p:cNvPr>
          <p:cNvSpPr txBox="1">
            <a:spLocks/>
          </p:cNvSpPr>
          <p:nvPr/>
        </p:nvSpPr>
        <p:spPr>
          <a:xfrm>
            <a:off x="1454968" y="260648"/>
            <a:ext cx="8229600" cy="566738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it-IT" sz="2200" b="1" dirty="0">
                <a:solidFill>
                  <a:schemeClr val="tx1"/>
                </a:solidFill>
              </a:rPr>
              <a:t>Registro aggressioni: report AOU</a:t>
            </a:r>
            <a:br>
              <a:rPr lang="it-IT" sz="2200" b="1" dirty="0">
                <a:solidFill>
                  <a:schemeClr val="tx1"/>
                </a:solidFill>
              </a:rPr>
            </a:br>
            <a:r>
              <a:rPr lang="it-IT" sz="2200" i="1" dirty="0">
                <a:solidFill>
                  <a:schemeClr val="tx1"/>
                </a:solidFill>
              </a:rPr>
              <a:t>   </a:t>
            </a:r>
            <a:endParaRPr lang="it-IT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Grafico 4">
            <a:extLst>
              <a:ext uri="{FF2B5EF4-FFF2-40B4-BE49-F238E27FC236}">
                <a16:creationId xmlns:a16="http://schemas.microsoft.com/office/drawing/2014/main" id="{B28BA4A3-CDFB-8FA8-5587-E48E65E87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0441490"/>
              </p:ext>
            </p:extLst>
          </p:nvPr>
        </p:nvGraphicFramePr>
        <p:xfrm>
          <a:off x="1187624" y="855530"/>
          <a:ext cx="7489451" cy="502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5510530" imgH="3767455" progId="Excel.Chart.8">
                  <p:embed/>
                </p:oleObj>
              </mc:Choice>
              <mc:Fallback>
                <p:oleObj r:id="rId3" imgW="5510530" imgH="3767455" progId="Excel.Chart.8">
                  <p:embed/>
                  <p:pic>
                    <p:nvPicPr>
                      <p:cNvPr id="48137" name="Grafico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624" y="855530"/>
                        <a:ext cx="7489451" cy="50298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F44196-2DC2-38F6-2ACA-1D2AE0C21230}"/>
              </a:ext>
            </a:extLst>
          </p:cNvPr>
          <p:cNvSpPr txBox="1"/>
          <p:nvPr/>
        </p:nvSpPr>
        <p:spPr>
          <a:xfrm>
            <a:off x="4932349" y="5517232"/>
            <a:ext cx="5800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Legenda:</a:t>
            </a:r>
          </a:p>
          <a:p>
            <a:r>
              <a:rPr lang="it-IT" sz="1800" dirty="0"/>
              <a:t>PS: Pronto Soccorso</a:t>
            </a:r>
          </a:p>
          <a:p>
            <a:r>
              <a:rPr lang="it-IT" sz="1800" dirty="0"/>
              <a:t>MIO: Medicina interna ospedaliera</a:t>
            </a:r>
          </a:p>
          <a:p>
            <a:r>
              <a:rPr lang="it-IT" sz="1800" dirty="0"/>
              <a:t>MIU: Medicina interna universitaria</a:t>
            </a:r>
          </a:p>
        </p:txBody>
      </p:sp>
    </p:spTree>
    <p:extLst>
      <p:ext uri="{BB962C8B-B14F-4D97-AF65-F5344CB8AC3E}">
        <p14:creationId xmlns:p14="http://schemas.microsoft.com/office/powerpoint/2010/main" val="295942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646820"/>
            <a:ext cx="8229600" cy="613519"/>
          </a:xfrm>
        </p:spPr>
        <p:txBody>
          <a:bodyPr>
            <a:normAutofit/>
          </a:bodyPr>
          <a:lstStyle/>
          <a:p>
            <a:r>
              <a:rPr lang="it-IT" sz="3200" b="1" dirty="0"/>
              <a:t>D.Lgs 81/2008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608" y="1639341"/>
            <a:ext cx="7776864" cy="430993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2200" dirty="0">
                <a:solidFill>
                  <a:schemeClr val="tx1"/>
                </a:solidFill>
              </a:rPr>
              <a:t>Tra le diverse attività di cui si occupa il Servizio Prevenzione e Protezione </a:t>
            </a:r>
            <a:r>
              <a:rPr lang="it-IT" sz="2200" b="1" dirty="0">
                <a:solidFill>
                  <a:schemeClr val="tx1"/>
                </a:solidFill>
              </a:rPr>
              <a:t>emerge </a:t>
            </a:r>
            <a:r>
              <a:rPr lang="it-IT" sz="2200" dirty="0">
                <a:solidFill>
                  <a:schemeClr val="tx1"/>
                </a:solidFill>
              </a:rPr>
              <a:t>la valutazione de</a:t>
            </a:r>
            <a:r>
              <a:rPr lang="it-IT" sz="2200" b="1" dirty="0">
                <a:solidFill>
                  <a:schemeClr val="tx1"/>
                </a:solidFill>
              </a:rPr>
              <a:t>i rischi Stress Lavoro Correlato</a:t>
            </a:r>
            <a:r>
              <a:rPr lang="it-IT" sz="2200" dirty="0">
                <a:solidFill>
                  <a:schemeClr val="tx1"/>
                </a:solidFill>
              </a:rPr>
              <a:t> e la conseguente attività di promozione del benessere degli operatori.</a:t>
            </a:r>
          </a:p>
          <a:p>
            <a:pPr algn="just"/>
            <a:endParaRPr lang="it-IT" sz="22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it-IT" sz="2200" dirty="0">
                <a:solidFill>
                  <a:schemeClr val="tx1"/>
                </a:solidFill>
              </a:rPr>
              <a:t>Infatti  il  </a:t>
            </a:r>
            <a:r>
              <a:rPr lang="it-IT" sz="2200" dirty="0" err="1">
                <a:solidFill>
                  <a:schemeClr val="tx1"/>
                </a:solidFill>
              </a:rPr>
              <a:t>D.Lgs</a:t>
            </a:r>
            <a:r>
              <a:rPr lang="it-IT" sz="2200" dirty="0">
                <a:solidFill>
                  <a:schemeClr val="tx1"/>
                </a:solidFill>
              </a:rPr>
              <a:t> 81/2008 art.28 comma 1:</a:t>
            </a:r>
          </a:p>
          <a:p>
            <a:pPr algn="just">
              <a:buNone/>
            </a:pPr>
            <a:r>
              <a:rPr lang="it-IT" sz="2200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“La valutazione (...) deve riguardare  tutti i rischi per la sicurezza e la salute dei lavoratori, ivi compresi quelli riguardanti gruppi di lavoratori esposti a rischi particolari tra cui stress lavoro-correlato (SLC), secondo i contenuti dell’Accordo europeo dell’8 ottobre 2004” </a:t>
            </a:r>
            <a:br>
              <a:rPr lang="it-IT" sz="2200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it-IT" sz="2200" i="1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(art. 28, comma 1).</a:t>
            </a:r>
            <a:endParaRPr lang="it-IT" sz="2200" dirty="0">
              <a:solidFill>
                <a:schemeClr val="tx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715" y="1"/>
            <a:ext cx="2152285" cy="1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51BAE-69BC-9F2D-4619-E05DD5EED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B4B17-A09A-EE30-9BB1-790DF2B12112}"/>
              </a:ext>
            </a:extLst>
          </p:cNvPr>
          <p:cNvSpPr txBox="1">
            <a:spLocks/>
          </p:cNvSpPr>
          <p:nvPr/>
        </p:nvSpPr>
        <p:spPr>
          <a:xfrm>
            <a:off x="1259632" y="461624"/>
            <a:ext cx="9251950" cy="566737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altLang="it-IT" sz="2600" b="1" dirty="0">
                <a:solidFill>
                  <a:schemeClr val="tx1"/>
                </a:solidFill>
              </a:rPr>
              <a:t>Azioni intraprese: procedura di segnalazione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17763A-405A-34B4-C784-913A9F5E7F8D}"/>
              </a:ext>
            </a:extLst>
          </p:cNvPr>
          <p:cNvSpPr txBox="1"/>
          <p:nvPr/>
        </p:nvSpPr>
        <p:spPr>
          <a:xfrm>
            <a:off x="261172" y="1247867"/>
            <a:ext cx="86216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Procedura Generale PREVENZIONE, GESTIONE E MONITORAGGIO EVENTI AGGRESSIVI A DANNO DEGLI OPERATORI SANITARI</a:t>
            </a:r>
            <a:b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</a:b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Corredata di relativo “Modulo di segnalazione di episodi di aggressività e/o violenza da terzi a danno degli operatori”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(Valida per AUSL)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P-094-AZ Prevenzione gestione e monitoraggio eventi aggressivi a danno degli operatori </a:t>
            </a:r>
            <a:r>
              <a:rPr lang="it-IT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rev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2 del 20 07 2022.pdf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Corredata di relativo modulo di segnalazione: MOD-088-AZ Segnalazione di episodi di </a:t>
            </a:r>
            <a:r>
              <a:rPr lang="it-IT" sz="1800" dirty="0" err="1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aggressivita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_violenza da terzi a danno degli operatori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(Valida per AOU)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it-IT" sz="24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589C86F7-56DE-2757-49EA-600F45DFF9FE}"/>
              </a:ext>
            </a:extLst>
          </p:cNvPr>
          <p:cNvSpPr/>
          <p:nvPr/>
        </p:nvSpPr>
        <p:spPr>
          <a:xfrm>
            <a:off x="3923928" y="4221088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EA006D-ACB1-B0F9-5846-753D91390EF3}"/>
              </a:ext>
            </a:extLst>
          </p:cNvPr>
          <p:cNvSpPr txBox="1"/>
          <p:nvPr/>
        </p:nvSpPr>
        <p:spPr>
          <a:xfrm>
            <a:off x="971600" y="5304690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it-IT" sz="1800" b="1" kern="1200" cap="none" spc="0" normalizeH="0" baseline="0" noProof="0" dirty="0"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PREVENZIONE, GESTIONE E MONITORAGGIO EVENTI AGGRESSIVI A DANNO DEGLI OPERATORI SANITARI</a:t>
            </a:r>
          </a:p>
          <a:p>
            <a:pPr marR="0" defTabSz="914400">
              <a:buClrTx/>
              <a:buSzTx/>
              <a:defRPr/>
            </a:pPr>
            <a:r>
              <a:rPr lang="it-IT" sz="1800" b="1" dirty="0">
                <a:latin typeface="Tahoma" panose="020B0604030504040204" pitchFamily="34" charset="0"/>
                <a:ea typeface="Times New Roman" panose="02020603050405020304" pitchFamily="18" charset="0"/>
              </a:rPr>
              <a:t>(Procedura interaziendale)</a:t>
            </a: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744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F7EC6C-27E9-1E6C-AEDC-833187BA168B}"/>
              </a:ext>
            </a:extLst>
          </p:cNvPr>
          <p:cNvSpPr txBox="1">
            <a:spLocks/>
          </p:cNvSpPr>
          <p:nvPr/>
        </p:nvSpPr>
        <p:spPr>
          <a:xfrm>
            <a:off x="1296714" y="485999"/>
            <a:ext cx="9251950" cy="566737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altLang="it-IT" sz="2600" b="1" dirty="0"/>
              <a:t>Azioni intraprese: procedura di segnalazione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CDBCAA-CA6A-4BB5-3BA8-E8D1864B3B70}"/>
              </a:ext>
            </a:extLst>
          </p:cNvPr>
          <p:cNvSpPr txBox="1"/>
          <p:nvPr/>
        </p:nvSpPr>
        <p:spPr>
          <a:xfrm>
            <a:off x="861516" y="832058"/>
            <a:ext cx="8064500" cy="60170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r>
              <a:rPr kumimoji="0" lang="it-IT" sz="1800" b="1" kern="1200" cap="none" spc="0" normalizeH="0" baseline="0" noProof="0" dirty="0"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PREVENZIONE, GESTIONE E MONITORAGGIO EVENTI AGGRESSI</a:t>
            </a:r>
            <a:r>
              <a:rPr lang="it-IT" sz="1800" b="1" dirty="0">
                <a:latin typeface="Tahoma" panose="020B0604030504040204" pitchFamily="34" charset="0"/>
                <a:ea typeface="Times New Roman" panose="02020603050405020304" pitchFamily="18" charset="0"/>
              </a:rPr>
              <a:t>VI</a:t>
            </a:r>
            <a:r>
              <a:rPr kumimoji="0" lang="it-IT" sz="1800" b="1" kern="1200" cap="none" spc="0" normalizeH="0" baseline="0" noProof="0" dirty="0"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 A DANNO DEGLI OPERATORI SANITARI </a:t>
            </a:r>
            <a:br>
              <a:rPr kumimoji="0" lang="it-IT" sz="1800" b="1" kern="1200" cap="none" spc="0" normalizeH="0" baseline="0" noProof="0" dirty="0"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it-IT" sz="1800" b="1" kern="1200" cap="none" spc="0" normalizeH="0" baseline="0" noProof="0" dirty="0"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(procedura interaziendale)</a:t>
            </a: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R="0" defTabSz="914400">
              <a:buClrTx/>
              <a:buSzTx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endParaRPr lang="it-IT" sz="1800" b="1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endParaRPr lang="it-IT" sz="1800" b="1" dirty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R="0" defTabSz="914400">
              <a:buClrTx/>
              <a:buSzTx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indent="-342900" defTabSz="914400">
              <a:buClrTx/>
              <a:buSzTx/>
              <a:buFont typeface="Symbol" panose="05050102010706020507" pitchFamily="18" charset="2"/>
              <a:buChar char=""/>
              <a:defRPr/>
            </a:pPr>
            <a:endParaRPr kumimoji="0" lang="it-IT" sz="1800" b="1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sz="1900" kern="1200" cap="none" spc="0" normalizeH="0" baseline="0" noProof="0" dirty="0"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Il gruppo di redazione comprende figure afferenti al UOC Servizio Prevenzione e Protezione Provinciale, all’UOC Rischio Clinico, i responsabili Sicurezza delle Cure AUSL e AOU.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it-IT" sz="1900" kern="1200" cap="none" spc="0" normalizeH="0" baseline="0" noProof="0" dirty="0">
              <a:latin typeface="Tahoma" panose="020B0604030504040204" pitchFamily="34" charset="0"/>
              <a:ea typeface="Times New Roman" panose="02020603050405020304" pitchFamily="18" charset="0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it-IT" sz="1900" kern="1200" cap="none" spc="0" normalizeH="0" baseline="0" noProof="0" dirty="0">
                <a:latin typeface="Tahoma" panose="020B0604030504040204" pitchFamily="34" charset="0"/>
                <a:ea typeface="Times New Roman" panose="02020603050405020304" pitchFamily="18" charset="0"/>
                <a:cs typeface="+mn-cs"/>
              </a:rPr>
              <a:t>Ogni segnalazione viene valutata e nessuna rimane inevasa: in situazioni di particolare rischio vengono predisposti AUDIT specifici, unitamente a proposte formative e/o di supporto che vedremo di seguito </a:t>
            </a:r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D5D8EA4-8B0E-A3A2-2F52-3A0A23F720E9}"/>
              </a:ext>
            </a:extLst>
          </p:cNvPr>
          <p:cNvSpPr/>
          <p:nvPr/>
        </p:nvSpPr>
        <p:spPr>
          <a:xfrm>
            <a:off x="4211960" y="2132107"/>
            <a:ext cx="720080" cy="7208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EC368B-04B8-AE06-535E-20188EAE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061976"/>
            <a:ext cx="1493031" cy="13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9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92B8E-1DBF-54B7-E659-EB505393E571}"/>
              </a:ext>
            </a:extLst>
          </p:cNvPr>
          <p:cNvSpPr txBox="1">
            <a:spLocks/>
          </p:cNvSpPr>
          <p:nvPr/>
        </p:nvSpPr>
        <p:spPr>
          <a:xfrm>
            <a:off x="1259632" y="404664"/>
            <a:ext cx="8569325" cy="566737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defRPr/>
            </a:pPr>
            <a:r>
              <a:rPr lang="it-IT" sz="2500" b="1" dirty="0">
                <a:solidFill>
                  <a:schemeClr val="tx1"/>
                </a:solidFill>
              </a:rPr>
              <a:t>Azioni intraprese: la formazione</a:t>
            </a: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B06F9B13-8E55-4FBD-AA7F-4D1A7FE83995}"/>
              </a:ext>
            </a:extLst>
          </p:cNvPr>
          <p:cNvSpPr txBox="1"/>
          <p:nvPr/>
        </p:nvSpPr>
        <p:spPr>
          <a:xfrm>
            <a:off x="539552" y="1599083"/>
            <a:ext cx="8229600" cy="41242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it-IT" altLang="it-IT" sz="2600" i="1" dirty="0"/>
              <a:t>«Corso per la prevenzione e il controllo degli episodi di violenza nei confronti del personale di Pronto Soccorso.»</a:t>
            </a:r>
          </a:p>
          <a:p>
            <a:pPr marL="0" lvl="0" indent="0">
              <a:spcBef>
                <a:spcPct val="0"/>
              </a:spcBef>
              <a:buNone/>
            </a:pPr>
            <a:endParaRPr lang="it-IT" altLang="it-IT" sz="2600" i="1" dirty="0"/>
          </a:p>
          <a:p>
            <a:pPr marL="0" lvl="0" indent="0">
              <a:spcBef>
                <a:spcPct val="0"/>
              </a:spcBef>
              <a:buNone/>
            </a:pPr>
            <a:r>
              <a:rPr lang="it-IT" altLang="it-IT" sz="1800" dirty="0"/>
              <a:t>Strutturato su due edizioni, ciascuna di tre giornate, in cui sono stati trattati aspetti teorico-legislativo unitamente ad esercitazioni pratiche </a:t>
            </a:r>
          </a:p>
          <a:p>
            <a:pPr marL="0" lvl="0" indent="0">
              <a:spcBef>
                <a:spcPct val="0"/>
              </a:spcBef>
              <a:buNone/>
            </a:pPr>
            <a:endParaRPr lang="it-IT" altLang="it-IT" sz="1800" dirty="0"/>
          </a:p>
          <a:p>
            <a:pPr marL="0" lvl="0" indent="0">
              <a:spcBef>
                <a:spcPct val="0"/>
              </a:spcBef>
              <a:buNone/>
            </a:pPr>
            <a:r>
              <a:rPr lang="it-IT" altLang="it-IT" sz="2600" i="1" dirty="0"/>
              <a:t>«</a:t>
            </a:r>
            <a:r>
              <a:rPr lang="it-IT" altLang="it-IT" sz="2400" i="1" dirty="0"/>
              <a:t>Comunicazione al paziente e ai suoi familiari»</a:t>
            </a:r>
          </a:p>
          <a:p>
            <a:pPr marL="0" lvl="0" indent="0">
              <a:spcBef>
                <a:spcPct val="0"/>
              </a:spcBef>
              <a:buNone/>
            </a:pPr>
            <a:endParaRPr lang="it-IT" altLang="it-IT" sz="2400" i="1" dirty="0"/>
          </a:p>
          <a:p>
            <a:pPr marL="0" lvl="0" indent="0">
              <a:spcBef>
                <a:spcPct val="0"/>
              </a:spcBef>
              <a:buNone/>
            </a:pPr>
            <a:r>
              <a:rPr lang="it-IT" altLang="it-IT" sz="1800" dirty="0"/>
              <a:t>Incontri erogati dal Gruppo Benessere agli operatori su aspetti psicologici della comunicazione (empatia, validazione, aspetti motivazionali, regolazione emozionale)</a:t>
            </a:r>
          </a:p>
        </p:txBody>
      </p:sp>
    </p:spTree>
    <p:extLst>
      <p:ext uri="{BB962C8B-B14F-4D97-AF65-F5344CB8AC3E}">
        <p14:creationId xmlns:p14="http://schemas.microsoft.com/office/powerpoint/2010/main" val="1155549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5A3C84-63A8-F5BC-6AFF-75F6855DB0C6}"/>
              </a:ext>
            </a:extLst>
          </p:cNvPr>
          <p:cNvSpPr txBox="1">
            <a:spLocks/>
          </p:cNvSpPr>
          <p:nvPr/>
        </p:nvSpPr>
        <p:spPr>
          <a:xfrm>
            <a:off x="1259632" y="692696"/>
            <a:ext cx="8450262" cy="566737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altLang="it-IT" sz="2500" b="1" dirty="0">
                <a:solidFill>
                  <a:schemeClr val="tx1"/>
                </a:solidFill>
              </a:rPr>
              <a:t>Azioni intraprese:</a:t>
            </a:r>
            <a:br>
              <a:rPr lang="it-IT" altLang="it-IT" sz="2500" b="1" dirty="0">
                <a:solidFill>
                  <a:schemeClr val="tx1"/>
                </a:solidFill>
              </a:rPr>
            </a:br>
            <a:r>
              <a:rPr lang="it-IT" altLang="it-IT" sz="2500" b="1" dirty="0">
                <a:solidFill>
                  <a:schemeClr val="tx1"/>
                </a:solidFill>
              </a:rPr>
              <a:t>il Gruppo di Lavoro sul Rischio Aggressioni</a:t>
            </a:r>
            <a:r>
              <a:rPr lang="it-IT" altLang="it-IT" sz="2500" i="1" dirty="0">
                <a:solidFill>
                  <a:schemeClr val="tx1"/>
                </a:solidFill>
              </a:rPr>
              <a:t>   </a:t>
            </a:r>
            <a:endParaRPr lang="it-IT" altLang="it-IT" sz="2500" b="1" dirty="0">
              <a:solidFill>
                <a:schemeClr val="tx1"/>
              </a:solidFill>
            </a:endParaRPr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B8A492D1-D4AF-732D-5495-F13624BDAC33}"/>
              </a:ext>
            </a:extLst>
          </p:cNvPr>
          <p:cNvSpPr txBox="1"/>
          <p:nvPr/>
        </p:nvSpPr>
        <p:spPr>
          <a:xfrm>
            <a:off x="683568" y="1700808"/>
            <a:ext cx="8229600" cy="44935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Direttore Sanitario</a:t>
            </a:r>
          </a:p>
          <a:p>
            <a:pPr>
              <a:spcBef>
                <a:spcPct val="0"/>
              </a:spcBef>
            </a:pPr>
            <a:r>
              <a:rPr lang="it-IT" sz="2200" dirty="0"/>
              <a:t>Direzione Medica di Presidio/Direzione Gestione Operativa</a:t>
            </a:r>
            <a:endParaRPr lang="it-IT" altLang="it-IT" sz="2200" dirty="0"/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Responsabile del Servizio di Prevenzione e Protezione (RSPP)</a:t>
            </a:r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Risk Manager e Staff</a:t>
            </a:r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Responsabile dell'Ufficio Tecnico</a:t>
            </a:r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Medico Competente (MC)</a:t>
            </a:r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Psicologo SPP</a:t>
            </a:r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Referente Professioni Sanitarie - Area della Prevenzione</a:t>
            </a:r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Referente Area Infermieristica</a:t>
            </a:r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Rappresentante dei Lavoratori per la Sicurezza (RLS)</a:t>
            </a:r>
          </a:p>
          <a:p>
            <a:pPr marL="342900" lvl="0" indent="-342900">
              <a:spcBef>
                <a:spcPct val="0"/>
              </a:spcBef>
            </a:pPr>
            <a:r>
              <a:rPr lang="it-IT" altLang="it-IT" sz="2200" dirty="0"/>
              <a:t>Responsabile della Formazione</a:t>
            </a:r>
          </a:p>
        </p:txBody>
      </p:sp>
    </p:spTree>
    <p:extLst>
      <p:ext uri="{BB962C8B-B14F-4D97-AF65-F5344CB8AC3E}">
        <p14:creationId xmlns:p14="http://schemas.microsoft.com/office/powerpoint/2010/main" val="3323194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EDDC28-995D-6175-CC47-78068FBC3EAE}"/>
              </a:ext>
            </a:extLst>
          </p:cNvPr>
          <p:cNvSpPr txBox="1">
            <a:spLocks/>
          </p:cNvSpPr>
          <p:nvPr/>
        </p:nvSpPr>
        <p:spPr>
          <a:xfrm>
            <a:off x="1331640" y="620688"/>
            <a:ext cx="8450262" cy="566737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altLang="it-IT" sz="2500" b="1" dirty="0"/>
              <a:t>Azioni intraprese:</a:t>
            </a:r>
            <a:br>
              <a:rPr lang="it-IT" altLang="it-IT" sz="2500" b="1" dirty="0"/>
            </a:br>
            <a:r>
              <a:rPr lang="it-IT" altLang="it-IT" sz="2500" b="1" dirty="0"/>
              <a:t>il Gruppo di Lavoro sul Rischio Aggressioni</a:t>
            </a:r>
            <a:r>
              <a:rPr lang="it-IT" altLang="it-IT" sz="2500" i="1" dirty="0"/>
              <a:t>   </a:t>
            </a:r>
            <a:endParaRPr lang="it-IT" altLang="it-IT" sz="2500" b="1" dirty="0"/>
          </a:p>
        </p:txBody>
      </p:sp>
      <p:sp>
        <p:nvSpPr>
          <p:cNvPr id="3" name="CasellaDiTesto 3">
            <a:extLst>
              <a:ext uri="{FF2B5EF4-FFF2-40B4-BE49-F238E27FC236}">
                <a16:creationId xmlns:a16="http://schemas.microsoft.com/office/drawing/2014/main" id="{5A65225F-1893-3B60-3076-5D9BE397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348800"/>
            <a:ext cx="8229600" cy="5509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Nel contesto del </a:t>
            </a:r>
            <a:r>
              <a:rPr kumimoji="0" lang="it-IT" altLang="it-IT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Piano Sicurezza</a:t>
            </a: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le figure professionali che costituiscono il gruppo cooperano al fine di: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Effettuare mappature delle aree sensibili (</a:t>
            </a:r>
            <a:r>
              <a:rPr kumimoji="0" lang="it-IT" altLang="it-IT" sz="2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servizi emergenza-urgenza, strutture psichiatriche ospedaliere e territoriali, luoghi di attesa, servizi di geriatria, servizi di continuità assistenziale</a:t>
            </a:r>
            <a:r>
              <a:rPr kumimoji="0" lang="it-IT" altLang="it-IT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it-IT" altLang="it-IT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Rilevare eventuali criticità strutturali/ambientali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Monitorare eventuali criticità logistiche/organizzative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Valutare il livello di rischio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Predisporre interventi di miglioramento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565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17F36-DC6F-441E-4D42-9951078D478C}"/>
              </a:ext>
            </a:extLst>
          </p:cNvPr>
          <p:cNvSpPr txBox="1">
            <a:spLocks/>
          </p:cNvSpPr>
          <p:nvPr/>
        </p:nvSpPr>
        <p:spPr>
          <a:xfrm>
            <a:off x="395536" y="313184"/>
            <a:ext cx="8172400" cy="81156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defRPr/>
            </a:pPr>
            <a:r>
              <a:rPr lang="it-IT" altLang="it-IT" sz="2500" b="1" dirty="0">
                <a:solidFill>
                  <a:schemeClr val="tx1"/>
                </a:solidFill>
              </a:rPr>
              <a:t>Azioni intraprese: il Gruppo Benessere SPP</a:t>
            </a:r>
            <a:endParaRPr lang="it-IT" sz="2500" b="1" dirty="0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00707-6A9C-0063-5B20-4F3EA9334813}"/>
              </a:ext>
            </a:extLst>
          </p:cNvPr>
          <p:cNvSpPr txBox="1">
            <a:spLocks/>
          </p:cNvSpPr>
          <p:nvPr/>
        </p:nvSpPr>
        <p:spPr>
          <a:xfrm>
            <a:off x="971600" y="1124744"/>
            <a:ext cx="7921625" cy="4918075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 3" charset="2"/>
              <a:buNone/>
            </a:pPr>
            <a:r>
              <a:rPr lang="it-IT" altLang="it-IT" sz="2200" dirty="0"/>
              <a:t>Nasce nel 2012 con l’obiettivo di intercettare il disagio lavorativo e accoglierlo con interventi mirati all’empowerment dell’equipe professionale, al supporto emotivo e formazione sulla comunicazione e gestione dei conflitti interpersonali. Fornisce inoltre supporto psicologico a seguito di eventi avversi (es. aggressioni)</a:t>
            </a:r>
          </a:p>
          <a:p>
            <a:pPr marL="0" indent="0" fontAlgn="auto">
              <a:buFont typeface="Wingdings 3" charset="2"/>
              <a:buNone/>
            </a:pPr>
            <a:r>
              <a:rPr lang="it-IT" altLang="it-IT" sz="2200" dirty="0"/>
              <a:t>Tali azioni si rendono necessarie per la promozione del benessere lavorativo e la conseguente resilienza dei lavoratori nei confronti del carico emotivo e organizzativo che il settore sanitario «impone» agli operatori sanitari.</a:t>
            </a:r>
          </a:p>
          <a:p>
            <a:pPr marL="0" indent="0" fontAlgn="auto">
              <a:buFont typeface="Wingdings 3" charset="2"/>
              <a:buNone/>
            </a:pPr>
            <a:r>
              <a:rPr lang="it-IT" altLang="it-IT" sz="2200" dirty="0"/>
              <a:t>La costituzione del Gruppo Benessere SPP vuole dunque essere preventiva come strategia di tutela del lavoratore rispetto ai rischi psico-sociali cui è esposto, mitigando le possibili ricadute negative legate a situazioni di stress lavoro correlato.</a:t>
            </a:r>
          </a:p>
        </p:txBody>
      </p:sp>
    </p:spTree>
    <p:extLst>
      <p:ext uri="{BB962C8B-B14F-4D97-AF65-F5344CB8AC3E}">
        <p14:creationId xmlns:p14="http://schemas.microsoft.com/office/powerpoint/2010/main" val="1622597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C6E9FC-A136-6E30-0D0F-D71AD6440ED7}"/>
              </a:ext>
            </a:extLst>
          </p:cNvPr>
          <p:cNvSpPr txBox="1">
            <a:spLocks/>
          </p:cNvSpPr>
          <p:nvPr/>
        </p:nvSpPr>
        <p:spPr>
          <a:xfrm rot="-10800000" flipV="1">
            <a:off x="1331640" y="246547"/>
            <a:ext cx="7634288" cy="989013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altLang="it-IT" sz="2500" b="1" dirty="0">
                <a:solidFill>
                  <a:schemeClr val="tx1"/>
                </a:solidFill>
              </a:rPr>
              <a:t>Azioni intraprese: il Gender Team Interaziendale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31673E-2054-47CC-4153-5CF8C037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831" y="1700213"/>
            <a:ext cx="7921625" cy="4918075"/>
          </a:xfrm>
          <a:prstGeom prst="rect">
            <a:avLst/>
          </a:prstGeom>
          <a:ln/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it-IT" altLang="it-IT" sz="2200" dirty="0">
                <a:solidFill>
                  <a:schemeClr val="tx1"/>
                </a:solidFill>
              </a:rPr>
              <a:t>In data 22/02/2023 all’interno del Comitato Unico di Garanzia, viene costituito il «Gender Team delle aziende USL e Ospedaliero Universitaria». </a:t>
            </a:r>
            <a:r>
              <a:rPr lang="it-IT" sz="2200" dirty="0"/>
              <a:t>In conformità alla UNI </a:t>
            </a:r>
            <a:r>
              <a:rPr lang="it-IT" sz="2200" dirty="0" err="1"/>
              <a:t>PdR</a:t>
            </a:r>
            <a:r>
              <a:rPr lang="it-IT" sz="2200" dirty="0"/>
              <a:t> 125/2022, tra i vari compiti ha </a:t>
            </a:r>
            <a:r>
              <a:rPr lang="it-IT" altLang="it-IT" sz="2200" dirty="0">
                <a:solidFill>
                  <a:schemeClr val="tx1"/>
                </a:solidFill>
              </a:rPr>
              <a:t> l’obiettivo di intercettare segnalazioni specifiche, anche anonime, su tematiche discriminatorie, di molestie e comportamenti vessatori che comprendono anche condotte perpetrate da operatori verso altri operatori.</a:t>
            </a:r>
          </a:p>
          <a:p>
            <a:pPr mar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it-IT" altLang="it-IT" sz="2200" dirty="0">
                <a:solidFill>
                  <a:schemeClr val="tx1"/>
                </a:solidFill>
              </a:rPr>
              <a:t>A tale scopo è operativa una procedura specifica che si aggiunge alle altre già menzionate:</a:t>
            </a:r>
          </a:p>
          <a:p>
            <a:pPr mar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it-IT" sz="2200" b="1" dirty="0">
                <a:solidFill>
                  <a:schemeClr val="tx1"/>
                </a:solidFill>
              </a:rPr>
              <a:t>DISCRIMINAZIONI, MOLESTIE, MALTRATTAMENTI A DANNO DEGLI/LLE OPERATORI/TRICI </a:t>
            </a:r>
            <a:endParaRPr lang="it-IT" altLang="it-IT" sz="2200" b="1" dirty="0">
              <a:solidFill>
                <a:schemeClr val="tx1"/>
              </a:solidFill>
            </a:endParaRPr>
          </a:p>
          <a:p>
            <a:pPr mar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it-IT" altLang="it-IT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95536" y="480735"/>
            <a:ext cx="72866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sz="3200" b="1" dirty="0">
                <a:latin typeface="+mj-lt"/>
                <a:cs typeface="Arial" panose="020B0604020202020204" pitchFamily="34" charset="0"/>
              </a:rPr>
              <a:t>Lo </a:t>
            </a:r>
            <a:r>
              <a:rPr kumimoji="0" lang="it-IT" sz="3200" b="1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stress lavoro correlato</a:t>
            </a:r>
          </a:p>
          <a:p>
            <a:pPr algn="ctr">
              <a:defRPr/>
            </a:pPr>
            <a:r>
              <a:rPr lang="it-IT" sz="2800" dirty="0">
                <a:latin typeface="+mj-lt"/>
                <a:cs typeface="Arial" panose="020B0604020202020204" pitchFamily="34" charset="0"/>
              </a:rPr>
              <a:t>Alcune definizioni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egnaposto contenuto 2"/>
          <p:cNvSpPr txBox="1"/>
          <p:nvPr/>
        </p:nvSpPr>
        <p:spPr>
          <a:xfrm>
            <a:off x="1331640" y="1628800"/>
            <a:ext cx="7286625" cy="4680520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normAutofit fontScale="70000" lnSpcReduction="20000"/>
          </a:bodyPr>
          <a:lstStyle/>
          <a:p>
            <a:pPr marL="342900" marR="0" indent="-342900" defTabSz="91440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t-IT" sz="2300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«E’ un insieme</a:t>
            </a:r>
            <a:r>
              <a:rPr kumimoji="0" lang="it-IT" sz="2900" kern="1200" cap="none" spc="0" normalizeH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reazioni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fisiche ed emotive 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dannose che si manifestano quando le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richieste lavorative 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 sono commisurate alle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capacità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alle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risorse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alle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esigenze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dei lavoratori»                                                        (NIOSH, 1999);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«S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manifesta quando le persone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percepiscono uno squilibrio tra le richieste avanzate 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nei loro confronti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le risorse a loro disposizione 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far fronte a tali richieste»                                   (</a:t>
            </a:r>
            <a:r>
              <a:rPr kumimoji="0" lang="it-IT" sz="2900" kern="1200" cap="none" spc="0" normalizeH="0" baseline="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Agency for </a:t>
            </a:r>
            <a:r>
              <a:rPr kumimoji="0" lang="it-IT" sz="2900" kern="1200" cap="none" spc="0" normalizeH="0" baseline="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900" kern="1200" cap="none" spc="0" normalizeH="0" baseline="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Health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Work, 2000);</a:t>
            </a:r>
          </a:p>
          <a:p>
            <a:pPr marL="342900" indent="-342900">
              <a:lnSpc>
                <a:spcPct val="114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it-IT" sz="29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 è una malattia, ma una situazione di prolungata tensione  che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può ridurre l’efficienza sul lavoro 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può determinare un </a:t>
            </a:r>
            <a:r>
              <a:rPr kumimoji="0" lang="it-IT" sz="29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cattivo stato di salute</a:t>
            </a:r>
            <a:r>
              <a:rPr kumimoji="0" lang="it-IT" sz="2900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                                                                (Accordo Quadro Europeo, 2004, art.3)</a:t>
            </a:r>
          </a:p>
          <a:p>
            <a:pPr marL="342900" marR="0" indent="-3429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t-IT" sz="1100" kern="1200" cap="none" spc="0" normalizeH="0" baseline="0" noProof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indent="-342900" defTabSz="914400">
              <a:lnSpc>
                <a:spcPct val="8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it-IT" sz="1300" kern="1200" cap="none" spc="0" normalizeH="0" baseline="0" noProof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0180" name="Picture 4" descr="Le spiagge più belle della Calabria - Vivere il m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2195736" cy="1583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95536" y="548680"/>
            <a:ext cx="64817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Elementi giuridici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403648" y="1432222"/>
            <a:ext cx="7127875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buNone/>
            </a:pPr>
            <a:r>
              <a:rPr lang="it-IT" altLang="x-none" sz="2200" b="1" dirty="0">
                <a:solidFill>
                  <a:srgbClr val="161616"/>
                </a:solidFill>
                <a:latin typeface="+mj-lt"/>
              </a:rPr>
              <a:t>2004</a:t>
            </a:r>
            <a:r>
              <a:rPr lang="it-IT" altLang="x-none" sz="2200" dirty="0">
                <a:solidFill>
                  <a:srgbClr val="161616"/>
                </a:solidFill>
                <a:latin typeface="+mj-lt"/>
              </a:rPr>
              <a:t> - </a:t>
            </a:r>
            <a:r>
              <a:rPr lang="it-IT" altLang="x-none" sz="2200" b="1" dirty="0">
                <a:solidFill>
                  <a:srgbClr val="161616"/>
                </a:solidFill>
                <a:latin typeface="+mj-lt"/>
              </a:rPr>
              <a:t>Accordo quadro europeo sullo stress da lavoro</a:t>
            </a:r>
            <a:r>
              <a:rPr lang="it-IT" altLang="x-none" sz="2200" dirty="0">
                <a:solidFill>
                  <a:srgbClr val="161616"/>
                </a:solidFill>
                <a:latin typeface="+mj-lt"/>
              </a:rPr>
              <a:t>: valutare e gestire lo stress lavoro-correlato è una delle priorità nelle politiche europee per la salute e la sicurezza sul lavoro. </a:t>
            </a:r>
          </a:p>
          <a:p>
            <a:pPr algn="just" eaLnBrk="0" hangingPunct="0">
              <a:buNone/>
            </a:pPr>
            <a:endParaRPr lang="it-IT" altLang="x-none" sz="2200" dirty="0">
              <a:solidFill>
                <a:srgbClr val="161616"/>
              </a:solidFill>
              <a:latin typeface="+mj-lt"/>
            </a:endParaRPr>
          </a:p>
          <a:p>
            <a:pPr algn="just" eaLnBrk="0" hangingPunct="0"/>
            <a:r>
              <a:rPr lang="it-IT" altLang="x-none" sz="2200" b="1" dirty="0">
                <a:solidFill>
                  <a:srgbClr val="161616"/>
                </a:solidFill>
                <a:latin typeface="+mj-lt"/>
              </a:rPr>
              <a:t>2008</a:t>
            </a:r>
            <a:r>
              <a:rPr lang="it-IT" altLang="x-none" sz="2200" dirty="0">
                <a:solidFill>
                  <a:srgbClr val="161616"/>
                </a:solidFill>
                <a:latin typeface="+mj-lt"/>
              </a:rPr>
              <a:t> - </a:t>
            </a:r>
            <a:r>
              <a:rPr lang="it-IT" altLang="x-none" sz="2200" b="1" dirty="0">
                <a:solidFill>
                  <a:srgbClr val="161616"/>
                </a:solidFill>
                <a:latin typeface="+mj-lt"/>
              </a:rPr>
              <a:t>Art. 28, comma 1, del </a:t>
            </a:r>
            <a:r>
              <a:rPr lang="it-IT" altLang="x-none" sz="2200" b="1" dirty="0" err="1">
                <a:solidFill>
                  <a:srgbClr val="161616"/>
                </a:solidFill>
                <a:latin typeface="+mj-lt"/>
              </a:rPr>
              <a:t>D.Lgs</a:t>
            </a:r>
            <a:r>
              <a:rPr lang="it-IT" altLang="x-none" sz="2200" b="1" dirty="0">
                <a:solidFill>
                  <a:srgbClr val="161616"/>
                </a:solidFill>
                <a:latin typeface="+mj-lt"/>
              </a:rPr>
              <a:t> 81/2008 </a:t>
            </a:r>
            <a:r>
              <a:rPr lang="it-IT" altLang="x-none" sz="2200" dirty="0">
                <a:solidFill>
                  <a:srgbClr val="161616"/>
                </a:solidFill>
                <a:latin typeface="+mj-lt"/>
              </a:rPr>
              <a:t>→ la valutazione di tutti i rischi per la sicurezza e la salute degli operatori e conseguente elaborazione del DVR, deve comprendere  anche i rischi collegati allo stress lavoro-correlato. </a:t>
            </a:r>
          </a:p>
          <a:p>
            <a:pPr algn="just" eaLnBrk="0" hangingPunct="0">
              <a:buNone/>
            </a:pPr>
            <a:endParaRPr lang="it-IT" altLang="x-none" sz="2200" dirty="0">
              <a:solidFill>
                <a:srgbClr val="161616"/>
              </a:solidFill>
              <a:latin typeface="+mj-lt"/>
            </a:endParaRPr>
          </a:p>
          <a:p>
            <a:pPr algn="just" eaLnBrk="0" hangingPunct="0">
              <a:buNone/>
            </a:pPr>
            <a:r>
              <a:rPr lang="it-IT" altLang="x-none" sz="2200" b="1" dirty="0">
                <a:solidFill>
                  <a:srgbClr val="161616"/>
                </a:solidFill>
                <a:latin typeface="+mj-lt"/>
              </a:rPr>
              <a:t>18/11/2010 </a:t>
            </a:r>
            <a:r>
              <a:rPr lang="it-IT" altLang="x-none" sz="2200" dirty="0">
                <a:solidFill>
                  <a:srgbClr val="161616"/>
                </a:solidFill>
                <a:latin typeface="+mj-lt"/>
              </a:rPr>
              <a:t>- La “</a:t>
            </a:r>
            <a:r>
              <a:rPr lang="it-IT" altLang="x-none" sz="2200" b="1" dirty="0">
                <a:solidFill>
                  <a:srgbClr val="161616"/>
                </a:solidFill>
                <a:latin typeface="+mj-lt"/>
              </a:rPr>
              <a:t>Commissione Consultiva per la Salute e Sicurezza sul Lavoro</a:t>
            </a:r>
            <a:r>
              <a:rPr lang="it-IT" altLang="x-none" sz="2200" dirty="0">
                <a:solidFill>
                  <a:srgbClr val="161616"/>
                </a:solidFill>
                <a:latin typeface="+mj-lt"/>
              </a:rPr>
              <a:t>” ha approvato una serie di linee guida per la valutazione dei fattori di rischio  stress Lavoro - correlato.</a:t>
            </a:r>
          </a:p>
          <a:p>
            <a:pPr algn="just" eaLnBrk="0" hangingPunct="0">
              <a:buNone/>
            </a:pPr>
            <a:endParaRPr lang="it-IT" altLang="x-none" sz="900" u="sng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1043608" y="1575602"/>
            <a:ext cx="2995266" cy="2717494"/>
          </a:xfrm>
        </p:spPr>
        <p:txBody>
          <a:bodyPr>
            <a:noAutofit/>
          </a:bodyPr>
          <a:lstStyle/>
          <a:p>
            <a:r>
              <a:rPr lang="it-IT" sz="4800" b="1" dirty="0"/>
              <a:t>Metodo INAIL</a:t>
            </a:r>
            <a:br>
              <a:rPr lang="it-IT" sz="4800" b="1" dirty="0"/>
            </a:br>
            <a:endParaRPr lang="it-IT" sz="2800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 l="1654" t="1170" r="781" b="540"/>
          <a:stretch>
            <a:fillRect/>
          </a:stretch>
        </p:blipFill>
        <p:spPr bwMode="auto">
          <a:xfrm>
            <a:off x="4743791" y="142852"/>
            <a:ext cx="4114489" cy="5857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safetygroupitalia.it/news/wp-content/uploads/2017/11/percorso_stress_inail_1.png"/>
          <p:cNvPicPr>
            <a:picLocks noChangeAspect="1"/>
          </p:cNvPicPr>
          <p:nvPr/>
        </p:nvPicPr>
        <p:blipFill>
          <a:blip r:embed="rId3" cstate="print"/>
          <a:srcRect t="12863"/>
          <a:stretch>
            <a:fillRect/>
          </a:stretch>
        </p:blipFill>
        <p:spPr>
          <a:xfrm>
            <a:off x="755576" y="1484784"/>
            <a:ext cx="8112642" cy="50288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204563" y="3347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Metodo INAIL</a:t>
            </a:r>
            <a:br>
              <a:rPr lang="it-IT" b="1" dirty="0"/>
            </a:br>
            <a:r>
              <a:rPr lang="it-IT" sz="2600" dirty="0"/>
              <a:t>Percorso metodologico di valutazione del rischio SLC secondo le indicazioni della Commissione</a:t>
            </a:r>
          </a:p>
        </p:txBody>
      </p:sp>
      <p:sp>
        <p:nvSpPr>
          <p:cNvPr id="2" name="Rectangles 1"/>
          <p:cNvSpPr/>
          <p:nvPr/>
        </p:nvSpPr>
        <p:spPr>
          <a:xfrm>
            <a:off x="1078929" y="6438215"/>
            <a:ext cx="7597527" cy="375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altLang="en-US" sz="1100" dirty="0">
                <a:solidFill>
                  <a:schemeClr val="tx1"/>
                </a:solidFill>
              </a:rPr>
              <a:t>Fonte: Manuale Metodologia valutazione e gestione del rischio stress lavoro correlato INAIL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835696" y="476672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-IT" sz="3200" b="1" dirty="0">
                <a:latin typeface="+mj-lt"/>
                <a:ea typeface="+mj-ea"/>
                <a:cs typeface="+mj-cs"/>
              </a:rPr>
              <a:t>Valutazione preliminare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95736" y="1700808"/>
            <a:ext cx="4572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t-IT" sz="2400" b="0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Attraverso la Rilevazione di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indicatori oggettivi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verificabili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e, ove possibile, numericamente apprezzabili </a:t>
            </a:r>
          </a:p>
        </p:txBody>
      </p:sp>
      <p:sp>
        <p:nvSpPr>
          <p:cNvPr id="8" name="Rettangolo 7"/>
          <p:cNvSpPr/>
          <p:nvPr/>
        </p:nvSpPr>
        <p:spPr>
          <a:xfrm>
            <a:off x="2232248" y="3860800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t-IT" sz="2400" b="0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Attraverso</a:t>
            </a:r>
            <a:r>
              <a:rPr kumimoji="0" lang="it-IT" sz="2400" b="0" i="1" u="sng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tre aree di indicatori:</a:t>
            </a:r>
            <a:endParaRPr kumimoji="0" lang="it-IT" sz="2400" b="0" i="1" u="sng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1258888" y="4581128"/>
            <a:ext cx="1657350" cy="936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Eventi sentinella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6588125" y="4581128"/>
            <a:ext cx="1808163" cy="9271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Fattori del contesto del lavoro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851275" y="4581128"/>
            <a:ext cx="1944688" cy="8636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Fattori del contenuto del lavoro</a:t>
            </a:r>
          </a:p>
        </p:txBody>
      </p:sp>
      <p:pic>
        <p:nvPicPr>
          <p:cNvPr id="14" name="Picture 1" descr="E:\ASTORINO\praia-a-mare-calabri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3671" y="0"/>
            <a:ext cx="1880329" cy="125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FDDFB-B9D7-7CC9-65D2-06D8B464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>
            <a:extLst>
              <a:ext uri="{FF2B5EF4-FFF2-40B4-BE49-F238E27FC236}">
                <a16:creationId xmlns:a16="http://schemas.microsoft.com/office/drawing/2014/main" id="{B69BA5FA-F9B4-9E73-45BB-23FD44D4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980728"/>
            <a:ext cx="2995266" cy="2717494"/>
          </a:xfrm>
        </p:spPr>
        <p:txBody>
          <a:bodyPr>
            <a:noAutofit/>
          </a:bodyPr>
          <a:lstStyle/>
          <a:p>
            <a:r>
              <a:rPr lang="it-IT" sz="4800" b="1" dirty="0"/>
              <a:t>Metodo INAIL</a:t>
            </a:r>
            <a:br>
              <a:rPr lang="it-IT" sz="4800" b="1" dirty="0"/>
            </a:br>
            <a:r>
              <a:rPr lang="it-IT" altLang="it-IT" sz="2000" dirty="0"/>
              <a:t>L’eventuale presenza di condotte aggressive sul luogo di lavoro viene rilevata anche nella valutazione del rischio stress lavoro correlato condotto col metodo INAIL grazie alla presenza di indicatori</a:t>
            </a:r>
            <a:endParaRPr lang="it-IT" sz="2000" dirty="0"/>
          </a:p>
        </p:txBody>
      </p:sp>
      <p:pic>
        <p:nvPicPr>
          <p:cNvPr id="40961" name="Picture 1">
            <a:extLst>
              <a:ext uri="{FF2B5EF4-FFF2-40B4-BE49-F238E27FC236}">
                <a16:creationId xmlns:a16="http://schemas.microsoft.com/office/drawing/2014/main" id="{89FE8E94-963B-1820-0C74-31B3756C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654" t="1170" r="781" b="540"/>
          <a:stretch>
            <a:fillRect/>
          </a:stretch>
        </p:blipFill>
        <p:spPr bwMode="auto">
          <a:xfrm>
            <a:off x="4743791" y="142852"/>
            <a:ext cx="4114489" cy="5857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7828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www.safetygroupitalia.it/news/wp-content/uploads/2017/11/percorso_stress-fasi_inail_2.png"/>
          <p:cNvPicPr>
            <a:picLocks noChangeAspect="1"/>
          </p:cNvPicPr>
          <p:nvPr/>
        </p:nvPicPr>
        <p:blipFill>
          <a:blip r:embed="rId3"/>
          <a:srcRect t="5199"/>
          <a:stretch>
            <a:fillRect/>
          </a:stretch>
        </p:blipFill>
        <p:spPr>
          <a:xfrm>
            <a:off x="330125" y="156015"/>
            <a:ext cx="8782344" cy="59766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Freccia a sinistra 5"/>
          <p:cNvSpPr/>
          <p:nvPr/>
        </p:nvSpPr>
        <p:spPr>
          <a:xfrm rot="10800000">
            <a:off x="250825" y="2060848"/>
            <a:ext cx="649288" cy="217488"/>
          </a:xfrm>
          <a:prstGeom prst="lef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A061377-081E-7EF9-2260-9D00CCD04415}"/>
              </a:ext>
            </a:extLst>
          </p:cNvPr>
          <p:cNvSpPr txBox="1"/>
          <p:nvPr/>
        </p:nvSpPr>
        <p:spPr>
          <a:xfrm>
            <a:off x="200382" y="6378820"/>
            <a:ext cx="894361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altLang="en-US" sz="1500" dirty="0">
                <a:solidFill>
                  <a:schemeClr val="tx1"/>
                </a:solidFill>
              </a:rPr>
              <a:t>Fonte: Manuale Metodologia valutazione e gestione del rischio stress lavoro correlato INAIL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2054</Words>
  <Application>Microsoft Office PowerPoint</Application>
  <PresentationFormat>Presentazione su schermo (4:3)</PresentationFormat>
  <Paragraphs>213</Paragraphs>
  <Slides>26</Slides>
  <Notes>11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Frutiger55Roman</vt:lpstr>
      <vt:lpstr>Symbol</vt:lpstr>
      <vt:lpstr>Tahoma</vt:lpstr>
      <vt:lpstr>Times New Roman</vt:lpstr>
      <vt:lpstr>Wingdings 3</vt:lpstr>
      <vt:lpstr>1_Filo</vt:lpstr>
      <vt:lpstr>Microsoft Excel Chart</vt:lpstr>
      <vt:lpstr>“La valutazione del rischio: l’esperienza di Ferrara”   Dott.ssa Concetta Mazza RSPP – Direttrice UOC Servizio Prevenzione e Protezione Provinciale  AOU-AUSL Ferrara  Bologna 7 febbraio 2024</vt:lpstr>
      <vt:lpstr>D.Lgs 81/2008</vt:lpstr>
      <vt:lpstr>Presentazione standard di PowerPoint</vt:lpstr>
      <vt:lpstr>Presentazione standard di PowerPoint</vt:lpstr>
      <vt:lpstr>Metodo INAIL </vt:lpstr>
      <vt:lpstr>Metodo INAIL Percorso metodologico di valutazione del rischio SLC secondo le indicazioni della Commissione</vt:lpstr>
      <vt:lpstr>Presentazione standard di PowerPoint</vt:lpstr>
      <vt:lpstr>Metodo INAIL L’eventuale presenza di condotte aggressive sul luogo di lavoro viene rilevata anche nella valutazione del rischio stress lavoro correlato condotto col metodo INAIL grazie alla presenza di indicatori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lda</dc:creator>
  <cp:lastModifiedBy>Spisni Andrea</cp:lastModifiedBy>
  <cp:revision>100</cp:revision>
  <cp:lastPrinted>2024-02-05T16:16:47Z</cp:lastPrinted>
  <dcterms:created xsi:type="dcterms:W3CDTF">2005-03-15T22:19:11Z</dcterms:created>
  <dcterms:modified xsi:type="dcterms:W3CDTF">2024-03-06T08:51:27Z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F4543C8B585E42CAB22548F77F2D3027_13</vt:lpwstr>
  </property>
  <property fmtid="{D5CDD505-2E9C-101B-9397-08002B2CF9AE}" pid="3" name="KSOProductBuildVer">
    <vt:lpwstr>1033-12.2.0.13431</vt:lpwstr>
  </property>
</Properties>
</file>