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84" r:id="rId2"/>
    <p:sldId id="263" r:id="rId3"/>
    <p:sldId id="267" r:id="rId4"/>
    <p:sldId id="266" r:id="rId5"/>
    <p:sldId id="262" r:id="rId6"/>
    <p:sldId id="299" r:id="rId7"/>
    <p:sldId id="287" r:id="rId8"/>
    <p:sldId id="268" r:id="rId9"/>
    <p:sldId id="265" r:id="rId10"/>
    <p:sldId id="289" r:id="rId11"/>
    <p:sldId id="288" r:id="rId12"/>
    <p:sldId id="271" r:id="rId13"/>
    <p:sldId id="261" r:id="rId14"/>
    <p:sldId id="295" r:id="rId15"/>
    <p:sldId id="297" r:id="rId16"/>
    <p:sldId id="296" r:id="rId17"/>
    <p:sldId id="257" r:id="rId18"/>
    <p:sldId id="258" r:id="rId19"/>
    <p:sldId id="294" r:id="rId20"/>
    <p:sldId id="259" r:id="rId21"/>
    <p:sldId id="293" r:id="rId22"/>
    <p:sldId id="273" r:id="rId23"/>
    <p:sldId id="272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A84DE-3A92-4678-A22D-C0D1C916DDDB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2442B-7276-429F-9CAE-EC497EA7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442B-7276-429F-9CAE-EC497EA735F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2526BC-5DA4-462E-A273-5870A22F6989}" type="datetimeFigureOut">
              <a:rPr lang="it-IT" smtClean="0"/>
              <a:pPr/>
              <a:t>06/02/2024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CF9810-7E8E-4578-9793-0A43488DA8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>
                <a:latin typeface="Arial Rounded MT Bold" pitchFamily="34" charset="0"/>
              </a:rPr>
              <a:t>La prevenzione delle aggressioni agli  operatori sanitari in Emilia Romagna</a:t>
            </a:r>
            <a:endParaRPr lang="it-IT" sz="3200" dirty="0">
              <a:latin typeface="Arial Rounded MT Bold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2996952"/>
            <a:ext cx="7406640" cy="1752600"/>
          </a:xfrm>
        </p:spPr>
        <p:txBody>
          <a:bodyPr/>
          <a:lstStyle/>
          <a:p>
            <a:endParaRPr lang="it-IT" dirty="0" smtClean="0"/>
          </a:p>
          <a:p>
            <a:pPr algn="ctr"/>
            <a:r>
              <a:rPr lang="it-IT" b="1" dirty="0" smtClean="0"/>
              <a:t>I dati regionali relativi alle segnalazioni ed agli infortuni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619672" y="5661248"/>
            <a:ext cx="2415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Bologna,   7 febbraio 2024 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Sintesi documentazione e normativa di riferimento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274320" indent="-274320">
              <a:buSzPct val="70000"/>
              <a:defRPr/>
            </a:pPr>
            <a:r>
              <a:rPr lang="it-IT" sz="3700" b="1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Raccomandazione Ministero della Salute n. 8: Raccomandazione per prevenire gli atti di violenza a danno degli operatori sanitari, novembre 2007; </a:t>
            </a:r>
          </a:p>
          <a:p>
            <a:pPr marL="274320" indent="-274320">
              <a:buSzPct val="70000"/>
              <a:defRPr/>
            </a:pPr>
            <a:r>
              <a:rPr lang="it-IT" sz="3700" b="1" u="sng" dirty="0" smtClean="0">
                <a:latin typeface="Calibri" pitchFamily="34" charset="0"/>
                <a:cs typeface="Calibri" pitchFamily="34" charset="0"/>
              </a:rPr>
              <a:t>Raccomandazione per la prevenzione della violenza a danno degli operatori sanitari, Regione Emilia-Romagna, 2010 </a:t>
            </a:r>
          </a:p>
          <a:p>
            <a:pPr marL="274320" indent="-274320">
              <a:buSzPct val="70000"/>
              <a:defRPr/>
            </a:pPr>
            <a:r>
              <a:rPr lang="it-IT" sz="3700" b="1" dirty="0" smtClean="0">
                <a:latin typeface="Calibri" pitchFamily="34" charset="0"/>
                <a:cs typeface="Calibri" pitchFamily="34" charset="0"/>
              </a:rPr>
              <a:t>D. </a:t>
            </a:r>
            <a:r>
              <a:rPr lang="it-IT" sz="3700" b="1" dirty="0" err="1" smtClean="0">
                <a:latin typeface="Calibri" pitchFamily="34" charset="0"/>
                <a:cs typeface="Calibri" pitchFamily="34" charset="0"/>
              </a:rPr>
              <a:t>Lgs</a:t>
            </a:r>
            <a:r>
              <a:rPr lang="it-IT" sz="3700" b="1" dirty="0" smtClean="0">
                <a:latin typeface="Calibri" pitchFamily="34" charset="0"/>
                <a:cs typeface="Calibri" pitchFamily="34" charset="0"/>
              </a:rPr>
              <a:t> 81/2008 “Testo Unico” sulla sicurezza sul lavoro e </a:t>
            </a:r>
            <a:r>
              <a:rPr lang="it-IT" sz="3700" b="1" dirty="0" err="1" smtClean="0">
                <a:latin typeface="Calibri" pitchFamily="34" charset="0"/>
                <a:cs typeface="Calibri" pitchFamily="34" charset="0"/>
              </a:rPr>
              <a:t>s.m.i</a:t>
            </a:r>
            <a:r>
              <a:rPr lang="it-IT" sz="37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74320" indent="-274320">
              <a:buSzPct val="70000"/>
              <a:defRPr/>
            </a:pPr>
            <a:r>
              <a:rPr lang="it-IT" sz="3700" b="1" dirty="0" smtClean="0">
                <a:latin typeface="Calibri" pitchFamily="34" charset="0"/>
                <a:cs typeface="Calibri" pitchFamily="34" charset="0"/>
              </a:rPr>
              <a:t>Accordo Quadro Europeo sulle molestie e sulla violenza sul luogo di lavoro, 2007 </a:t>
            </a:r>
          </a:p>
          <a:p>
            <a:pPr marL="274320" indent="-274320">
              <a:buSzPct val="70000"/>
              <a:defRPr/>
            </a:pPr>
            <a:r>
              <a:rPr lang="it-IT" sz="3700" b="1" dirty="0" smtClean="0">
                <a:latin typeface="Calibri" pitchFamily="34" charset="0"/>
                <a:cs typeface="Calibri" pitchFamily="34" charset="0"/>
              </a:rPr>
              <a:t>Violenza e molestie sul luogo di lavoro: un quadro europeo, </a:t>
            </a:r>
            <a:r>
              <a:rPr lang="it-IT" sz="3700" b="1" dirty="0" err="1" smtClean="0">
                <a:latin typeface="Calibri" pitchFamily="34" charset="0"/>
                <a:cs typeface="Calibri" pitchFamily="34" charset="0"/>
              </a:rPr>
              <a:t>Eu-Osha</a:t>
            </a:r>
            <a:r>
              <a:rPr lang="it-IT" sz="3700" b="1" dirty="0" smtClean="0">
                <a:latin typeface="Calibri" pitchFamily="34" charset="0"/>
                <a:cs typeface="Calibri" pitchFamily="34" charset="0"/>
              </a:rPr>
              <a:t> - 2011 </a:t>
            </a:r>
          </a:p>
          <a:p>
            <a:endParaRPr lang="it-IT" sz="3700" b="1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37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Linee di indirizzo  per la prevenzione degli atti di violenza a danno degli operatori sanitari e socio sanitari RER  Febbraio 2020</a:t>
            </a:r>
          </a:p>
          <a:p>
            <a:endParaRPr lang="it-IT" sz="3700" b="1" u="sng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3700" b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Legge 14 agosto 2020 n. 113</a:t>
            </a:r>
            <a:r>
              <a:rPr lang="it-IT" sz="37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 Disposizioni in materia di sicurezza per gli esercenti le professioni sanitarie e socio-sanitarie nell'esercizio delle loro funzioni.</a:t>
            </a:r>
          </a:p>
          <a:p>
            <a:endParaRPr lang="it-IT" sz="37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37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Progetto </a:t>
            </a:r>
            <a:r>
              <a:rPr lang="it-IT" sz="37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Segnal</a:t>
            </a:r>
            <a:r>
              <a:rPr lang="it-IT" sz="37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-ER  2020-2023 </a:t>
            </a:r>
            <a:r>
              <a:rPr lang="it-IT" sz="37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(creazione di data base RER  e di scheda di segnalazione specifica informatizzata per  atti di violenza)</a:t>
            </a:r>
          </a:p>
          <a:p>
            <a:endParaRPr lang="it-IT" sz="37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37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Decreto 13 gennaio 2022: Istituzione dell’osservatorio nazionale  sulla sicurezza degli esercenti le professioni sanitarie  e socio sanitarie</a:t>
            </a:r>
            <a:r>
              <a:rPr lang="it-IT" sz="37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it-IT" sz="3700" dirty="0" smtClean="0">
                <a:latin typeface="Calibri" pitchFamily="34" charset="0"/>
                <a:cs typeface="Calibri" pitchFamily="34" charset="0"/>
              </a:rPr>
              <a:t>( ai sensi della L. </a:t>
            </a:r>
            <a:r>
              <a:rPr lang="it-IT" sz="3700" smtClean="0">
                <a:latin typeface="Calibri" pitchFamily="34" charset="0"/>
                <a:cs typeface="Calibri" pitchFamily="34" charset="0"/>
              </a:rPr>
              <a:t>113/20 con </a:t>
            </a:r>
            <a:r>
              <a:rPr lang="it-IT" sz="3700" dirty="0" smtClean="0">
                <a:latin typeface="Calibri" pitchFamily="34" charset="0"/>
                <a:cs typeface="Calibri" pitchFamily="34" charset="0"/>
              </a:rPr>
              <a:t>partecipazione della RER)</a:t>
            </a:r>
          </a:p>
          <a:p>
            <a:endParaRPr lang="it-IT" sz="37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3700" b="1" dirty="0" smtClean="0">
                <a:latin typeface="Calibri" pitchFamily="34" charset="0"/>
                <a:cs typeface="Calibri" pitchFamily="34" charset="0"/>
              </a:rPr>
              <a:t>Direttiva 29 novembre 2023  </a:t>
            </a:r>
            <a:r>
              <a:rPr lang="it-IT" sz="3700" dirty="0" smtClean="0">
                <a:latin typeface="Calibri" pitchFamily="34" charset="0"/>
                <a:cs typeface="Calibri" pitchFamily="34" charset="0"/>
              </a:rPr>
              <a:t>Ministro Pubblica amministrazione: riconoscimento prevenzione e superamento  della violenza contro le donne in tutte le sue forme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Costituzione osservatorio ai sensi della Legge n. 113 del 2020</a:t>
            </a:r>
            <a:br>
              <a:rPr lang="it-IT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2000" dirty="0" smtClean="0"/>
              <a:t>decreto interministeriale del 13 gennaio 2022 / decreto 17 febbraio 2022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>
                <a:solidFill>
                  <a:schemeClr val="tx2"/>
                </a:solidFill>
              </a:rPr>
              <a:t>All'ONSEPS sono attribuiti i seguenti compiti:</a:t>
            </a:r>
          </a:p>
          <a:p>
            <a:pPr>
              <a:buNone/>
            </a:pPr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 a) monitorare gli episodi di violenza commessi ai danni degli esercenti le professioni sanitarie e sociosanitarie nell'esercizio delle loro funzioni;</a:t>
            </a:r>
          </a:p>
          <a:p>
            <a:r>
              <a:rPr lang="it-IT" b="1" dirty="0" smtClean="0">
                <a:solidFill>
                  <a:schemeClr val="tx2"/>
                </a:solidFill>
              </a:rPr>
              <a:t> b) monitorare gli eventi sentinella che possano dar luogo a fatti commessi con violenza o minaccia ai danni degli esercenti le professioni sanitarie e socio-sanitarie nell'esercizio delle loro funzioni; </a:t>
            </a:r>
          </a:p>
          <a:p>
            <a:r>
              <a:rPr lang="it-IT" b="1" dirty="0" smtClean="0">
                <a:solidFill>
                  <a:schemeClr val="tx2"/>
                </a:solidFill>
              </a:rPr>
              <a:t>c) promuovere studi e analisi per la formulazione di proposte e misure idonee a ridurre i fattori di rischio negli ambienti più esposti;</a:t>
            </a:r>
          </a:p>
          <a:p>
            <a:r>
              <a:rPr lang="it-IT" b="1" dirty="0" smtClean="0">
                <a:solidFill>
                  <a:schemeClr val="tx2"/>
                </a:solidFill>
              </a:rPr>
              <a:t> d) monitorare l'attuazione delle misure di prevenzione e protezione a garanzia dei livelli di sicurezza sui luoghi di lavoro ai sensi del decreto legislativo 9 aprile 2008, n. 81, anche promuovendo l'utilizzo di strumenti di videosorveglianza; </a:t>
            </a:r>
          </a:p>
          <a:p>
            <a:r>
              <a:rPr lang="it-IT" b="1" dirty="0" smtClean="0">
                <a:solidFill>
                  <a:schemeClr val="tx2"/>
                </a:solidFill>
              </a:rPr>
              <a:t>e) promuovere la diffusione delle buone prassi in materia di sicurezza degli esercenti le professioni sanitarie e socio-sanitarie, anche nella forma del lavoro in equipe; </a:t>
            </a:r>
          </a:p>
          <a:p>
            <a:r>
              <a:rPr lang="it-IT" b="1" dirty="0" smtClean="0">
                <a:solidFill>
                  <a:schemeClr val="tx2"/>
                </a:solidFill>
              </a:rPr>
              <a:t>f) promuovere lo svolgimento di corsi di formazione per il personale medico e sanitario, finalizzati alla prevenzione e alla gestione delle situazioni di conflitto nonché a migliorare la qualità della comunicazione con gli utenti”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7406640" cy="1472184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Infortuni e Segnalazioni</a:t>
            </a:r>
            <a:r>
              <a:rPr lang="it-IT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3200" dirty="0" smtClean="0">
                <a:latin typeface="Calibri" pitchFamily="34" charset="0"/>
                <a:cs typeface="Calibri" pitchFamily="34" charset="0"/>
              </a:rPr>
            </a:br>
            <a:endParaRPr lang="it-IT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187624" y="2492896"/>
            <a:ext cx="781467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19100" algn="just">
              <a:spcBef>
                <a:spcPts val="600"/>
              </a:spcBef>
              <a:buClr>
                <a:srgbClr val="0DB7C4"/>
              </a:buClr>
              <a:buSzPts val="3000"/>
              <a:defRPr/>
            </a:pPr>
            <a:r>
              <a:rPr lang="it-IT" sz="1400" b="1" dirty="0" smtClean="0">
                <a:solidFill>
                  <a:srgbClr val="3BB7C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INFORTUNI </a:t>
            </a:r>
          </a:p>
          <a:p>
            <a:pPr marL="38100" algn="just">
              <a:buClr>
                <a:srgbClr val="0DB7C4"/>
              </a:buClr>
              <a:buSzPts val="3000"/>
              <a:defRPr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utilizzo della 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deviazione ESAW 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(Codice che identifica la modalità di accadimento):  83 - Violenza, aggressione, minaccia - proveniente da persone</a:t>
            </a:r>
          </a:p>
          <a:p>
            <a:pPr marL="38100" algn="just">
              <a:buClr>
                <a:srgbClr val="0DB7C4"/>
              </a:buClr>
              <a:buSzPts val="3000"/>
              <a:defRPr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esterne all'impresa verso le vittime nel quadro della loro funzione (rapina in banca, aggressione ad autisti di autobus, ecc.) e  82 - Violenza, aggressione, minaccia – tra dipendenti dell'impresa; </a:t>
            </a:r>
          </a:p>
          <a:p>
            <a:pPr marL="38100" algn="just">
              <a:spcBef>
                <a:spcPts val="600"/>
              </a:spcBef>
              <a:buClr>
                <a:srgbClr val="0DB7C4"/>
              </a:buClr>
              <a:buSzPts val="3000"/>
              <a:defRPr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SEGNALAZIONI </a:t>
            </a:r>
          </a:p>
          <a:p>
            <a:pPr marL="38100" algn="just">
              <a:buClr>
                <a:srgbClr val="0DB7C4"/>
              </a:buClr>
              <a:buSzPts val="3000"/>
              <a:defRPr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 apposita 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scheda di segnalazione 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per rilevare le 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aggressioni verbali, fisiche e contro la proprietà 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accadute negli 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anni 2017-2021 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nelle Aziende Sanitarie della </a:t>
            </a:r>
            <a:r>
              <a:rPr lang="it-IT" sz="1400" dirty="0" err="1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Regione-Emilia-Romagna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Le aggressioni fisiche sono state ulteriormente analizzate anche in relazione agli esiti: nessun esito/danno, esito da minore a moderato e da significativo a severo, corrispondenti a diversi livelli dell’</a:t>
            </a:r>
            <a:r>
              <a:rPr lang="it-IT" sz="1400" dirty="0" err="1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incident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it-IT" sz="1400" dirty="0" err="1" smtClean="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reporting</a:t>
            </a:r>
            <a:endParaRPr lang="it-IT" sz="1400" dirty="0">
              <a:solidFill>
                <a:schemeClr val="tx2">
                  <a:lumMod val="75000"/>
                </a:schemeClr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88640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7694672" cy="864096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Infortuni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con modalità </a:t>
            </a:r>
            <a:r>
              <a:rPr lang="it-IT" sz="2000" b="1" dirty="0" err="1" smtClean="0">
                <a:latin typeface="Calibri" pitchFamily="34" charset="0"/>
                <a:cs typeface="Calibri" pitchFamily="34" charset="0"/>
              </a:rPr>
              <a:t>Esaw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“violenza, aggressione”: dati relativi alle Aziende Sanitarie della Regione Emilia-Romagna, negli anni 2011-2021</a:t>
            </a:r>
            <a:br>
              <a:rPr lang="it-IT" sz="2000" b="1" dirty="0" smtClean="0">
                <a:latin typeface="Calibri" pitchFamily="34" charset="0"/>
                <a:cs typeface="Calibri" pitchFamily="34" charset="0"/>
              </a:rPr>
            </a:br>
            <a:r>
              <a:rPr lang="it-IT" sz="2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 infortuni  TOTALI riconosciuti  e per natura della lesione-  </a:t>
            </a:r>
            <a:r>
              <a:rPr lang="it-IT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dati INAIL</a:t>
            </a:r>
            <a:r>
              <a:rPr lang="it-IT" sz="2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it-IT" sz="20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691680" y="335699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908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Immagin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844824"/>
            <a:ext cx="5502891" cy="2673536"/>
          </a:xfrm>
          <a:prstGeom prst="rect">
            <a:avLst/>
          </a:prstGeom>
          <a:noFill/>
        </p:spPr>
      </p:pic>
      <p:pic>
        <p:nvPicPr>
          <p:cNvPr id="18" name="Immagin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62750" y="4581128"/>
            <a:ext cx="3167271" cy="19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7498080" cy="1143000"/>
          </a:xfrm>
        </p:spPr>
        <p:txBody>
          <a:bodyPr>
            <a:normAutofit/>
          </a:bodyPr>
          <a:lstStyle/>
          <a:p>
            <a:r>
              <a:rPr lang="it-IT" sz="1800" b="1" dirty="0" smtClean="0"/>
              <a:t>Infortuni con modalità </a:t>
            </a:r>
            <a:r>
              <a:rPr lang="it-IT" sz="1800" b="1" dirty="0" err="1" smtClean="0"/>
              <a:t>Esaw</a:t>
            </a:r>
            <a:r>
              <a:rPr lang="it-IT" sz="1800" b="1" dirty="0" smtClean="0"/>
              <a:t> “violenza, aggressione”: dati relativi alle Aziende Sanitarie della Regione Emilia-Romagna, negli anni 2011- 2021</a:t>
            </a:r>
            <a:endParaRPr lang="it-IT" sz="1800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73016"/>
            <a:ext cx="6300788" cy="2432050"/>
          </a:xfrm>
          <a:prstGeom prst="rect">
            <a:avLst/>
          </a:prstGeom>
          <a:noFill/>
        </p:spPr>
      </p:pic>
      <p:pic>
        <p:nvPicPr>
          <p:cNvPr id="6" name="Immagine 5">
            <a:extLst>
              <a:ext uri="{FF2B5EF4-FFF2-40B4-BE49-F238E27FC236}">
                <a16:creationId xmlns="" xmlns:a16="http://schemas.microsoft.com/office/drawing/2014/main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32656"/>
            <a:ext cx="2771336" cy="66273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868958"/>
          </a:xfrm>
        </p:spPr>
        <p:txBody>
          <a:bodyPr>
            <a:normAutofit/>
          </a:bodyPr>
          <a:lstStyle/>
          <a:p>
            <a:r>
              <a:rPr lang="it-IT" sz="1400" b="1" dirty="0" smtClean="0"/>
              <a:t>Infortuni con modalità  </a:t>
            </a:r>
            <a:r>
              <a:rPr lang="it-IT" sz="1400" b="1" dirty="0" err="1" smtClean="0"/>
              <a:t>Esaw</a:t>
            </a:r>
            <a:r>
              <a:rPr lang="it-IT" sz="1400" b="1" dirty="0" smtClean="0"/>
              <a:t> “violenza, aggressione”: eventi relativi alle Aziende Sanitarie della Regione Emilia-Romagna, negli anni  2011-2021, per natura della lesione</a:t>
            </a:r>
            <a:endParaRPr lang="it-IT" sz="1400" dirty="0"/>
          </a:p>
        </p:txBody>
      </p:sp>
      <p:pic>
        <p:nvPicPr>
          <p:cNvPr id="41986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50133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60648"/>
            <a:ext cx="2771336" cy="6627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498080" cy="1143000"/>
          </a:xfrm>
        </p:spPr>
        <p:txBody>
          <a:bodyPr>
            <a:normAutofit/>
          </a:bodyPr>
          <a:lstStyle/>
          <a:p>
            <a:r>
              <a:rPr lang="it-IT" sz="1600" b="1" dirty="0" smtClean="0"/>
              <a:t>Infortuni modalità con ESAW “violenza aggressione”: eventi relativi alle Aziende Sanitarie della Emilia Romagna negli anni  2011-2021, suddivisi tra dipendenti e persone esterne e per </a:t>
            </a:r>
            <a:r>
              <a:rPr lang="it-IT" sz="1600" b="1" dirty="0" smtClean="0"/>
              <a:t>sesso</a:t>
            </a:r>
            <a:endParaRPr lang="it-IT" sz="16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40961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115050" cy="1076325"/>
          </a:xfrm>
          <a:prstGeom prst="rect">
            <a:avLst/>
          </a:prstGeom>
          <a:noFill/>
        </p:spPr>
      </p:pic>
      <p:pic>
        <p:nvPicPr>
          <p:cNvPr id="40963" name="Immagin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84984"/>
            <a:ext cx="578961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88640"/>
            <a:ext cx="2771336" cy="66273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628942"/>
          </a:xfrm>
        </p:spPr>
        <p:txBody>
          <a:bodyPr>
            <a:normAutofit/>
          </a:bodyPr>
          <a:lstStyle/>
          <a:p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1100" b="1" cap="small" dirty="0" smtClean="0"/>
              <a:t>Tabella 1: Monitoraggio degli episodi di violenza commessi ai danni degli esercenti le professioni sanitarie e socio-sanitarie nell'esercizio delle loro funzioni, fonte </a:t>
            </a:r>
            <a:r>
              <a:rPr lang="it-IT" sz="1100" b="1" cap="small" dirty="0" err="1" smtClean="0"/>
              <a:t>onseps</a:t>
            </a:r>
            <a:r>
              <a:rPr lang="it-IT" sz="1100" b="1" cap="small" dirty="0" smtClean="0"/>
              <a:t> anno 2023 </a:t>
            </a:r>
            <a:br>
              <a:rPr lang="it-IT" sz="1100" b="1" cap="small" dirty="0" smtClean="0"/>
            </a:br>
            <a:r>
              <a:rPr lang="it-IT" sz="900" b="1" cap="small" dirty="0" smtClean="0"/>
              <a:t/>
            </a:r>
            <a:br>
              <a:rPr lang="it-IT" sz="900" b="1" cap="small" dirty="0" smtClean="0"/>
            </a:br>
            <a:r>
              <a:rPr lang="it-IT" sz="900" dirty="0" smtClean="0"/>
              <a:t>A-denominatore= numero di aggressioni/eventi</a:t>
            </a:r>
            <a:br>
              <a:rPr lang="it-IT" sz="900" dirty="0" smtClean="0"/>
            </a:br>
            <a:r>
              <a:rPr lang="it-IT" sz="900" dirty="0" smtClean="0"/>
              <a:t>b- </a:t>
            </a:r>
            <a:r>
              <a:rPr lang="it-IT" sz="900" dirty="0" err="1" smtClean="0"/>
              <a:t>denominatore=</a:t>
            </a:r>
            <a:r>
              <a:rPr lang="it-IT" sz="900" dirty="0" smtClean="0"/>
              <a:t> numero di operatori coinvolti</a:t>
            </a:r>
            <a:br>
              <a:rPr lang="it-IT" sz="900" dirty="0" smtClean="0"/>
            </a:br>
            <a:r>
              <a:rPr lang="it-IT" sz="900" dirty="0" smtClean="0"/>
              <a:t>*) il dato diviso per 6 giorni della settimana è di circa 14,5%</a:t>
            </a:r>
            <a:br>
              <a:rPr lang="it-IT" sz="900" dirty="0" smtClean="0"/>
            </a:br>
            <a:endParaRPr lang="it-IT" sz="9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483768" y="2060852"/>
          <a:ext cx="4141183" cy="4365945"/>
        </p:xfrm>
        <a:graphic>
          <a:graphicData uri="http://schemas.openxmlformats.org/drawingml/2006/table">
            <a:tbl>
              <a:tblPr/>
              <a:tblGrid>
                <a:gridCol w="2612289"/>
                <a:gridCol w="759298"/>
                <a:gridCol w="769596"/>
              </a:tblGrid>
              <a:tr h="157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</a:tr>
              <a:tr h="158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N° Aggressioni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2.426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N° Totale operatori coinvolti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2.775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Settore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900">
                        <a:latin typeface="Calibri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8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Pubblico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2.193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90,4%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Privato accreditato SSR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233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9,6%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Sesso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900">
                        <a:latin typeface="Calibri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8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Maschio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686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24,7%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Femmina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1.775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64,0%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dato mancante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314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11,3%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Età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900">
                        <a:latin typeface="Calibri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8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fino a 29 anni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405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14,6%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30-39 anni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684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24,6%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40-49 anni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488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17,6%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50-59 anni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517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18,6%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anni e più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117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4,2%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dato mancante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564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20,3% (b)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Giorno evento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Feriale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2.116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87,2% (a)*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Festivo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307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12,7%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dato mancante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Fascia oraria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Mattina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947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39,0%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Pomeriggio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814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33,6%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Sera/Notte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568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23,4%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8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dato mancante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97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4,0% (a)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941">
                <a:tc gridSpan="3"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639" marR="346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denominatore= numero di aggressioni/eventi</a:t>
            </a:r>
            <a:endParaRPr kumimoji="0" lang="it-IT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denominatore= numero di operatori coinvolti</a:t>
            </a:r>
            <a:endParaRPr kumimoji="0" lang="it-IT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*) il dato diviso per 6 giorni della settimana è di circa 14,5%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836713"/>
            <a:ext cx="7826726" cy="1296144"/>
          </a:xfrm>
        </p:spPr>
        <p:txBody>
          <a:bodyPr>
            <a:normAutofit/>
          </a:bodyPr>
          <a:lstStyle/>
          <a:p>
            <a:r>
              <a:rPr lang="it-IT" sz="1400" b="1" cap="small" dirty="0" smtClean="0"/>
              <a:t>Tabella 2: qualifica professionale operatori coinvolti, fonte </a:t>
            </a:r>
            <a:r>
              <a:rPr lang="it-IT" sz="1400" b="1" cap="small" dirty="0" err="1" smtClean="0"/>
              <a:t>onseps</a:t>
            </a:r>
            <a:r>
              <a:rPr lang="it-IT" sz="1400" b="1" cap="small" dirty="0" smtClean="0"/>
              <a:t> anno 2023</a:t>
            </a:r>
            <a:br>
              <a:rPr lang="it-IT" sz="1400" b="1" cap="small" dirty="0" smtClean="0"/>
            </a:br>
            <a:endParaRPr lang="it-IT" sz="1400" dirty="0">
              <a:latin typeface="Arial Rounded MT Bold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8640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979712" y="2204858"/>
          <a:ext cx="4596325" cy="4430835"/>
        </p:xfrm>
        <a:graphic>
          <a:graphicData uri="http://schemas.openxmlformats.org/drawingml/2006/table">
            <a:tbl>
              <a:tblPr/>
              <a:tblGrid>
                <a:gridCol w="2899396"/>
                <a:gridCol w="842750"/>
                <a:gridCol w="854179"/>
              </a:tblGrid>
              <a:tr h="1675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</a:tr>
              <a:tr h="1675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N° Totale operatori coinvolti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2.775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100% 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Infermiere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1.628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58,7%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Medico chirurgo</a:t>
                      </a:r>
                      <a:endParaRPr lang="it-I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305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11,0%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Operatore Socio-Sanitario (OSS)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278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10,0%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Tecnico Riabilitazione Psichiatrica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57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2,1%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Dipendenti non sanitari / Front office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1,0%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Ostetrica/o</a:t>
                      </a:r>
                      <a:endParaRPr lang="it-I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Educatore Professionale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0,5%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Farmacista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Tecnico Sanitario di Radiologia Medica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Fisioterapista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Assistente Sanitario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Psicologo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Infermiere pediatrico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Logopedista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Odontoiatra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Assistente sociale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Dietista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Tecnico della Prev nell’ambi e nei luoghi di lav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691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40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Altro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54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1,9%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Altre professioni con prevalenza = 0%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dato mancante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327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11,8%</a:t>
                      </a:r>
                      <a:endParaRPr lang="it-I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28"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49" marR="38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4980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sz="2200" b="1" cap="small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2200" b="1" cap="small" dirty="0" smtClean="0">
                <a:latin typeface="Calibri" pitchFamily="34" charset="0"/>
                <a:cs typeface="Calibri" pitchFamily="34" charset="0"/>
              </a:rPr>
            </a:br>
            <a:r>
              <a:rPr lang="it-IT" sz="2200" b="1" cap="small" dirty="0" err="1" smtClean="0">
                <a:latin typeface="Calibri" pitchFamily="34" charset="0"/>
                <a:cs typeface="Calibri" pitchFamily="34" charset="0"/>
              </a:rPr>
              <a:t>setting</a:t>
            </a:r>
            <a:r>
              <a:rPr lang="it-IT" sz="2200" b="1" cap="smal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200" b="1" cap="small" dirty="0" smtClean="0">
                <a:latin typeface="Calibri" pitchFamily="34" charset="0"/>
                <a:cs typeface="Calibri" pitchFamily="34" charset="0"/>
              </a:rPr>
              <a:t>assistenziale accadimento eventi, fonte </a:t>
            </a:r>
            <a:r>
              <a:rPr lang="it-IT" sz="2200" b="1" cap="small" dirty="0" err="1" smtClean="0">
                <a:latin typeface="Calibri" pitchFamily="34" charset="0"/>
                <a:cs typeface="Calibri" pitchFamily="34" charset="0"/>
              </a:rPr>
              <a:t>onseps</a:t>
            </a:r>
            <a:r>
              <a:rPr lang="it-IT" sz="2200" b="1" cap="small" dirty="0" smtClean="0">
                <a:latin typeface="Calibri" pitchFamily="34" charset="0"/>
                <a:cs typeface="Calibri" pitchFamily="34" charset="0"/>
              </a:rPr>
              <a:t> anno 2023</a:t>
            </a:r>
            <a:r>
              <a:rPr lang="it-IT" b="1" cap="small" dirty="0" smtClean="0"/>
              <a:t/>
            </a:r>
            <a:br>
              <a:rPr lang="it-IT" b="1" cap="small" dirty="0" smtClean="0"/>
            </a:br>
            <a:r>
              <a:rPr lang="it-IT" sz="1000" b="1" cap="small" dirty="0" err="1" smtClean="0"/>
              <a:t>A</a:t>
            </a:r>
            <a:r>
              <a:rPr lang="it-IT" sz="1300" dirty="0" err="1" smtClean="0"/>
              <a:t>=</a:t>
            </a:r>
            <a:r>
              <a:rPr lang="it-IT" sz="1300" dirty="0" smtClean="0"/>
              <a:t> totale aggressioni (ospedale + territorio)</a:t>
            </a:r>
            <a:br>
              <a:rPr lang="it-IT" sz="1300" dirty="0" smtClean="0"/>
            </a:br>
            <a:r>
              <a:rPr lang="it-IT" sz="1300" dirty="0" err="1" smtClean="0"/>
              <a:t>B=totale</a:t>
            </a:r>
            <a:r>
              <a:rPr lang="it-IT" sz="1300" dirty="0" smtClean="0"/>
              <a:t> aggressioni in ambito ospedaliero</a:t>
            </a:r>
            <a:br>
              <a:rPr lang="it-IT" sz="1300" dirty="0" smtClean="0"/>
            </a:br>
            <a:r>
              <a:rPr lang="it-IT" sz="1300" dirty="0" err="1" smtClean="0"/>
              <a:t>C=totale</a:t>
            </a:r>
            <a:r>
              <a:rPr lang="it-IT" sz="1300" dirty="0" smtClean="0"/>
              <a:t> aggressioni in ambito territoriale</a:t>
            </a:r>
            <a:br>
              <a:rPr lang="it-IT" sz="1300" dirty="0" smtClean="0"/>
            </a:br>
            <a:endParaRPr lang="it-IT" sz="13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619673" y="1711576"/>
          <a:ext cx="5848880" cy="4093687"/>
        </p:xfrm>
        <a:graphic>
          <a:graphicData uri="http://schemas.openxmlformats.org/drawingml/2006/table">
            <a:tbl>
              <a:tblPr/>
              <a:tblGrid>
                <a:gridCol w="3190823"/>
                <a:gridCol w="898200"/>
                <a:gridCol w="911023"/>
                <a:gridCol w="848834"/>
              </a:tblGrid>
              <a:tr h="361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N° Aggressioni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2.426 (a)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Ospedale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2.010 (b)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82,9% (a)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 (b)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Servizio Psichiatrico Diagnosi e Cura (SPDC)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12,7%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15,3% (b)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Pronto Soccorso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27,1%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32,7% (b)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Area di Degenza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27,0%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32,6% (b)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Aree comuni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6,7%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8,1% (b)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Ambulatorio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9,4%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11,3% (b)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Territorio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440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18,1% (a)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 </a:t>
                      </a: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(c)</a:t>
                      </a:r>
                      <a:r>
                        <a:rPr lang="it-IT" sz="1000" b="1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Servizi per le Dipendenze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8,0%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Servizi Psichiatrici Territoriali/REMS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6,6%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36,1%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Servizio di Emergenza/Urgenza territoriale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7,7%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MMG, PLS, Continuità assistenziale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1,1%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5,9%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Ambulatori territoriali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15,5%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Domicilio del paziente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9,1%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Istituti Penitenziari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9,5%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Case/Ospedali di Comunità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6,4% (c)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RSA / Residenze Protette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0,3%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1,8% (c)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6632"/>
            <a:ext cx="2664296" cy="6371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32656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7406640" cy="1472184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alibri" pitchFamily="34" charset="0"/>
                <a:cs typeface="Calibri" pitchFamily="34" charset="0"/>
              </a:rPr>
              <a:t>WHO</a:t>
            </a:r>
            <a:endParaRPr lang="it-IT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7313466" cy="1587624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La violenza sul luogo di lavoro è  ormai universalmente riconosciuta come un importante problema di salute pubblica nel mondo</a:t>
            </a:r>
            <a:endParaRPr lang="it-IT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16632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7723584" cy="1472184"/>
          </a:xfrm>
        </p:spPr>
        <p:txBody>
          <a:bodyPr>
            <a:normAutofit/>
          </a:bodyPr>
          <a:lstStyle/>
          <a:p>
            <a:r>
              <a:rPr lang="it-IT" sz="1600" b="1" cap="small" dirty="0" smtClean="0"/>
              <a:t>Figura 1: caratteristiche demografiche (</a:t>
            </a:r>
            <a:r>
              <a:rPr lang="it-IT" sz="1400" b="1" cap="small" dirty="0" smtClean="0"/>
              <a:t>GENERE</a:t>
            </a:r>
            <a:r>
              <a:rPr lang="it-IT" sz="1600" b="1" cap="small" dirty="0" smtClean="0"/>
              <a:t>, età) operatori coinvolti, fonte </a:t>
            </a:r>
            <a:r>
              <a:rPr lang="it-IT" sz="1600" b="1" cap="small" dirty="0" err="1" smtClean="0"/>
              <a:t>onseps</a:t>
            </a:r>
            <a:r>
              <a:rPr lang="it-IT" sz="1600" b="1" cap="small" dirty="0" smtClean="0"/>
              <a:t> anno 2023</a:t>
            </a:r>
            <a:br>
              <a:rPr lang="it-IT" sz="1600" b="1" cap="small" dirty="0" smtClean="0"/>
            </a:br>
            <a:endParaRPr lang="it-IT" sz="1600" dirty="0"/>
          </a:p>
        </p:txBody>
      </p:sp>
      <p:pic>
        <p:nvPicPr>
          <p:cNvPr id="8" name="Immagine 7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69800" y="2514600"/>
            <a:ext cx="28044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09120"/>
            <a:ext cx="28044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TIPO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AGGRESSORE – FONTE ONSEPS 2023</a:t>
            </a:r>
            <a:endParaRPr lang="it-IT" sz="2400" b="1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7310" y="1447800"/>
            <a:ext cx="7354929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>
              <a:latin typeface="Arial Rounded MT Bold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pic>
        <p:nvPicPr>
          <p:cNvPr id="7" name="Immagine 6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4680520" cy="2748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4680520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sellaDiTesto 8"/>
          <p:cNvSpPr txBox="1"/>
          <p:nvPr/>
        </p:nvSpPr>
        <p:spPr>
          <a:xfrm>
            <a:off x="6084168" y="4437112"/>
            <a:ext cx="248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cap="small" dirty="0" smtClean="0"/>
              <a:t>Figura 3: tipo aggressore in proporzione al personale dipendente (*), fonte </a:t>
            </a:r>
            <a:r>
              <a:rPr lang="it-IT" sz="1200" b="1" cap="small" dirty="0" err="1" smtClean="0"/>
              <a:t>onseps</a:t>
            </a:r>
            <a:r>
              <a:rPr lang="it-IT" sz="1200" b="1" cap="small" dirty="0" smtClean="0"/>
              <a:t> anno 2023</a:t>
            </a:r>
            <a:endParaRPr lang="it-IT" sz="1200" b="1" cap="small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084168" y="1124745"/>
            <a:ext cx="21602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cap="small" dirty="0" smtClean="0"/>
              <a:t>Figura 2: qualifica professionale operatori coinvolti in proporzione al totale aggressioni, fonte </a:t>
            </a:r>
            <a:r>
              <a:rPr lang="it-IT" sz="1200" b="1" cap="small" dirty="0" err="1" smtClean="0"/>
              <a:t>onseps</a:t>
            </a:r>
            <a:r>
              <a:rPr lang="it-IT" sz="1200" b="1" cap="small" dirty="0" smtClean="0"/>
              <a:t> anno 2023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>
              <a:latin typeface="Arial Rounded MT Bold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051720" y="1484784"/>
          <a:ext cx="5033010" cy="472440"/>
        </p:xfrm>
        <a:graphic>
          <a:graphicData uri="http://schemas.openxmlformats.org/drawingml/2006/table">
            <a:tbl>
              <a:tblPr/>
              <a:tblGrid>
                <a:gridCol w="5033010"/>
              </a:tblGrid>
              <a:tr h="472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TIPO </a:t>
                      </a:r>
                      <a:r>
                        <a:rPr lang="it-IT" sz="1400" b="1" dirty="0" err="1" smtClean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it-IT" sz="1400" b="1" dirty="0" smtClean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AGGRESSIONE  -  FONTE ONSEPS 2023</a:t>
                      </a:r>
                      <a:endParaRPr lang="it-IT" sz="14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Immagin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492896"/>
            <a:ext cx="4469434" cy="29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dirty="0" smtClean="0"/>
              <a:t>Luogo. OSPEDALE  DATI 2023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7310" y="1447800"/>
            <a:ext cx="7354929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Luogo: TERRITORIO  ONSEPS 2023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7310" y="1447800"/>
            <a:ext cx="7354929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Tipo di aggressore   ONSEPS 2023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7310" y="1447800"/>
            <a:ext cx="7354929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7406640" cy="168820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Arial Rounded MT Bold" pitchFamily="34" charset="0"/>
              </a:rPr>
              <a:t>La prevenzione delle aggressioni agli  operatori sanitari in Emilia Romagna</a:t>
            </a:r>
            <a:endParaRPr lang="it-IT" sz="2400" dirty="0">
              <a:latin typeface="Arial Rounded MT Bold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7313466" cy="1931106"/>
          </a:xfrm>
        </p:spPr>
        <p:txBody>
          <a:bodyPr>
            <a:noAutofit/>
          </a:bodyPr>
          <a:lstStyle/>
          <a:p>
            <a:pPr algn="l"/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Fenomeno  </a:t>
            </a:r>
            <a:r>
              <a:rPr lang="it-IT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percepito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 in crescita negli ultimi anni</a:t>
            </a:r>
          </a:p>
          <a:p>
            <a:pPr algn="l"/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Su di esso incidono elementi di contesto e fattori sociali</a:t>
            </a:r>
          </a:p>
          <a:p>
            <a:pPr algn="l"/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E’ mancato 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 ad oggi 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un monitoraggio preciso e puntuale del fenomeno</a:t>
            </a:r>
          </a:p>
          <a:p>
            <a:pPr algn="l"/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Il problema è stato spesso affrontato con interventi troppo settoriali e frammentati</a:t>
            </a:r>
          </a:p>
          <a:p>
            <a:pPr algn="l"/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Incide sulla percezione di sicurezza e senso di tutela dei professionisti durante la propria attività</a:t>
            </a:r>
          </a:p>
          <a:p>
            <a:endParaRPr lang="it-IT" sz="16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32656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1800" dirty="0" smtClean="0">
                <a:latin typeface="Arial Rounded MT Bold" pitchFamily="34" charset="0"/>
              </a:rPr>
              <a:t>La prevenzione della violenza sugli operatori sanitari</a:t>
            </a:r>
            <a:br>
              <a:rPr lang="it-IT" sz="1800" dirty="0" smtClean="0">
                <a:latin typeface="Arial Rounded MT Bold" pitchFamily="34" charset="0"/>
              </a:rPr>
            </a:br>
            <a:r>
              <a:rPr lang="it-IT" sz="1800" dirty="0" smtClean="0">
                <a:latin typeface="Arial Rounded MT Bold" pitchFamily="34" charset="0"/>
              </a:rPr>
              <a:t>effetti sulle organizzazioni sanitarie</a:t>
            </a:r>
            <a:endParaRPr lang="it-IT" sz="1800" dirty="0">
              <a:latin typeface="Arial Rounded MT Bold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7670656" cy="2376264"/>
          </a:xfrm>
        </p:spPr>
        <p:txBody>
          <a:bodyPr>
            <a:noAutofit/>
          </a:bodyPr>
          <a:lstStyle/>
          <a:p>
            <a:pPr algn="l"/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L’effetto della violenza sul luogo di lavoro si ripercuote anche sugli altri membri dell’equipe.</a:t>
            </a:r>
          </a:p>
          <a:p>
            <a:pPr algn="l"/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Si genera di conseguenza un clima di sfiducia, di ostilità e di paura, e vengono meno le basi del lavoro di gruppo e della condivisione degli obiettivi, ripercuotendosi sull’operato dei singoli e sulla qualità delle cure prestate dal gruppo.</a:t>
            </a:r>
          </a:p>
          <a:p>
            <a:pPr algn="l"/>
            <a:r>
              <a:rPr lang="it-IT" sz="1800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it-IT" sz="1800" i="1" dirty="0" err="1" smtClean="0">
                <a:latin typeface="Calibri" pitchFamily="34" charset="0"/>
                <a:cs typeface="Calibri" pitchFamily="34" charset="0"/>
              </a:rPr>
              <a:t>Perrone</a:t>
            </a:r>
            <a:r>
              <a:rPr lang="it-IT" sz="1800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it-IT" sz="18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latin typeface="Calibri" pitchFamily="34" charset="0"/>
                <a:cs typeface="Calibri" pitchFamily="34" charset="0"/>
              </a:rPr>
              <a:t>DEFINIZIONE</a:t>
            </a:r>
            <a:endParaRPr lang="it-IT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187624" y="2564904"/>
            <a:ext cx="75992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Secondo 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l'Agenzia </a:t>
            </a:r>
            <a:r>
              <a:rPr lang="it-IT" b="1" dirty="0">
                <a:latin typeface="Calibri" pitchFamily="34" charset="0"/>
                <a:cs typeface="Calibri" pitchFamily="34" charset="0"/>
              </a:rPr>
              <a:t>Europea per la Sicurezza e la Salute sul Lavoro </a:t>
            </a:r>
            <a:r>
              <a:rPr lang="it-IT" dirty="0">
                <a:latin typeface="Calibri" pitchFamily="34" charset="0"/>
                <a:cs typeface="Calibri" pitchFamily="34" charset="0"/>
              </a:rPr>
              <a:t>(</a:t>
            </a:r>
            <a:r>
              <a:rPr lang="it-IT" i="1" dirty="0" err="1">
                <a:latin typeface="Calibri" pitchFamily="34" charset="0"/>
                <a:cs typeface="Calibri" pitchFamily="34" charset="0"/>
              </a:rPr>
              <a:t>Eu-Osha</a:t>
            </a:r>
            <a:r>
              <a:rPr lang="it-IT" i="1" dirty="0">
                <a:latin typeface="Calibri" pitchFamily="34" charset="0"/>
                <a:cs typeface="Calibri" pitchFamily="34" charset="0"/>
              </a:rPr>
              <a:t>, “Violenza e molestie sul </a:t>
            </a:r>
            <a:r>
              <a:rPr lang="it-IT" i="1" dirty="0" smtClean="0">
                <a:latin typeface="Calibri" pitchFamily="34" charset="0"/>
                <a:cs typeface="Calibri" pitchFamily="34" charset="0"/>
              </a:rPr>
              <a:t>luogo di </a:t>
            </a:r>
            <a:r>
              <a:rPr lang="it-IT" i="1" dirty="0">
                <a:latin typeface="Calibri" pitchFamily="34" charset="0"/>
                <a:cs typeface="Calibri" pitchFamily="34" charset="0"/>
              </a:rPr>
              <a:t>lavoro: un quadro europeo”, 2011), la violenza esterna sul posto di lavoro comprende: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>
                <a:latin typeface="Calibri" pitchFamily="34" charset="0"/>
                <a:cs typeface="Calibri" pitchFamily="34" charset="0"/>
              </a:rPr>
              <a:t>insulti-comportamenti incivili;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>
                <a:latin typeface="Calibri" pitchFamily="34" charset="0"/>
                <a:cs typeface="Calibri" pitchFamily="34" charset="0"/>
              </a:rPr>
              <a:t>minacce;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>
                <a:latin typeface="Calibri" pitchFamily="34" charset="0"/>
                <a:cs typeface="Calibri" pitchFamily="34" charset="0"/>
              </a:rPr>
              <a:t>forme di aggressione fisica o psicologica tali da mettere a repentaglio la </a:t>
            </a:r>
            <a:r>
              <a:rPr lang="it-IT" i="1" dirty="0">
                <a:latin typeface="Calibri" pitchFamily="34" charset="0"/>
                <a:cs typeface="Calibri" pitchFamily="34" charset="0"/>
              </a:rPr>
              <a:t>salute, la sicurezza o </a:t>
            </a:r>
            <a:r>
              <a:rPr lang="it-IT" i="1" dirty="0" smtClean="0">
                <a:latin typeface="Calibri" pitchFamily="34" charset="0"/>
                <a:cs typeface="Calibri" pitchFamily="34" charset="0"/>
              </a:rPr>
              <a:t>il benessere </a:t>
            </a:r>
            <a:r>
              <a:rPr lang="it-IT" i="1" dirty="0">
                <a:latin typeface="Calibri" pitchFamily="34" charset="0"/>
                <a:cs typeface="Calibri" pitchFamily="34" charset="0"/>
              </a:rPr>
              <a:t>dell'individuo</a:t>
            </a:r>
            <a:r>
              <a:rPr lang="it-IT" i="1" dirty="0" smtClean="0">
                <a:latin typeface="Calibri" pitchFamily="34" charset="0"/>
                <a:cs typeface="Calibri" pitchFamily="34" charset="0"/>
              </a:rPr>
              <a:t>;</a:t>
            </a:r>
            <a:endParaRPr lang="it-IT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59632" y="4941168"/>
            <a:ext cx="7455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Il 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National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Institute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Occupational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Safety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it-IT" b="1" dirty="0" err="1" smtClean="0">
                <a:latin typeface="Calibri" pitchFamily="34" charset="0"/>
                <a:cs typeface="Calibri" pitchFamily="34" charset="0"/>
              </a:rPr>
              <a:t>Health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(NIOSH, 2002) definisce la violenza nel posto di lavoro come “</a:t>
            </a:r>
            <a:r>
              <a:rPr lang="it-IT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ogni aggressione fisica, comportamento minaccioso o abuso verbale che si verifica nel posto di lavoro”. </a:t>
            </a:r>
            <a:endParaRPr lang="it-IT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498080" cy="508918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Calibri" pitchFamily="34" charset="0"/>
                <a:cs typeface="Calibri" pitchFamily="34" charset="0"/>
              </a:rPr>
              <a:t>DEFINIZIONE</a:t>
            </a:r>
            <a:endParaRPr lang="it-I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115616" y="1988840"/>
            <a:ext cx="7818072" cy="3240360"/>
          </a:xfrm>
        </p:spPr>
        <p:txBody>
          <a:bodyPr/>
          <a:lstStyle/>
          <a:p>
            <a:pPr algn="just">
              <a:buNone/>
            </a:pPr>
            <a:r>
              <a:rPr lang="it-IT" b="1" dirty="0" smtClean="0"/>
              <a:t> </a:t>
            </a:r>
            <a:r>
              <a:rPr lang="it-IT" b="1" dirty="0" smtClean="0"/>
              <a:t> </a:t>
            </a:r>
            <a:r>
              <a:rPr lang="it-IT" sz="2400" b="1" dirty="0" smtClean="0">
                <a:solidFill>
                  <a:schemeClr val="tx2"/>
                </a:solidFill>
              </a:rPr>
              <a:t>MOLESTIA SUL LUOGO </a:t>
            </a:r>
            <a:r>
              <a:rPr lang="it-IT" sz="2400" b="1" dirty="0" err="1" smtClean="0">
                <a:solidFill>
                  <a:schemeClr val="tx2"/>
                </a:solidFill>
              </a:rPr>
              <a:t>DI</a:t>
            </a:r>
            <a:r>
              <a:rPr lang="it-IT" sz="2400" b="1" dirty="0" smtClean="0">
                <a:solidFill>
                  <a:schemeClr val="tx2"/>
                </a:solidFill>
              </a:rPr>
              <a:t> LAVORO </a:t>
            </a:r>
          </a:p>
          <a:p>
            <a:pPr algn="just">
              <a:buNone/>
            </a:pPr>
            <a:r>
              <a:rPr lang="it-IT" sz="2400" b="1" dirty="0" smtClean="0">
                <a:solidFill>
                  <a:schemeClr val="tx2"/>
                </a:solidFill>
              </a:rPr>
              <a:t> </a:t>
            </a:r>
            <a:r>
              <a:rPr lang="it-IT" sz="2400" b="1" dirty="0" smtClean="0">
                <a:solidFill>
                  <a:schemeClr val="tx2"/>
                </a:solidFill>
              </a:rPr>
              <a:t> </a:t>
            </a:r>
            <a:r>
              <a:rPr lang="it-IT" sz="2400" b="1" dirty="0" smtClean="0">
                <a:solidFill>
                  <a:schemeClr val="tx2"/>
                </a:solidFill>
              </a:rPr>
              <a:t> qualunque condotta impropria che si manifesti , in particolare attraverso , comportamenti, parole, atti, gesti, scritti capaci di arrecare offesa alla personalità alla dignità o all’integrità fisica o psichica di una persona, di metterne  l’impiego o di degradare il clima lavorativa  </a:t>
            </a:r>
          </a:p>
          <a:p>
            <a:pPr algn="just">
              <a:buNone/>
            </a:pPr>
            <a:r>
              <a:rPr lang="it-IT" sz="1800" i="1" dirty="0" smtClean="0"/>
              <a:t>     (MF </a:t>
            </a:r>
            <a:r>
              <a:rPr lang="it-IT" sz="1800" i="1" dirty="0" err="1" smtClean="0"/>
              <a:t>Hirigoyen</a:t>
            </a:r>
            <a:r>
              <a:rPr lang="it-IT" sz="1800" i="1" dirty="0" smtClean="0"/>
              <a:t> – molestie morali)</a:t>
            </a:r>
            <a:endParaRPr lang="it-IT" sz="1800" i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60648"/>
            <a:ext cx="2736304" cy="6627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124744"/>
            <a:ext cx="7498080" cy="40324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b="1" dirty="0" smtClean="0"/>
              <a:t>I fattori favorenti  la violenza sono:</a:t>
            </a:r>
          </a:p>
          <a:p>
            <a:pPr lvl="0"/>
            <a:r>
              <a:rPr lang="it-IT" dirty="0" smtClean="0"/>
              <a:t>maneggiare denaro o beni appetibili; la custodia di beni od oggetti;</a:t>
            </a:r>
          </a:p>
          <a:p>
            <a:pPr lvl="0"/>
            <a:r>
              <a:rPr lang="it-IT" b="1" dirty="0" smtClean="0">
                <a:solidFill>
                  <a:schemeClr val="accent1"/>
                </a:solidFill>
              </a:rPr>
              <a:t>il contatto col pubblico</a:t>
            </a:r>
            <a:r>
              <a:rPr lang="it-IT" dirty="0" smtClean="0">
                <a:solidFill>
                  <a:schemeClr val="accent1"/>
                </a:solidFill>
              </a:rPr>
              <a:t>;</a:t>
            </a:r>
          </a:p>
          <a:p>
            <a:pPr lvl="0"/>
            <a:r>
              <a:rPr lang="it-IT" b="1" dirty="0" smtClean="0">
                <a:solidFill>
                  <a:schemeClr val="accent1"/>
                </a:solidFill>
              </a:rPr>
              <a:t>fornire cure </a:t>
            </a:r>
            <a:r>
              <a:rPr lang="it-IT" dirty="0" smtClean="0">
                <a:solidFill>
                  <a:schemeClr val="accent1"/>
                </a:solidFill>
              </a:rPr>
              <a:t>o educazione;</a:t>
            </a:r>
          </a:p>
          <a:p>
            <a:pPr lvl="0"/>
            <a:r>
              <a:rPr lang="it-IT" dirty="0" smtClean="0">
                <a:solidFill>
                  <a:schemeClr val="accent1"/>
                </a:solidFill>
              </a:rPr>
              <a:t>il lavoro in </a:t>
            </a:r>
            <a:r>
              <a:rPr lang="it-IT" b="1" dirty="0" smtClean="0">
                <a:solidFill>
                  <a:schemeClr val="accent1"/>
                </a:solidFill>
              </a:rPr>
              <a:t>funzioni sociali</a:t>
            </a:r>
            <a:r>
              <a:rPr lang="it-IT" dirty="0" smtClean="0">
                <a:solidFill>
                  <a:schemeClr val="accent1"/>
                </a:solidFill>
              </a:rPr>
              <a:t>;</a:t>
            </a:r>
          </a:p>
          <a:p>
            <a:pPr lvl="0"/>
            <a:r>
              <a:rPr lang="it-IT" dirty="0" smtClean="0">
                <a:solidFill>
                  <a:schemeClr val="accent1"/>
                </a:solidFill>
              </a:rPr>
              <a:t>lo </a:t>
            </a:r>
            <a:r>
              <a:rPr lang="it-IT" b="1" dirty="0" smtClean="0">
                <a:solidFill>
                  <a:schemeClr val="accent1"/>
                </a:solidFill>
              </a:rPr>
              <a:t>svolgimento di ispezioni o controlli</a:t>
            </a:r>
            <a:r>
              <a:rPr lang="it-IT" dirty="0" smtClean="0">
                <a:solidFill>
                  <a:schemeClr val="accent1"/>
                </a:solidFill>
              </a:rPr>
              <a:t>;</a:t>
            </a:r>
          </a:p>
          <a:p>
            <a:pPr lvl="0"/>
            <a:r>
              <a:rPr lang="it-IT" b="1" dirty="0" smtClean="0">
                <a:solidFill>
                  <a:schemeClr val="accent1"/>
                </a:solidFill>
              </a:rPr>
              <a:t>il lavoro con soggetti mentalmente disturbati o sotto effetto di droghe o alcool o potenzialmente violenti</a:t>
            </a:r>
            <a:r>
              <a:rPr lang="it-IT" dirty="0" smtClean="0">
                <a:solidFill>
                  <a:schemeClr val="accent1"/>
                </a:solidFill>
              </a:rPr>
              <a:t>;</a:t>
            </a:r>
          </a:p>
          <a:p>
            <a:pPr lvl="0"/>
            <a:r>
              <a:rPr lang="it-IT" dirty="0" smtClean="0">
                <a:solidFill>
                  <a:schemeClr val="accent1"/>
                </a:solidFill>
              </a:rPr>
              <a:t>il </a:t>
            </a:r>
            <a:r>
              <a:rPr lang="it-IT" b="1" dirty="0" smtClean="0">
                <a:solidFill>
                  <a:schemeClr val="accent1"/>
                </a:solidFill>
              </a:rPr>
              <a:t>lavoro in isolamento</a:t>
            </a:r>
            <a:r>
              <a:rPr lang="it-IT" dirty="0" smtClean="0">
                <a:solidFill>
                  <a:schemeClr val="accent1"/>
                </a:solidFill>
              </a:rPr>
              <a:t>;</a:t>
            </a:r>
          </a:p>
          <a:p>
            <a:pPr lvl="0"/>
            <a:r>
              <a:rPr lang="it-IT" dirty="0" smtClean="0">
                <a:solidFill>
                  <a:schemeClr val="accent1"/>
                </a:solidFill>
              </a:rPr>
              <a:t>il lavoro in un </a:t>
            </a:r>
            <a:r>
              <a:rPr lang="it-IT" b="1" dirty="0" smtClean="0">
                <a:solidFill>
                  <a:schemeClr val="accent1"/>
                </a:solidFill>
              </a:rPr>
              <a:t>ambiente mobile</a:t>
            </a:r>
            <a:r>
              <a:rPr lang="it-IT" dirty="0" smtClean="0">
                <a:solidFill>
                  <a:schemeClr val="accent1"/>
                </a:solidFill>
              </a:rPr>
              <a:t>;</a:t>
            </a:r>
          </a:p>
          <a:p>
            <a:pPr lvl="0"/>
            <a:r>
              <a:rPr lang="it-IT" dirty="0" smtClean="0">
                <a:solidFill>
                  <a:schemeClr val="accent1"/>
                </a:solidFill>
              </a:rPr>
              <a:t>il lavoro </a:t>
            </a:r>
            <a:r>
              <a:rPr lang="it-IT" b="1" dirty="0" smtClean="0">
                <a:solidFill>
                  <a:schemeClr val="accent1"/>
                </a:solidFill>
              </a:rPr>
              <a:t>notturno</a:t>
            </a:r>
            <a:r>
              <a:rPr lang="it-IT" dirty="0" smtClean="0">
                <a:solidFill>
                  <a:schemeClr val="accent1"/>
                </a:solidFill>
              </a:rPr>
              <a:t> o all’alba,</a:t>
            </a:r>
          </a:p>
          <a:p>
            <a:pPr lvl="0"/>
            <a:r>
              <a:rPr lang="it-IT" dirty="0" smtClean="0"/>
              <a:t>il lavoro in aree ad alto tasso di criminalità.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707904" y="54452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Fonte : NIOSH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l’organismo governativo statunitense che si occupa di salute e sicurezza del lavoro </a:t>
            </a:r>
            <a:br>
              <a:rPr lang="it-IT" sz="1600" dirty="0" smtClean="0">
                <a:latin typeface="Calibri" pitchFamily="34" charset="0"/>
                <a:cs typeface="Calibri" pitchFamily="34" charset="0"/>
              </a:rPr>
            </a:b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ILO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, Ufficio Internazionale del Lavoro</a:t>
            </a:r>
            <a:endParaRPr lang="it-IT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2771336" cy="6627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Arial Rounded MT Bold" pitchFamily="34" charset="0"/>
              </a:rPr>
              <a:t>La prevenzione della violenza sugli operatori sanitari</a:t>
            </a:r>
            <a:endParaRPr lang="it-IT" sz="3200" dirty="0">
              <a:latin typeface="Arial Rounded MT Bold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7704856" cy="1875656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Il comportamento violento avviene spesso secondo una progressione che, partendo dall’uso di espressioni verbali aggressive, arriva fino a gesti estremi quali l’omicidio. </a:t>
            </a:r>
            <a:endParaRPr lang="it-IT" sz="1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conoscenza di tale progressione </a:t>
            </a:r>
            <a:r>
              <a:rPr lang="it-IT" sz="1800" b="1" dirty="0" err="1" smtClean="0">
                <a:latin typeface="Calibri" pitchFamily="34" charset="0"/>
                <a:cs typeface="Calibri" pitchFamily="34" charset="0"/>
              </a:rPr>
              <a:t>può</a:t>
            </a:r>
            <a:r>
              <a:rPr lang="it-IT" sz="1800" b="1" dirty="0" smtClean="0">
                <a:latin typeface="Calibri" pitchFamily="34" charset="0"/>
                <a:cs typeface="Calibri" pitchFamily="34" charset="0"/>
              </a:rPr>
              <a:t> consentire al personale di comprendere quanto accade ed interrompere il corso degli eventi. </a:t>
            </a:r>
          </a:p>
          <a:p>
            <a:endParaRPr lang="it-IT" sz="1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  <p:pic>
        <p:nvPicPr>
          <p:cNvPr id="2050" name="Picture 2" descr="C:\Users\lorena.landi\Pictures\Saved Pictures\Immagin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072074"/>
            <a:ext cx="6411903" cy="1426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7406640" cy="99537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Calibri" pitchFamily="34" charset="0"/>
                <a:cs typeface="Calibri" pitchFamily="34" charset="0"/>
              </a:rPr>
              <a:t>La prevenzione della violenza sugli operatori sanitari</a:t>
            </a:r>
            <a:endParaRPr lang="it-IT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7312326" cy="173164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Circa 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85% delle aggressioni è perpetrato dagli stessi pazienti</a:t>
            </a:r>
          </a:p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di cui il 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25% di essi risulta essere affetto da disturbi psichici</a:t>
            </a:r>
          </a:p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e circa il 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6% è sotto l’influsso di droghe/alcool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B03577F-22A1-4145-B1D0-8F003BEA9D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2771336" cy="66273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4516F43-2E2F-4817-9624-9AD41D59DB7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85728"/>
            <a:ext cx="2429078" cy="689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730</TotalTime>
  <Words>1797</Words>
  <Application>Microsoft Office PowerPoint</Application>
  <PresentationFormat>Presentazione su schermo (4:3)</PresentationFormat>
  <Paragraphs>300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Solstizio</vt:lpstr>
      <vt:lpstr>La prevenzione delle aggressioni agli  operatori sanitari in Emilia Romagna</vt:lpstr>
      <vt:lpstr>WHO</vt:lpstr>
      <vt:lpstr>La prevenzione delle aggressioni agli  operatori sanitari in Emilia Romagna</vt:lpstr>
      <vt:lpstr>La prevenzione della violenza sugli operatori sanitari effetti sulle organizzazioni sanitarie</vt:lpstr>
      <vt:lpstr>DEFINIZIONE</vt:lpstr>
      <vt:lpstr>DEFINIZIONE</vt:lpstr>
      <vt:lpstr>Diapositiva 7</vt:lpstr>
      <vt:lpstr>La prevenzione della violenza sugli operatori sanitari</vt:lpstr>
      <vt:lpstr>La prevenzione della violenza sugli operatori sanitari</vt:lpstr>
      <vt:lpstr>Sintesi documentazione e normativa di riferimento</vt:lpstr>
      <vt:lpstr>Costituzione osservatorio ai sensi della Legge n. 113 del 2020 decreto interministeriale del 13 gennaio 2022 / decreto 17 febbraio 2022</vt:lpstr>
      <vt:lpstr>Infortuni e Segnalazioni </vt:lpstr>
      <vt:lpstr>Infortuni con modalità Esaw “violenza, aggressione”: dati relativi alle Aziende Sanitarie della Regione Emilia-Romagna, negli anni 2011-2021 ( infortuni  TOTALI riconosciuti  e per natura della lesione-  dati INAIL)</vt:lpstr>
      <vt:lpstr>Infortuni con modalità Esaw “violenza, aggressione”: dati relativi alle Aziende Sanitarie della Regione Emilia-Romagna, negli anni 2011- 2021</vt:lpstr>
      <vt:lpstr>Infortuni con modalità  Esaw “violenza, aggressione”: eventi relativi alle Aziende Sanitarie della Regione Emilia-Romagna, negli anni  2011-2021, per natura della lesione</vt:lpstr>
      <vt:lpstr>Infortuni modalità con ESAW “violenza aggressione”: eventi relativi alle Aziende Sanitarie della Emilia Romagna negli anni  2011-2021, suddivisi tra dipendenti e persone esterne e per sesso</vt:lpstr>
      <vt:lpstr>  Tabella 1: Monitoraggio degli episodi di violenza commessi ai danni degli esercenti le professioni sanitarie e socio-sanitarie nell'esercizio delle loro funzioni, fonte onseps anno 2023   A-denominatore= numero di aggressioni/eventi b- denominatore= numero di operatori coinvolti *) il dato diviso per 6 giorni della settimana è di circa 14,5% </vt:lpstr>
      <vt:lpstr>Tabella 2: qualifica professionale operatori coinvolti, fonte onseps anno 2023 </vt:lpstr>
      <vt:lpstr> setting assistenziale accadimento eventi, fonte onseps anno 2023 A= totale aggressioni (ospedale + territorio) B=totale aggressioni in ambito ospedaliero C=totale aggressioni in ambito territoriale </vt:lpstr>
      <vt:lpstr>Figura 1: caratteristiche demografiche (GENERE, età) operatori coinvolti, fonte onseps anno 2023 </vt:lpstr>
      <vt:lpstr>TIPO DI AGGRESSORE – FONTE ONSEPS 2023</vt:lpstr>
      <vt:lpstr>   </vt:lpstr>
      <vt:lpstr>   </vt:lpstr>
      <vt:lpstr>Luogo. OSPEDALE  DATI 2023</vt:lpstr>
      <vt:lpstr>Luogo: TERRITORIO  ONSEPS 2023</vt:lpstr>
      <vt:lpstr>Tipo di aggressore   ONSEPS 2023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prevenzione della violenza sugli operatori sanitari</dc:title>
  <dc:creator>lorena lansi</dc:creator>
  <cp:lastModifiedBy>lorena lansi</cp:lastModifiedBy>
  <cp:revision>51</cp:revision>
  <dcterms:created xsi:type="dcterms:W3CDTF">2021-11-19T07:12:08Z</dcterms:created>
  <dcterms:modified xsi:type="dcterms:W3CDTF">2024-02-06T10:54:11Z</dcterms:modified>
</cp:coreProperties>
</file>