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7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B2A1-01FB-4F67-8863-024EB5E5F2B8}" type="datetimeFigureOut">
              <a:rPr lang="it-IT" smtClean="0"/>
              <a:t>26/06/2018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B2277-2CF5-412A-B9B5-4EA80A91EDD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B2A1-01FB-4F67-8863-024EB5E5F2B8}" type="datetimeFigureOut">
              <a:rPr lang="it-IT" smtClean="0"/>
              <a:t>26/06/2018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B2277-2CF5-412A-B9B5-4EA80A91EDD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B2A1-01FB-4F67-8863-024EB5E5F2B8}" type="datetimeFigureOut">
              <a:rPr lang="it-IT" smtClean="0"/>
              <a:t>26/06/2018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B2277-2CF5-412A-B9B5-4EA80A91EDD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B2A1-01FB-4F67-8863-024EB5E5F2B8}" type="datetimeFigureOut">
              <a:rPr lang="it-IT" smtClean="0"/>
              <a:t>26/06/2018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B2277-2CF5-412A-B9B5-4EA80A91EDD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B2A1-01FB-4F67-8863-024EB5E5F2B8}" type="datetimeFigureOut">
              <a:rPr lang="it-IT" smtClean="0"/>
              <a:t>26/06/2018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B2277-2CF5-412A-B9B5-4EA80A91EDD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B2A1-01FB-4F67-8863-024EB5E5F2B8}" type="datetimeFigureOut">
              <a:rPr lang="it-IT" smtClean="0"/>
              <a:t>26/06/2018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B2277-2CF5-412A-B9B5-4EA80A91EDD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B2A1-01FB-4F67-8863-024EB5E5F2B8}" type="datetimeFigureOut">
              <a:rPr lang="it-IT" smtClean="0"/>
              <a:t>26/06/2018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B2277-2CF5-412A-B9B5-4EA80A91EDD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B2A1-01FB-4F67-8863-024EB5E5F2B8}" type="datetimeFigureOut">
              <a:rPr lang="it-IT" smtClean="0"/>
              <a:t>26/06/2018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B2277-2CF5-412A-B9B5-4EA80A91EDD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B2A1-01FB-4F67-8863-024EB5E5F2B8}" type="datetimeFigureOut">
              <a:rPr lang="it-IT" smtClean="0"/>
              <a:t>26/06/2018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B2277-2CF5-412A-B9B5-4EA80A91EDD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B2A1-01FB-4F67-8863-024EB5E5F2B8}" type="datetimeFigureOut">
              <a:rPr lang="it-IT" smtClean="0"/>
              <a:t>26/06/2018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B2277-2CF5-412A-B9B5-4EA80A91EDD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B2A1-01FB-4F67-8863-024EB5E5F2B8}" type="datetimeFigureOut">
              <a:rPr lang="it-IT" smtClean="0"/>
              <a:t>26/06/2018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B2277-2CF5-412A-B9B5-4EA80A91EDD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1DB2A1-01FB-4F67-8863-024EB5E5F2B8}" type="datetimeFigureOut">
              <a:rPr lang="it-IT" smtClean="0"/>
              <a:t>26/06/2018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B2277-2CF5-412A-B9B5-4EA80A91EDDB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467544" y="116632"/>
            <a:ext cx="84969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2800" dirty="0"/>
              <a:t>Procedure di Sangue Intero e di Aferesi</a:t>
            </a:r>
            <a:br>
              <a:rPr lang="it-IT" sz="2800" dirty="0"/>
            </a:br>
            <a:r>
              <a:rPr lang="it-IT" sz="2800" dirty="0"/>
              <a:t>5</a:t>
            </a:r>
            <a:r>
              <a:rPr lang="it-IT" sz="2800" dirty="0" smtClean="0"/>
              <a:t> mesi 2017 - 5 mesi 2018 </a:t>
            </a:r>
            <a:r>
              <a:rPr lang="it-IT" sz="2800" dirty="0"/>
              <a:t>e variazione percentuale</a:t>
            </a:r>
            <a:endParaRPr lang="it-IT" sz="2800" dirty="0"/>
          </a:p>
        </p:txBody>
      </p:sp>
      <p:graphicFrame>
        <p:nvGraphicFramePr>
          <p:cNvPr id="6" name="Tabella 5"/>
          <p:cNvGraphicFramePr>
            <a:graphicFrameLocks noGrp="1"/>
          </p:cNvGraphicFramePr>
          <p:nvPr/>
        </p:nvGraphicFramePr>
        <p:xfrm>
          <a:off x="827584" y="1268760"/>
          <a:ext cx="7056784" cy="4752527"/>
        </p:xfrm>
        <a:graphic>
          <a:graphicData uri="http://schemas.openxmlformats.org/drawingml/2006/table">
            <a:tbl>
              <a:tblPr/>
              <a:tblGrid>
                <a:gridCol w="929780"/>
                <a:gridCol w="667533"/>
                <a:gridCol w="667533"/>
                <a:gridCol w="667533"/>
                <a:gridCol w="667533"/>
                <a:gridCol w="667533"/>
                <a:gridCol w="727135"/>
                <a:gridCol w="762896"/>
                <a:gridCol w="762896"/>
                <a:gridCol w="536412"/>
              </a:tblGrid>
              <a:tr h="271841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Aferesi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Sangue Intero 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Totale procedure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53430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 mesi 2018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 mesi 2017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Δ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 mesi 2018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 mesi 2017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Δ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 mesi 2018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 mesi 2017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Δ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46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Piacenza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816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800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5.573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5.770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6.389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6.570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46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Parma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1.631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1.648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9.574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9.791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11.205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11.439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46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Reggio E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3.467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3.274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8.772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8.839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12.239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12.113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46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Modena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7.674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7.758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14.051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14.351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21.725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22.109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46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AVEN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13.588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13.480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37.970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38.751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51.558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52.231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6246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Bo AOSP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697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1.054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-34%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2.518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2.719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-7%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3.215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3.773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-15%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46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Bo AUSL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2.803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2.983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-6%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17.115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17.578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-3%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19.918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20.561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46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Ferrara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422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420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8.874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9.104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9.296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9.524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46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AVEC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3.922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4.457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-12%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28.507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29.401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-3%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32.429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33.858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6246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Forli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1.261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1.220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3.294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3.269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4.555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4.489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46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Cesena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1.258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1.211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4.219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4.297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5.477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5.508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46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Rimini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901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955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-6%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6.198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6.282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7.099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7.237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46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Ravenna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3.347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3.437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9.053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8.922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12.400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12.359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46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AVR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6.767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6.823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22.764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22.770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29.531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29.593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1841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Totale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24.277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24.760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89.241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90.922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113.518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115.682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263</Words>
  <Application>Microsoft Office PowerPoint</Application>
  <PresentationFormat>Presentazione su schermo (4:3)</PresentationFormat>
  <Paragraphs>164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Diapositiva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utente</dc:creator>
  <cp:lastModifiedBy>utente</cp:lastModifiedBy>
  <cp:revision>3</cp:revision>
  <dcterms:created xsi:type="dcterms:W3CDTF">2018-06-26T15:16:07Z</dcterms:created>
  <dcterms:modified xsi:type="dcterms:W3CDTF">2018-06-26T15:17:57Z</dcterms:modified>
</cp:coreProperties>
</file>