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906000" cy="6858000" type="A4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464" y="-8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/>
          <a:lstStyle>
            <a:lvl1pPr algn="r">
              <a:defRPr sz="1300"/>
            </a:lvl1pPr>
          </a:lstStyle>
          <a:p>
            <a:fld id="{97366053-5E37-44FF-995B-48B521351B40}" type="datetimeFigureOut">
              <a:rPr lang="it-IT" smtClean="0"/>
              <a:pPr/>
              <a:t>17/10/2018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768350"/>
            <a:ext cx="55435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4" tIns="49522" rIns="99044" bIns="49522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930" y="4861442"/>
            <a:ext cx="5679440" cy="4605576"/>
          </a:xfrm>
          <a:prstGeom prst="rect">
            <a:avLst/>
          </a:prstGeom>
        </p:spPr>
        <p:txBody>
          <a:bodyPr vert="horz" lIns="99044" tIns="49522" rIns="99044" bIns="49522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 anchor="b"/>
          <a:lstStyle>
            <a:lvl1pPr algn="r">
              <a:defRPr sz="1300"/>
            </a:lvl1pPr>
          </a:lstStyle>
          <a:p>
            <a:fld id="{6BEC0FB2-EB21-4F41-8815-3087815ABB2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B4104-E6E3-429B-BAC0-97FA16485B45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D5F0A-F24F-429A-88BF-1F6DAEF30B0F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16DB-D07A-4928-8901-DCDA4C8C07E8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8CC45-0CAF-4566-8B9E-BA19B620F371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7711-5887-4EEF-866F-6769890A970D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14C8-E73F-4281-A0FF-28AD38BBB538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A8E8F-6633-4E27-9289-25008FB3D9DC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1949F-1245-4DB0-81D5-006D89550FA1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5895-CBDB-4DAC-8270-CAAD9918A478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95301" y="1435103"/>
            <a:ext cx="32590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FDA7-0F0C-4B63-88C0-2A91FB67BC72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7D250-6A7A-4C99-889A-256315198983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709AA-05F7-407B-92AC-8C013F136882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116463" y="548680"/>
            <a:ext cx="97895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/>
              <a:t>Dati di attività Regione Emilia Romagna: </a:t>
            </a:r>
          </a:p>
          <a:p>
            <a:r>
              <a:rPr lang="it-IT" sz="2000" b="1" dirty="0" smtClean="0"/>
              <a:t>confronto 6 mesi </a:t>
            </a:r>
            <a:r>
              <a:rPr lang="it-IT" sz="2000" b="1" dirty="0" smtClean="0"/>
              <a:t>2018 </a:t>
            </a:r>
            <a:r>
              <a:rPr lang="it-IT" sz="2000" b="1" dirty="0" smtClean="0"/>
              <a:t>– 6 mesi </a:t>
            </a:r>
            <a:r>
              <a:rPr lang="it-IT" sz="2000" b="1" dirty="0" smtClean="0"/>
              <a:t>2017</a:t>
            </a:r>
            <a:endParaRPr lang="it-IT" sz="2000" b="1" dirty="0" smtClean="0"/>
          </a:p>
          <a:p>
            <a:r>
              <a:rPr lang="it-IT" sz="2000" dirty="0" smtClean="0"/>
              <a:t>Procedure eseguite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28464" y="6479758"/>
            <a:ext cx="9595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i="1" dirty="0" smtClean="0">
                <a:latin typeface="+mj-lt"/>
              </a:rPr>
              <a:t>* Sono escluse le </a:t>
            </a:r>
            <a:r>
              <a:rPr lang="it-IT" sz="1100" i="1" dirty="0" err="1" smtClean="0">
                <a:latin typeface="+mj-lt"/>
              </a:rPr>
              <a:t>Linfocitoaferesi</a:t>
            </a:r>
            <a:r>
              <a:rPr lang="it-IT" sz="1100" i="1" dirty="0" smtClean="0">
                <a:latin typeface="+mj-lt"/>
              </a:rPr>
              <a:t> e le Cellule staminali da aferesi </a:t>
            </a:r>
            <a:endParaRPr lang="it-IT" sz="1100" i="1" dirty="0">
              <a:latin typeface="+mj-lt"/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1</a:t>
            </a:fld>
            <a:endParaRPr lang="it-IT"/>
          </a:p>
        </p:txBody>
      </p:sp>
      <p:pic>
        <p:nvPicPr>
          <p:cNvPr id="12" name="Immagine 2" descr="logoC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41432" y="188640"/>
            <a:ext cx="702078" cy="315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464" y="116633"/>
            <a:ext cx="1728192" cy="360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Tabella 10"/>
          <p:cNvGraphicFramePr>
            <a:graphicFrameLocks noGrp="1"/>
          </p:cNvGraphicFramePr>
          <p:nvPr/>
        </p:nvGraphicFramePr>
        <p:xfrm>
          <a:off x="704528" y="1628800"/>
          <a:ext cx="7776865" cy="4608507"/>
        </p:xfrm>
        <a:graphic>
          <a:graphicData uri="http://schemas.openxmlformats.org/drawingml/2006/table">
            <a:tbl>
              <a:tblPr/>
              <a:tblGrid>
                <a:gridCol w="981546"/>
                <a:gridCol w="704699"/>
                <a:gridCol w="704699"/>
                <a:gridCol w="805372"/>
                <a:gridCol w="817955"/>
                <a:gridCol w="817955"/>
                <a:gridCol w="767619"/>
                <a:gridCol w="805372"/>
                <a:gridCol w="805372"/>
                <a:gridCol w="566276"/>
              </a:tblGrid>
              <a:tr h="263604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Aferesi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Sangue Intero 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Totale procedure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1811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mesi 2018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mesi 2017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mesi 2018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mesi 2017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mesi 2018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mesi 2017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Piacenza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986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955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6.793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6.974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7.779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7.929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Parma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1.939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1.966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11.493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11.627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13.432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13.593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Reggio E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4.150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3.886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10.487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10.455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14.637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14.341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Modena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9.329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9.328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16.909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17.431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26.238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26.759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AVEN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16.404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16.135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45.682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46.487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62.086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62.622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5451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 AOSP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825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1.596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-48%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3.034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3.398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-11%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3.859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4.994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-23%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 AUSL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3.369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3.453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20.474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21.041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23.843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24.494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Ferrara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510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526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10.635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10.878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11.145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11.404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AVEC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4.704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5.575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-16%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34.143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35.317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38.847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40.892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5451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Forli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1.503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1.402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3.928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3.775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5.431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5.177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Cesena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1.529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1.400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5.141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5.205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6.670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6.605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Rimini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1.062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1.245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-15%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7.433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7.609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8.495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8.854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Ravenna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4.054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4.219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10.783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10.723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14.837</a:t>
                      </a:r>
                    </a:p>
                  </a:txBody>
                  <a:tcPr marL="8554" marR="8554" marT="8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14.942</a:t>
                      </a:r>
                    </a:p>
                  </a:txBody>
                  <a:tcPr marL="8554" marR="8554" marT="85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AVR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8.148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8.266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27.285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27.312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35.433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35.578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6360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Totale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29.256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29.976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107.110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109.116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136.366</a:t>
                      </a:r>
                    </a:p>
                  </a:txBody>
                  <a:tcPr marL="8554" marR="8554" marT="8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139.092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554" marR="8554" marT="8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1295</TotalTime>
  <Words>284</Words>
  <Application>Microsoft Office PowerPoint</Application>
  <PresentationFormat>A4 (21x29,7 cm)</PresentationFormat>
  <Paragraphs>168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125</cp:revision>
  <dcterms:created xsi:type="dcterms:W3CDTF">2014-10-22T09:16:43Z</dcterms:created>
  <dcterms:modified xsi:type="dcterms:W3CDTF">2018-10-17T07:50:56Z</dcterms:modified>
</cp:coreProperties>
</file>