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7" r:id="rId2"/>
  </p:sldIdLst>
  <p:sldSz cx="9906000" cy="6858000" type="A4"/>
  <p:notesSz cx="7099300" cy="10234613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1464" y="-84"/>
      </p:cViewPr>
      <p:guideLst>
        <p:guide orient="horz" pos="2160"/>
        <p:guide pos="31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3076363" cy="511731"/>
          </a:xfrm>
          <a:prstGeom prst="rect">
            <a:avLst/>
          </a:prstGeom>
        </p:spPr>
        <p:txBody>
          <a:bodyPr vert="horz" lIns="99044" tIns="49522" rIns="99044" bIns="49522" rtlCol="0"/>
          <a:lstStyle>
            <a:lvl1pPr algn="l">
              <a:defRPr sz="13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4021295" y="1"/>
            <a:ext cx="3076363" cy="511731"/>
          </a:xfrm>
          <a:prstGeom prst="rect">
            <a:avLst/>
          </a:prstGeom>
        </p:spPr>
        <p:txBody>
          <a:bodyPr vert="horz" lIns="99044" tIns="49522" rIns="99044" bIns="49522" rtlCol="0"/>
          <a:lstStyle>
            <a:lvl1pPr algn="r">
              <a:defRPr sz="1300"/>
            </a:lvl1pPr>
          </a:lstStyle>
          <a:p>
            <a:fld id="{97366053-5E37-44FF-995B-48B521351B40}" type="datetimeFigureOut">
              <a:rPr lang="it-IT" smtClean="0"/>
              <a:pPr/>
              <a:t>17/10/2018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768350"/>
            <a:ext cx="5543550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4" tIns="49522" rIns="99044" bIns="49522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709930" y="4861442"/>
            <a:ext cx="5679440" cy="4605576"/>
          </a:xfrm>
          <a:prstGeom prst="rect">
            <a:avLst/>
          </a:prstGeom>
        </p:spPr>
        <p:txBody>
          <a:bodyPr vert="horz" lIns="99044" tIns="49522" rIns="99044" bIns="49522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1" y="9721106"/>
            <a:ext cx="3076363" cy="511731"/>
          </a:xfrm>
          <a:prstGeom prst="rect">
            <a:avLst/>
          </a:prstGeom>
        </p:spPr>
        <p:txBody>
          <a:bodyPr vert="horz" lIns="99044" tIns="49522" rIns="99044" bIns="49522" rtlCol="0" anchor="b"/>
          <a:lstStyle>
            <a:lvl1pPr algn="l">
              <a:defRPr sz="13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4021295" y="9721106"/>
            <a:ext cx="3076363" cy="511731"/>
          </a:xfrm>
          <a:prstGeom prst="rect">
            <a:avLst/>
          </a:prstGeom>
        </p:spPr>
        <p:txBody>
          <a:bodyPr vert="horz" lIns="99044" tIns="49522" rIns="99044" bIns="49522" rtlCol="0" anchor="b"/>
          <a:lstStyle>
            <a:lvl1pPr algn="r">
              <a:defRPr sz="1300"/>
            </a:lvl1pPr>
          </a:lstStyle>
          <a:p>
            <a:fld id="{6BEC0FB2-EB21-4F41-8815-3087815ABB2E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742950" y="2130428"/>
            <a:ext cx="84201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B4104-E6E3-429B-BAC0-97FA16485B45}" type="datetime1">
              <a:rPr lang="it-IT" smtClean="0"/>
              <a:pPr/>
              <a:t>17/10/2018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D5F0A-F24F-429A-88BF-1F6DAEF30B0F}" type="datetime1">
              <a:rPr lang="it-IT" smtClean="0"/>
              <a:pPr/>
              <a:t>17/10/2018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7181850" y="274641"/>
            <a:ext cx="222885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95300" y="274641"/>
            <a:ext cx="652145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F16DB-D07A-4928-8901-DCDA4C8C07E8}" type="datetime1">
              <a:rPr lang="it-IT" smtClean="0"/>
              <a:pPr/>
              <a:t>17/10/2018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8CC45-0CAF-4566-8B9E-BA19B620F371}" type="datetime1">
              <a:rPr lang="it-IT" smtClean="0"/>
              <a:pPr/>
              <a:t>17/10/2018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82507" y="4406903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82507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F7711-5887-4EEF-866F-6769890A970D}" type="datetime1">
              <a:rPr lang="it-IT" smtClean="0"/>
              <a:pPr/>
              <a:t>17/10/2018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95300" y="1600203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5035550" y="1600203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E14C8-E73F-4281-A0FF-28AD38BBB538}" type="datetime1">
              <a:rPr lang="it-IT" smtClean="0"/>
              <a:pPr/>
              <a:t>17/10/2018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1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1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2A8E8F-6633-4E27-9289-25008FB3D9DC}" type="datetime1">
              <a:rPr lang="it-IT" smtClean="0"/>
              <a:pPr/>
              <a:t>17/10/2018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C1949F-1245-4DB0-81D5-006D89550FA1}" type="datetime1">
              <a:rPr lang="it-IT" smtClean="0"/>
              <a:pPr/>
              <a:t>17/10/2018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325895-CBDB-4DAC-8270-CAAD9918A478}" type="datetime1">
              <a:rPr lang="it-IT" smtClean="0"/>
              <a:pPr/>
              <a:t>17/10/2018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95301" y="273050"/>
            <a:ext cx="3259007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872972" y="273053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95301" y="1435103"/>
            <a:ext cx="3259007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5FDA7-0F0C-4B63-88C0-2A91FB67BC72}" type="datetime1">
              <a:rPr lang="it-IT" smtClean="0"/>
              <a:pPr/>
              <a:t>17/10/2018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7D250-6A7A-4C99-889A-256315198983}" type="datetime1">
              <a:rPr lang="it-IT" smtClean="0"/>
              <a:pPr/>
              <a:t>17/10/2018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95300" y="1600203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95300" y="6356353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C709AA-05F7-407B-92AC-8C013F136882}" type="datetime1">
              <a:rPr lang="it-IT" smtClean="0"/>
              <a:pPr/>
              <a:t>17/10/2018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384550" y="6356353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7099300" y="6356353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sellaDiTesto 6"/>
          <p:cNvSpPr txBox="1"/>
          <p:nvPr/>
        </p:nvSpPr>
        <p:spPr>
          <a:xfrm>
            <a:off x="116463" y="548680"/>
            <a:ext cx="978953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 smtClean="0"/>
              <a:t>Dati di attività Regione Emilia Romagna: </a:t>
            </a:r>
          </a:p>
          <a:p>
            <a:r>
              <a:rPr lang="it-IT" sz="2000" b="1" dirty="0" smtClean="0"/>
              <a:t>Confronto </a:t>
            </a:r>
            <a:r>
              <a:rPr lang="it-IT" sz="2000" b="1" dirty="0" smtClean="0"/>
              <a:t>8 </a:t>
            </a:r>
            <a:r>
              <a:rPr lang="it-IT" sz="2000" b="1" dirty="0" smtClean="0"/>
              <a:t>mesi 2018 – </a:t>
            </a:r>
            <a:r>
              <a:rPr lang="it-IT" sz="2000" b="1" dirty="0" smtClean="0"/>
              <a:t>8 </a:t>
            </a:r>
            <a:r>
              <a:rPr lang="it-IT" sz="2000" b="1" dirty="0" smtClean="0"/>
              <a:t>mesi 2017</a:t>
            </a:r>
          </a:p>
          <a:p>
            <a:r>
              <a:rPr lang="it-IT" sz="2000" dirty="0" smtClean="0"/>
              <a:t>Procedure eseguite</a:t>
            </a:r>
          </a:p>
        </p:txBody>
      </p:sp>
      <p:sp>
        <p:nvSpPr>
          <p:cNvPr id="8" name="CasellaDiTesto 7"/>
          <p:cNvSpPr txBox="1"/>
          <p:nvPr/>
        </p:nvSpPr>
        <p:spPr>
          <a:xfrm>
            <a:off x="128464" y="6479758"/>
            <a:ext cx="959506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100" i="1" dirty="0" smtClean="0">
                <a:latin typeface="+mj-lt"/>
              </a:rPr>
              <a:t>* Sono escluse le </a:t>
            </a:r>
            <a:r>
              <a:rPr lang="it-IT" sz="1100" i="1" dirty="0" err="1" smtClean="0">
                <a:latin typeface="+mj-lt"/>
              </a:rPr>
              <a:t>Linfocitoaferesi</a:t>
            </a:r>
            <a:r>
              <a:rPr lang="it-IT" sz="1100" i="1" dirty="0" smtClean="0">
                <a:latin typeface="+mj-lt"/>
              </a:rPr>
              <a:t> e le Cellule staminali da aferesi </a:t>
            </a:r>
            <a:endParaRPr lang="it-IT" sz="1100" i="1" dirty="0">
              <a:latin typeface="+mj-lt"/>
            </a:endParaRPr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1</a:t>
            </a:fld>
            <a:endParaRPr lang="it-IT"/>
          </a:p>
        </p:txBody>
      </p:sp>
      <p:pic>
        <p:nvPicPr>
          <p:cNvPr id="12" name="Immagine 2" descr="logoCR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841432" y="188640"/>
            <a:ext cx="702078" cy="315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8464" y="116633"/>
            <a:ext cx="1728192" cy="3600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1" name="Tabella 10"/>
          <p:cNvGraphicFramePr>
            <a:graphicFrameLocks noGrp="1"/>
          </p:cNvGraphicFramePr>
          <p:nvPr/>
        </p:nvGraphicFramePr>
        <p:xfrm>
          <a:off x="776536" y="1556792"/>
          <a:ext cx="7560841" cy="4402662"/>
        </p:xfrm>
        <a:graphic>
          <a:graphicData uri="http://schemas.openxmlformats.org/drawingml/2006/table">
            <a:tbl>
              <a:tblPr/>
              <a:tblGrid>
                <a:gridCol w="828585"/>
                <a:gridCol w="703043"/>
                <a:gridCol w="703043"/>
                <a:gridCol w="803476"/>
                <a:gridCol w="816031"/>
                <a:gridCol w="816031"/>
                <a:gridCol w="765814"/>
                <a:gridCol w="803476"/>
                <a:gridCol w="803476"/>
                <a:gridCol w="517866"/>
              </a:tblGrid>
              <a:tr h="251829">
                <a:tc rowSpan="2">
                  <a:txBody>
                    <a:bodyPr/>
                    <a:lstStyle/>
                    <a:p>
                      <a:pPr algn="l" rtl="0" fontAlgn="ctr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684" marR="8684" marT="86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it-IT" sz="1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Aferesi</a:t>
                      </a:r>
                    </a:p>
                  </a:txBody>
                  <a:tcPr marL="8684" marR="8684" marT="86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it-IT" sz="1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Sangue Intero </a:t>
                      </a:r>
                    </a:p>
                  </a:txBody>
                  <a:tcPr marL="8684" marR="8684" marT="86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it-IT" sz="1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Totale procedure</a:t>
                      </a:r>
                    </a:p>
                  </a:txBody>
                  <a:tcPr marL="8684" marR="8684" marT="86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</a:tr>
              <a:tr h="494974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 mesi 2018</a:t>
                      </a:r>
                    </a:p>
                  </a:txBody>
                  <a:tcPr marL="8684" marR="8684" marT="86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 mesi 2017</a:t>
                      </a:r>
                    </a:p>
                  </a:txBody>
                  <a:tcPr marL="8684" marR="8684" marT="8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l-GR" sz="15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Δ</a:t>
                      </a:r>
                    </a:p>
                  </a:txBody>
                  <a:tcPr marL="8684" marR="8684" marT="8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 mesi 2018</a:t>
                      </a:r>
                    </a:p>
                  </a:txBody>
                  <a:tcPr marL="8684" marR="8684" marT="86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 mesi 2017</a:t>
                      </a:r>
                    </a:p>
                  </a:txBody>
                  <a:tcPr marL="8684" marR="8684" marT="8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l-GR" sz="15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Δ</a:t>
                      </a:r>
                    </a:p>
                  </a:txBody>
                  <a:tcPr marL="8684" marR="8684" marT="8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 mesi 2018</a:t>
                      </a:r>
                    </a:p>
                  </a:txBody>
                  <a:tcPr marL="8684" marR="8684" marT="86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 mesi 2017</a:t>
                      </a:r>
                    </a:p>
                  </a:txBody>
                  <a:tcPr marL="8684" marR="8684" marT="8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l-GR" sz="15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Δ</a:t>
                      </a:r>
                    </a:p>
                  </a:txBody>
                  <a:tcPr marL="8684" marR="8684" marT="8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3145"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Piacenza</a:t>
                      </a:r>
                    </a:p>
                  </a:txBody>
                  <a:tcPr marL="8684" marR="8684" marT="86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1.281</a:t>
                      </a:r>
                    </a:p>
                  </a:txBody>
                  <a:tcPr marL="8684" marR="8684" marT="868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1.250</a:t>
                      </a:r>
                    </a:p>
                  </a:txBody>
                  <a:tcPr marL="8684" marR="8684" marT="86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2%</a:t>
                      </a:r>
                    </a:p>
                  </a:txBody>
                  <a:tcPr marL="8684" marR="8684" marT="8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8.854</a:t>
                      </a:r>
                    </a:p>
                  </a:txBody>
                  <a:tcPr marL="8684" marR="8684" marT="868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9.264</a:t>
                      </a:r>
                    </a:p>
                  </a:txBody>
                  <a:tcPr marL="8684" marR="8684" marT="86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-4%</a:t>
                      </a:r>
                    </a:p>
                  </a:txBody>
                  <a:tcPr marL="8684" marR="8684" marT="8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10.135</a:t>
                      </a:r>
                    </a:p>
                  </a:txBody>
                  <a:tcPr marL="8684" marR="8684" marT="868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10.514</a:t>
                      </a:r>
                    </a:p>
                  </a:txBody>
                  <a:tcPr marL="8684" marR="8684" marT="86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-4%</a:t>
                      </a:r>
                    </a:p>
                  </a:txBody>
                  <a:tcPr marL="8684" marR="8684" marT="8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3145"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Parma</a:t>
                      </a:r>
                    </a:p>
                  </a:txBody>
                  <a:tcPr marL="8684" marR="8684" marT="86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2.581</a:t>
                      </a:r>
                    </a:p>
                  </a:txBody>
                  <a:tcPr marL="8684" marR="8684" marT="868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2.555</a:t>
                      </a:r>
                    </a:p>
                  </a:txBody>
                  <a:tcPr marL="8684" marR="8684" marT="86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1%</a:t>
                      </a:r>
                    </a:p>
                  </a:txBody>
                  <a:tcPr marL="8684" marR="8684" marT="8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15.157</a:t>
                      </a:r>
                    </a:p>
                  </a:txBody>
                  <a:tcPr marL="8684" marR="8684" marT="868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15.218</a:t>
                      </a:r>
                    </a:p>
                  </a:txBody>
                  <a:tcPr marL="8684" marR="8684" marT="86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0%</a:t>
                      </a:r>
                    </a:p>
                  </a:txBody>
                  <a:tcPr marL="8684" marR="8684" marT="8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17.738</a:t>
                      </a:r>
                    </a:p>
                  </a:txBody>
                  <a:tcPr marL="8684" marR="8684" marT="868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17.773</a:t>
                      </a:r>
                    </a:p>
                  </a:txBody>
                  <a:tcPr marL="8684" marR="8684" marT="86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0%</a:t>
                      </a:r>
                    </a:p>
                  </a:txBody>
                  <a:tcPr marL="8684" marR="8684" marT="8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3145"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Reggio E</a:t>
                      </a:r>
                    </a:p>
                  </a:txBody>
                  <a:tcPr marL="8684" marR="8684" marT="86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5.407</a:t>
                      </a:r>
                    </a:p>
                  </a:txBody>
                  <a:tcPr marL="8684" marR="8684" marT="86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5.081</a:t>
                      </a:r>
                    </a:p>
                  </a:txBody>
                  <a:tcPr marL="8684" marR="8684" marT="8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6%</a:t>
                      </a:r>
                    </a:p>
                  </a:txBody>
                  <a:tcPr marL="8684" marR="8684" marT="8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13.494</a:t>
                      </a:r>
                    </a:p>
                  </a:txBody>
                  <a:tcPr marL="8684" marR="8684" marT="86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13.383</a:t>
                      </a:r>
                    </a:p>
                  </a:txBody>
                  <a:tcPr marL="8684" marR="8684" marT="8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1%</a:t>
                      </a:r>
                    </a:p>
                  </a:txBody>
                  <a:tcPr marL="8684" marR="8684" marT="8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18.901</a:t>
                      </a:r>
                    </a:p>
                  </a:txBody>
                  <a:tcPr marL="8684" marR="8684" marT="86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18.464</a:t>
                      </a:r>
                    </a:p>
                  </a:txBody>
                  <a:tcPr marL="8684" marR="8684" marT="8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2%</a:t>
                      </a:r>
                    </a:p>
                  </a:txBody>
                  <a:tcPr marL="8684" marR="8684" marT="8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3145"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Modena</a:t>
                      </a:r>
                    </a:p>
                  </a:txBody>
                  <a:tcPr marL="8684" marR="8684" marT="86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12.069</a:t>
                      </a:r>
                    </a:p>
                  </a:txBody>
                  <a:tcPr marL="8684" marR="8684" marT="868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11.877</a:t>
                      </a:r>
                    </a:p>
                  </a:txBody>
                  <a:tcPr marL="8684" marR="8684" marT="86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2%</a:t>
                      </a:r>
                    </a:p>
                  </a:txBody>
                  <a:tcPr marL="8684" marR="8684" marT="8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22.090</a:t>
                      </a:r>
                    </a:p>
                  </a:txBody>
                  <a:tcPr marL="8684" marR="8684" marT="868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22.761</a:t>
                      </a:r>
                    </a:p>
                  </a:txBody>
                  <a:tcPr marL="8684" marR="8684" marT="86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-3%</a:t>
                      </a:r>
                    </a:p>
                  </a:txBody>
                  <a:tcPr marL="8684" marR="8684" marT="8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34.159</a:t>
                      </a:r>
                    </a:p>
                  </a:txBody>
                  <a:tcPr marL="8684" marR="8684" marT="868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34.638</a:t>
                      </a:r>
                    </a:p>
                  </a:txBody>
                  <a:tcPr marL="8684" marR="8684" marT="86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-1%</a:t>
                      </a:r>
                    </a:p>
                  </a:txBody>
                  <a:tcPr marL="8684" marR="8684" marT="8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3145"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1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AVEN</a:t>
                      </a:r>
                    </a:p>
                  </a:txBody>
                  <a:tcPr marL="8684" marR="8684" marT="86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21.338</a:t>
                      </a:r>
                    </a:p>
                  </a:txBody>
                  <a:tcPr marL="8684" marR="8684" marT="86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20.763</a:t>
                      </a:r>
                    </a:p>
                  </a:txBody>
                  <a:tcPr marL="8684" marR="8684" marT="8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3%</a:t>
                      </a:r>
                    </a:p>
                  </a:txBody>
                  <a:tcPr marL="8684" marR="8684" marT="8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59.595</a:t>
                      </a:r>
                    </a:p>
                  </a:txBody>
                  <a:tcPr marL="8684" marR="8684" marT="86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60.626</a:t>
                      </a:r>
                    </a:p>
                  </a:txBody>
                  <a:tcPr marL="8684" marR="8684" marT="8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-2%</a:t>
                      </a:r>
                    </a:p>
                  </a:txBody>
                  <a:tcPr marL="8684" marR="8684" marT="8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80.933</a:t>
                      </a:r>
                    </a:p>
                  </a:txBody>
                  <a:tcPr marL="8684" marR="8684" marT="86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81.389</a:t>
                      </a:r>
                    </a:p>
                  </a:txBody>
                  <a:tcPr marL="8684" marR="8684" marT="8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-1%</a:t>
                      </a:r>
                    </a:p>
                  </a:txBody>
                  <a:tcPr marL="8684" marR="8684" marT="8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</a:tr>
              <a:tr h="243145"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Bo AOSP</a:t>
                      </a:r>
                    </a:p>
                  </a:txBody>
                  <a:tcPr marL="8684" marR="8684" marT="86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1.333</a:t>
                      </a:r>
                    </a:p>
                  </a:txBody>
                  <a:tcPr marL="8684" marR="8684" marT="86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2.110</a:t>
                      </a:r>
                    </a:p>
                  </a:txBody>
                  <a:tcPr marL="8684" marR="8684" marT="8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-37%</a:t>
                      </a:r>
                    </a:p>
                  </a:txBody>
                  <a:tcPr marL="8684" marR="8684" marT="8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3.984</a:t>
                      </a:r>
                    </a:p>
                  </a:txBody>
                  <a:tcPr marL="8684" marR="8684" marT="86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4.407</a:t>
                      </a:r>
                    </a:p>
                  </a:txBody>
                  <a:tcPr marL="8684" marR="8684" marT="8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-10%</a:t>
                      </a:r>
                    </a:p>
                  </a:txBody>
                  <a:tcPr marL="8684" marR="8684" marT="8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5.317</a:t>
                      </a:r>
                    </a:p>
                  </a:txBody>
                  <a:tcPr marL="8684" marR="8684" marT="86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6.517</a:t>
                      </a:r>
                    </a:p>
                  </a:txBody>
                  <a:tcPr marL="8684" marR="8684" marT="8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-18%</a:t>
                      </a:r>
                    </a:p>
                  </a:txBody>
                  <a:tcPr marL="8684" marR="8684" marT="8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3145"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Bo AUSL</a:t>
                      </a:r>
                    </a:p>
                  </a:txBody>
                  <a:tcPr marL="8684" marR="8684" marT="86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4.378</a:t>
                      </a:r>
                    </a:p>
                  </a:txBody>
                  <a:tcPr marL="8684" marR="8684" marT="868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4.471</a:t>
                      </a:r>
                    </a:p>
                  </a:txBody>
                  <a:tcPr marL="8684" marR="8684" marT="86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-2%</a:t>
                      </a:r>
                    </a:p>
                  </a:txBody>
                  <a:tcPr marL="8684" marR="8684" marT="8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26.324</a:t>
                      </a:r>
                    </a:p>
                  </a:txBody>
                  <a:tcPr marL="8684" marR="8684" marT="868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26.887</a:t>
                      </a:r>
                    </a:p>
                  </a:txBody>
                  <a:tcPr marL="8684" marR="8684" marT="86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-2%</a:t>
                      </a:r>
                    </a:p>
                  </a:txBody>
                  <a:tcPr marL="8684" marR="8684" marT="8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30.702</a:t>
                      </a:r>
                    </a:p>
                  </a:txBody>
                  <a:tcPr marL="8684" marR="8684" marT="868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31.358</a:t>
                      </a:r>
                    </a:p>
                  </a:txBody>
                  <a:tcPr marL="8684" marR="8684" marT="86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-2%</a:t>
                      </a:r>
                    </a:p>
                  </a:txBody>
                  <a:tcPr marL="8684" marR="8684" marT="8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3145"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Ferrara</a:t>
                      </a:r>
                    </a:p>
                  </a:txBody>
                  <a:tcPr marL="8684" marR="8684" marT="86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676</a:t>
                      </a:r>
                    </a:p>
                  </a:txBody>
                  <a:tcPr marL="8684" marR="8684" marT="868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666</a:t>
                      </a:r>
                    </a:p>
                  </a:txBody>
                  <a:tcPr marL="8684" marR="8684" marT="86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2%</a:t>
                      </a:r>
                    </a:p>
                  </a:txBody>
                  <a:tcPr marL="8684" marR="8684" marT="8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13.781</a:t>
                      </a:r>
                    </a:p>
                  </a:txBody>
                  <a:tcPr marL="8684" marR="8684" marT="868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14.091</a:t>
                      </a:r>
                    </a:p>
                  </a:txBody>
                  <a:tcPr marL="8684" marR="8684" marT="86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-2%</a:t>
                      </a:r>
                    </a:p>
                  </a:txBody>
                  <a:tcPr marL="8684" marR="8684" marT="8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14.457</a:t>
                      </a:r>
                    </a:p>
                  </a:txBody>
                  <a:tcPr marL="8684" marR="8684" marT="868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14.757</a:t>
                      </a:r>
                    </a:p>
                  </a:txBody>
                  <a:tcPr marL="8684" marR="8684" marT="86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-2%</a:t>
                      </a:r>
                    </a:p>
                  </a:txBody>
                  <a:tcPr marL="8684" marR="8684" marT="8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3145"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1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AVEC</a:t>
                      </a:r>
                    </a:p>
                  </a:txBody>
                  <a:tcPr marL="8684" marR="8684" marT="86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6.387</a:t>
                      </a:r>
                    </a:p>
                  </a:txBody>
                  <a:tcPr marL="8684" marR="8684" marT="86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7.247</a:t>
                      </a:r>
                    </a:p>
                  </a:txBody>
                  <a:tcPr marL="8684" marR="8684" marT="8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-12%</a:t>
                      </a:r>
                    </a:p>
                  </a:txBody>
                  <a:tcPr marL="8684" marR="8684" marT="8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44.089</a:t>
                      </a:r>
                    </a:p>
                  </a:txBody>
                  <a:tcPr marL="8684" marR="8684" marT="86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45.385</a:t>
                      </a:r>
                    </a:p>
                  </a:txBody>
                  <a:tcPr marL="8684" marR="8684" marT="8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-3%</a:t>
                      </a:r>
                    </a:p>
                  </a:txBody>
                  <a:tcPr marL="8684" marR="8684" marT="8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50.476</a:t>
                      </a:r>
                    </a:p>
                  </a:txBody>
                  <a:tcPr marL="8684" marR="8684" marT="86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52.632</a:t>
                      </a:r>
                    </a:p>
                  </a:txBody>
                  <a:tcPr marL="8684" marR="8684" marT="8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-4%</a:t>
                      </a:r>
                    </a:p>
                  </a:txBody>
                  <a:tcPr marL="8684" marR="8684" marT="8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</a:tr>
              <a:tr h="243145"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Forli</a:t>
                      </a:r>
                    </a:p>
                  </a:txBody>
                  <a:tcPr marL="8684" marR="8684" marT="86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1.992</a:t>
                      </a:r>
                    </a:p>
                  </a:txBody>
                  <a:tcPr marL="8684" marR="8684" marT="868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1.859</a:t>
                      </a:r>
                    </a:p>
                  </a:txBody>
                  <a:tcPr marL="8684" marR="8684" marT="86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7%</a:t>
                      </a:r>
                    </a:p>
                  </a:txBody>
                  <a:tcPr marL="8684" marR="8684" marT="8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5.149</a:t>
                      </a:r>
                    </a:p>
                  </a:txBody>
                  <a:tcPr marL="8684" marR="8684" marT="868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4.933</a:t>
                      </a:r>
                    </a:p>
                  </a:txBody>
                  <a:tcPr marL="8684" marR="8684" marT="86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4%</a:t>
                      </a:r>
                    </a:p>
                  </a:txBody>
                  <a:tcPr marL="8684" marR="8684" marT="8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7.141</a:t>
                      </a:r>
                    </a:p>
                  </a:txBody>
                  <a:tcPr marL="8684" marR="8684" marT="868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6.792</a:t>
                      </a:r>
                    </a:p>
                  </a:txBody>
                  <a:tcPr marL="8684" marR="8684" marT="86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5%</a:t>
                      </a:r>
                    </a:p>
                  </a:txBody>
                  <a:tcPr marL="8684" marR="8684" marT="8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3145"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Cesena</a:t>
                      </a:r>
                    </a:p>
                  </a:txBody>
                  <a:tcPr marL="8684" marR="8684" marT="86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2.011</a:t>
                      </a:r>
                    </a:p>
                  </a:txBody>
                  <a:tcPr marL="8684" marR="8684" marT="868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1.869</a:t>
                      </a:r>
                    </a:p>
                  </a:txBody>
                  <a:tcPr marL="8684" marR="8684" marT="86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8%</a:t>
                      </a:r>
                    </a:p>
                  </a:txBody>
                  <a:tcPr marL="8684" marR="8684" marT="8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6.877</a:t>
                      </a:r>
                    </a:p>
                  </a:txBody>
                  <a:tcPr marL="8684" marR="8684" marT="868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6.960</a:t>
                      </a:r>
                    </a:p>
                  </a:txBody>
                  <a:tcPr marL="8684" marR="8684" marT="86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-1%</a:t>
                      </a:r>
                    </a:p>
                  </a:txBody>
                  <a:tcPr marL="8684" marR="8684" marT="8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8.888</a:t>
                      </a:r>
                    </a:p>
                  </a:txBody>
                  <a:tcPr marL="8684" marR="8684" marT="868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8.829</a:t>
                      </a:r>
                    </a:p>
                  </a:txBody>
                  <a:tcPr marL="8684" marR="8684" marT="86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1%</a:t>
                      </a:r>
                    </a:p>
                  </a:txBody>
                  <a:tcPr marL="8684" marR="8684" marT="8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3145"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Rimini</a:t>
                      </a:r>
                    </a:p>
                  </a:txBody>
                  <a:tcPr marL="8684" marR="8684" marT="86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1.432</a:t>
                      </a:r>
                    </a:p>
                  </a:txBody>
                  <a:tcPr marL="8684" marR="8684" marT="868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1.645</a:t>
                      </a:r>
                    </a:p>
                  </a:txBody>
                  <a:tcPr marL="8684" marR="8684" marT="86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-13%</a:t>
                      </a:r>
                    </a:p>
                  </a:txBody>
                  <a:tcPr marL="8684" marR="8684" marT="8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9.720</a:t>
                      </a:r>
                    </a:p>
                  </a:txBody>
                  <a:tcPr marL="8684" marR="8684" marT="868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10.102</a:t>
                      </a:r>
                    </a:p>
                  </a:txBody>
                  <a:tcPr marL="8684" marR="8684" marT="86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-4%</a:t>
                      </a:r>
                    </a:p>
                  </a:txBody>
                  <a:tcPr marL="8684" marR="8684" marT="8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11.152</a:t>
                      </a:r>
                    </a:p>
                  </a:txBody>
                  <a:tcPr marL="8684" marR="8684" marT="868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11.747</a:t>
                      </a:r>
                    </a:p>
                  </a:txBody>
                  <a:tcPr marL="8684" marR="8684" marT="86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-5%</a:t>
                      </a:r>
                    </a:p>
                  </a:txBody>
                  <a:tcPr marL="8684" marR="8684" marT="8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3145"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Ravenna</a:t>
                      </a:r>
                    </a:p>
                  </a:txBody>
                  <a:tcPr marL="8684" marR="8684" marT="86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5.342</a:t>
                      </a:r>
                    </a:p>
                  </a:txBody>
                  <a:tcPr marL="8684" marR="8684" marT="868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5.480</a:t>
                      </a:r>
                    </a:p>
                  </a:txBody>
                  <a:tcPr marL="8684" marR="8684" marT="86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-3%</a:t>
                      </a:r>
                    </a:p>
                  </a:txBody>
                  <a:tcPr marL="8684" marR="8684" marT="8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14.145</a:t>
                      </a:r>
                    </a:p>
                  </a:txBody>
                  <a:tcPr marL="8684" marR="8684" marT="868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14.019</a:t>
                      </a:r>
                    </a:p>
                  </a:txBody>
                  <a:tcPr marL="8684" marR="8684" marT="86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1%</a:t>
                      </a:r>
                    </a:p>
                  </a:txBody>
                  <a:tcPr marL="8684" marR="8684" marT="8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19.487</a:t>
                      </a:r>
                    </a:p>
                  </a:txBody>
                  <a:tcPr marL="8684" marR="8684" marT="868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19.499</a:t>
                      </a:r>
                    </a:p>
                  </a:txBody>
                  <a:tcPr marL="8684" marR="8684" marT="86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0%</a:t>
                      </a:r>
                    </a:p>
                  </a:txBody>
                  <a:tcPr marL="8684" marR="8684" marT="8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3145"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1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AVR</a:t>
                      </a:r>
                    </a:p>
                  </a:txBody>
                  <a:tcPr marL="8684" marR="8684" marT="86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10.777</a:t>
                      </a:r>
                    </a:p>
                  </a:txBody>
                  <a:tcPr marL="8684" marR="8684" marT="86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10.853</a:t>
                      </a:r>
                    </a:p>
                  </a:txBody>
                  <a:tcPr marL="8684" marR="8684" marT="8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-1%</a:t>
                      </a:r>
                    </a:p>
                  </a:txBody>
                  <a:tcPr marL="8684" marR="8684" marT="8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35.891</a:t>
                      </a:r>
                    </a:p>
                  </a:txBody>
                  <a:tcPr marL="8684" marR="8684" marT="86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36.014</a:t>
                      </a:r>
                    </a:p>
                  </a:txBody>
                  <a:tcPr marL="8684" marR="8684" marT="8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0%</a:t>
                      </a:r>
                    </a:p>
                  </a:txBody>
                  <a:tcPr marL="8684" marR="8684" marT="8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46.668</a:t>
                      </a:r>
                    </a:p>
                  </a:txBody>
                  <a:tcPr marL="8684" marR="8684" marT="86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46.867</a:t>
                      </a:r>
                    </a:p>
                  </a:txBody>
                  <a:tcPr marL="8684" marR="8684" marT="8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0%</a:t>
                      </a:r>
                    </a:p>
                  </a:txBody>
                  <a:tcPr marL="8684" marR="8684" marT="8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</a:tr>
              <a:tr h="251829"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1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Totale</a:t>
                      </a:r>
                    </a:p>
                  </a:txBody>
                  <a:tcPr marL="8684" marR="8684" marT="86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38.502</a:t>
                      </a:r>
                    </a:p>
                  </a:txBody>
                  <a:tcPr marL="8684" marR="8684" marT="86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38.863</a:t>
                      </a:r>
                    </a:p>
                  </a:txBody>
                  <a:tcPr marL="8684" marR="8684" marT="8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-1%</a:t>
                      </a:r>
                    </a:p>
                  </a:txBody>
                  <a:tcPr marL="8684" marR="8684" marT="8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139.575</a:t>
                      </a:r>
                    </a:p>
                  </a:txBody>
                  <a:tcPr marL="8684" marR="8684" marT="86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142.025</a:t>
                      </a:r>
                    </a:p>
                  </a:txBody>
                  <a:tcPr marL="8684" marR="8684" marT="8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-2%</a:t>
                      </a:r>
                    </a:p>
                  </a:txBody>
                  <a:tcPr marL="8684" marR="8684" marT="8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178.077</a:t>
                      </a:r>
                    </a:p>
                  </a:txBody>
                  <a:tcPr marL="8684" marR="8684" marT="86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180.888</a:t>
                      </a:r>
                    </a:p>
                  </a:txBody>
                  <a:tcPr marL="8684" marR="8684" marT="8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-2%</a:t>
                      </a:r>
                    </a:p>
                  </a:txBody>
                  <a:tcPr marL="8684" marR="8684" marT="8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1295</TotalTime>
  <Words>279</Words>
  <Application>Microsoft Office PowerPoint</Application>
  <PresentationFormat>A4 (21x29,7 cm)</PresentationFormat>
  <Paragraphs>168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2" baseType="lpstr">
      <vt:lpstr>Tema di Office</vt:lpstr>
      <vt:lpstr>Diapositiva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utente</dc:creator>
  <cp:lastModifiedBy>utente</cp:lastModifiedBy>
  <cp:revision>127</cp:revision>
  <dcterms:created xsi:type="dcterms:W3CDTF">2014-10-22T09:16:43Z</dcterms:created>
  <dcterms:modified xsi:type="dcterms:W3CDTF">2018-10-17T09:18:48Z</dcterms:modified>
</cp:coreProperties>
</file>