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906000" cy="6858000" type="A4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464" y="-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/>
          <a:lstStyle>
            <a:lvl1pPr algn="r">
              <a:defRPr sz="1300"/>
            </a:lvl1pPr>
          </a:lstStyle>
          <a:p>
            <a:fld id="{97366053-5E37-44FF-995B-48B521351B40}" type="datetimeFigureOut">
              <a:rPr lang="it-IT" smtClean="0"/>
              <a:pPr/>
              <a:t>18/10/2018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768350"/>
            <a:ext cx="5543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4" tIns="49522" rIns="99044" bIns="49522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930" y="4861442"/>
            <a:ext cx="5679440" cy="4605576"/>
          </a:xfrm>
          <a:prstGeom prst="rect">
            <a:avLst/>
          </a:prstGeom>
        </p:spPr>
        <p:txBody>
          <a:bodyPr vert="horz" lIns="99044" tIns="49522" rIns="99044" bIns="49522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 anchor="b"/>
          <a:lstStyle>
            <a:lvl1pPr algn="r">
              <a:defRPr sz="1300"/>
            </a:lvl1pPr>
          </a:lstStyle>
          <a:p>
            <a:fld id="{6BEC0FB2-EB21-4F41-8815-3087815ABB2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B4104-E6E3-429B-BAC0-97FA16485B45}" type="datetime1">
              <a:rPr lang="it-IT" smtClean="0"/>
              <a:pPr/>
              <a:t>18/10/2018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D5F0A-F24F-429A-88BF-1F6DAEF30B0F}" type="datetime1">
              <a:rPr lang="it-IT" smtClean="0"/>
              <a:pPr/>
              <a:t>18/10/2018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16DB-D07A-4928-8901-DCDA4C8C07E8}" type="datetime1">
              <a:rPr lang="it-IT" smtClean="0"/>
              <a:pPr/>
              <a:t>18/10/2018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CC45-0CAF-4566-8B9E-BA19B620F371}" type="datetime1">
              <a:rPr lang="it-IT" smtClean="0"/>
              <a:pPr/>
              <a:t>18/10/2018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7711-5887-4EEF-866F-6769890A970D}" type="datetime1">
              <a:rPr lang="it-IT" smtClean="0"/>
              <a:pPr/>
              <a:t>18/10/2018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14C8-E73F-4281-A0FF-28AD38BBB538}" type="datetime1">
              <a:rPr lang="it-IT" smtClean="0"/>
              <a:pPr/>
              <a:t>18/10/2018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A8E8F-6633-4E27-9289-25008FB3D9DC}" type="datetime1">
              <a:rPr lang="it-IT" smtClean="0"/>
              <a:pPr/>
              <a:t>18/10/2018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949F-1245-4DB0-81D5-006D89550FA1}" type="datetime1">
              <a:rPr lang="it-IT" smtClean="0"/>
              <a:pPr/>
              <a:t>18/10/2018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5895-CBDB-4DAC-8270-CAAD9918A478}" type="datetime1">
              <a:rPr lang="it-IT" smtClean="0"/>
              <a:pPr/>
              <a:t>18/10/2018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0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FDA7-0F0C-4B63-88C0-2A91FB67BC72}" type="datetime1">
              <a:rPr lang="it-IT" smtClean="0"/>
              <a:pPr/>
              <a:t>18/10/2018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D250-6A7A-4C99-889A-256315198983}" type="datetime1">
              <a:rPr lang="it-IT" smtClean="0"/>
              <a:pPr/>
              <a:t>18/10/2018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709AA-05F7-407B-92AC-8C013F136882}" type="datetime1">
              <a:rPr lang="it-IT" smtClean="0"/>
              <a:pPr/>
              <a:t>18/10/2018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116463" y="548680"/>
            <a:ext cx="97895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/>
              <a:t>Dati di attività Regione Emilia Romagna: </a:t>
            </a:r>
          </a:p>
          <a:p>
            <a:r>
              <a:rPr lang="it-IT" sz="2000" b="1" dirty="0" smtClean="0"/>
              <a:t>Confronto </a:t>
            </a:r>
            <a:r>
              <a:rPr lang="it-IT" sz="2000" b="1" dirty="0" smtClean="0"/>
              <a:t>9 </a:t>
            </a:r>
            <a:r>
              <a:rPr lang="it-IT" sz="2000" b="1" dirty="0" smtClean="0"/>
              <a:t>mesi 2018 – </a:t>
            </a:r>
            <a:r>
              <a:rPr lang="it-IT" sz="2000" b="1" dirty="0" smtClean="0"/>
              <a:t>9 </a:t>
            </a:r>
            <a:r>
              <a:rPr lang="it-IT" sz="2000" b="1" dirty="0" smtClean="0"/>
              <a:t>mesi 2017</a:t>
            </a:r>
          </a:p>
          <a:p>
            <a:r>
              <a:rPr lang="it-IT" sz="2000" dirty="0" smtClean="0"/>
              <a:t>Procedure eseguite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28464" y="6479758"/>
            <a:ext cx="9595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 smtClean="0">
                <a:latin typeface="+mj-lt"/>
              </a:rPr>
              <a:t>* Sono escluse le </a:t>
            </a:r>
            <a:r>
              <a:rPr lang="it-IT" sz="1100" i="1" dirty="0" err="1" smtClean="0">
                <a:latin typeface="+mj-lt"/>
              </a:rPr>
              <a:t>Linfocitoaferesi</a:t>
            </a:r>
            <a:r>
              <a:rPr lang="it-IT" sz="1100" i="1" dirty="0" smtClean="0">
                <a:latin typeface="+mj-lt"/>
              </a:rPr>
              <a:t> e le Cellule staminali da aferesi </a:t>
            </a:r>
            <a:endParaRPr lang="it-IT" sz="1100" i="1" dirty="0">
              <a:latin typeface="+mj-lt"/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1</a:t>
            </a:fld>
            <a:endParaRPr lang="it-IT"/>
          </a:p>
        </p:txBody>
      </p:sp>
      <p:pic>
        <p:nvPicPr>
          <p:cNvPr id="12" name="Immagine 2" descr="logoC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41432" y="188640"/>
            <a:ext cx="702078" cy="315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464" y="116633"/>
            <a:ext cx="1728192" cy="360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Tabella 9"/>
          <p:cNvGraphicFramePr>
            <a:graphicFrameLocks noGrp="1"/>
          </p:cNvGraphicFramePr>
          <p:nvPr/>
        </p:nvGraphicFramePr>
        <p:xfrm>
          <a:off x="776536" y="1628800"/>
          <a:ext cx="8064895" cy="4680516"/>
        </p:xfrm>
        <a:graphic>
          <a:graphicData uri="http://schemas.openxmlformats.org/drawingml/2006/table">
            <a:tbl>
              <a:tblPr/>
              <a:tblGrid>
                <a:gridCol w="883824"/>
                <a:gridCol w="749912"/>
                <a:gridCol w="749912"/>
                <a:gridCol w="857041"/>
                <a:gridCol w="870433"/>
                <a:gridCol w="870433"/>
                <a:gridCol w="816868"/>
                <a:gridCol w="857041"/>
                <a:gridCol w="857041"/>
                <a:gridCol w="552390"/>
              </a:tblGrid>
              <a:tr h="267722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Aferesi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Sangue Intero 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 procedure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2621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 mesi 2018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 MESI 2017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5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 mesi 2018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 MESI 2017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5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 mesi 2018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 MESI 2017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5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Piacenza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1.459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1.417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10.024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10.601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11.483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12.018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Parma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2.891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2.918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17.084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17.411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19.975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20.329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Reggio E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6.115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5.838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15.402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15.160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21.517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20.998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Modena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13.899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13.532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25.413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25.855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39.312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39.387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AVEN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24.364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23.705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67.923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69.027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92.287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92.732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584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 AOSP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1.602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2.381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4.548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4.965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6.150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7.346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-16%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 AUSL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4.750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5.028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29.870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30.655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34.620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35.683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Ferrara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747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769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15.740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16.103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16.487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16.872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AVEC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7.099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8.178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50.158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51.723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57.257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59.901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584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Forli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2.248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2.099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5.859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5.716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8.107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7.815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Cesena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2.257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2.095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7.839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7.878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10.096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9.973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Rimini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1.590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1.841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-14%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11.012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11.531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12.602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13.372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Ravenna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5.981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6.118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15.938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16.025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21.919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22.143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AVR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12.076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12.153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40.648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41.150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52.724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53.303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67722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43.539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44.036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158.729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161.900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202.268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205.936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284</Words>
  <Application>Microsoft Office PowerPoint</Application>
  <PresentationFormat>A4 (21x29,7 cm)</PresentationFormat>
  <Paragraphs>168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128</cp:revision>
  <dcterms:created xsi:type="dcterms:W3CDTF">2014-10-22T09:16:43Z</dcterms:created>
  <dcterms:modified xsi:type="dcterms:W3CDTF">2018-10-18T14:09:49Z</dcterms:modified>
</cp:coreProperties>
</file>